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CD142D-DB67-4FAD-B616-D9BF1445837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236864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142D-DB67-4FAD-B616-D9BF1445837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61336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142D-DB67-4FAD-B616-D9BF1445837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208551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D142D-DB67-4FAD-B616-D9BF1445837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218905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D142D-DB67-4FAD-B616-D9BF1445837C}"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4062041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CD142D-DB67-4FAD-B616-D9BF1445837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305863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CD142D-DB67-4FAD-B616-D9BF1445837C}"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160144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CD142D-DB67-4FAD-B616-D9BF1445837C}"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362948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D142D-DB67-4FAD-B616-D9BF1445837C}"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86194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D142D-DB67-4FAD-B616-D9BF1445837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83976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D142D-DB67-4FAD-B616-D9BF1445837C}"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2309-C667-424B-9E35-05E6B38CE1FB}" type="slidenum">
              <a:rPr lang="en-US" smtClean="0"/>
              <a:t>‹#›</a:t>
            </a:fld>
            <a:endParaRPr lang="en-US"/>
          </a:p>
        </p:txBody>
      </p:sp>
    </p:spTree>
    <p:extLst>
      <p:ext uri="{BB962C8B-B14F-4D97-AF65-F5344CB8AC3E}">
        <p14:creationId xmlns:p14="http://schemas.microsoft.com/office/powerpoint/2010/main" val="339475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D142D-DB67-4FAD-B616-D9BF1445837C}" type="datetimeFigureOut">
              <a:rPr lang="en-US" smtClean="0"/>
              <a:t>11/28/2017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B2309-C667-424B-9E35-05E6B38CE1FB}" type="slidenum">
              <a:rPr lang="en-US" smtClean="0"/>
              <a:t>‹#›</a:t>
            </a:fld>
            <a:endParaRPr lang="en-US"/>
          </a:p>
        </p:txBody>
      </p:sp>
    </p:spTree>
    <p:extLst>
      <p:ext uri="{BB962C8B-B14F-4D97-AF65-F5344CB8AC3E}">
        <p14:creationId xmlns:p14="http://schemas.microsoft.com/office/powerpoint/2010/main" val="369833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34440" y="693770"/>
            <a:ext cx="10019458" cy="4927053"/>
          </a:xfrm>
          <a:prstGeom prst="rect">
            <a:avLst/>
          </a:prstGeom>
          <a:noFill/>
        </p:spPr>
        <p:txBody>
          <a:bodyPr wrap="square" rtlCol="0">
            <a:noAutofit/>
          </a:bodyPr>
          <a:lstStyle/>
          <a:p>
            <a:pPr marL="285750" indent="-285750" algn="just" rtl="1">
              <a:lnSpc>
                <a:spcPct val="150000"/>
              </a:lnSpc>
              <a:buFont typeface="Wingdings" panose="05000000000000000000" pitchFamily="2" charset="2"/>
              <a:buChar char="§"/>
            </a:pPr>
            <a:endParaRPr lang="fa-IR" b="1" dirty="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
            </a:pPr>
            <a:r>
              <a:rPr lang="fa-IR" sz="2800" b="1" dirty="0">
                <a:solidFill>
                  <a:schemeClr val="bg1"/>
                </a:solidFill>
                <a:effectLst>
                  <a:outerShdw blurRad="38100" dist="38100" dir="2700000" algn="tl">
                    <a:srgbClr val="000000">
                      <a:alpha val="43137"/>
                    </a:srgbClr>
                  </a:outerShdw>
                </a:effectLst>
                <a:cs typeface="B Nazanin" panose="00000400000000000000" pitchFamily="2" charset="-78"/>
              </a:rPr>
              <a:t>سنگ های گرانیتی غالبا تشکیل سطوح متورق (همچنین موسوم به درزه های ورقه ای)می کنند که به طور کلی سیستم های شکستگی سطح موازی نامیده می شوند. این ساختار ها در پاسخ به 1) فرایند های نبش سنگ که در ان فرسایش منجر به بالا راندگی سنگ های مدفون می شود.2)هوازدگی فیزیکی ناشی از انباسط و انقباض حرارتی.3)هوازدگی شیمیایی مربوط به اب زیر زمینی و 4</a:t>
            </a:r>
            <a:r>
              <a:rPr lang="fa-IR" sz="2800" b="1" dirty="0" smtClean="0">
                <a:solidFill>
                  <a:schemeClr val="bg1"/>
                </a:solidFill>
                <a:effectLst>
                  <a:outerShdw blurRad="38100" dist="38100" dir="2700000" algn="tl">
                    <a:srgbClr val="000000">
                      <a:alpha val="43137"/>
                    </a:srgbClr>
                  </a:outerShdw>
                </a:effectLst>
                <a:cs typeface="B Nazanin" panose="00000400000000000000" pitchFamily="2" charset="-78"/>
              </a:rPr>
              <a:t>)</a:t>
            </a:r>
            <a:r>
              <a:rPr lang="en-US" sz="2800" b="1" dirty="0" smtClean="0">
                <a:solidFill>
                  <a:schemeClr val="bg1"/>
                </a:solidFill>
                <a:effectLst>
                  <a:outerShdw blurRad="38100" dist="38100" dir="2700000" algn="tl">
                    <a:srgbClr val="000000">
                      <a:alpha val="43137"/>
                    </a:srgbClr>
                  </a:outerShdw>
                </a:effectLst>
                <a:cs typeface="B Nazanin" panose="00000400000000000000" pitchFamily="2" charset="-78"/>
              </a:rPr>
              <a:t> </a:t>
            </a:r>
            <a:r>
              <a:rPr lang="fa-IR" sz="2800" b="1" dirty="0" smtClean="0">
                <a:solidFill>
                  <a:schemeClr val="bg1"/>
                </a:solidFill>
                <a:effectLst>
                  <a:outerShdw blurRad="38100" dist="38100" dir="2700000" algn="tl">
                    <a:srgbClr val="000000">
                      <a:alpha val="43137"/>
                    </a:srgbClr>
                  </a:outerShdw>
                </a:effectLst>
                <a:cs typeface="B Nazanin" panose="00000400000000000000" pitchFamily="2" charset="-78"/>
              </a:rPr>
              <a:t>تغییر </a:t>
            </a:r>
            <a:r>
              <a:rPr lang="fa-IR" sz="2800" b="1" dirty="0">
                <a:solidFill>
                  <a:schemeClr val="bg1"/>
                </a:solidFill>
                <a:effectLst>
                  <a:outerShdw blurRad="38100" dist="38100" dir="2700000" algn="tl">
                    <a:srgbClr val="000000">
                      <a:alpha val="43137"/>
                    </a:srgbClr>
                  </a:outerShdw>
                </a:effectLst>
                <a:cs typeface="B Nazanin" panose="00000400000000000000" pitchFamily="2" charset="-78"/>
              </a:rPr>
              <a:t>شکل تکتونیک تشکیل می شوند.</a:t>
            </a:r>
            <a:endParaRPr lang="fa-IR" sz="2800" b="1" dirty="0">
              <a:solidFill>
                <a:schemeClr val="bg1"/>
              </a:solidFill>
              <a:cs typeface="B Nazanin" panose="00000400000000000000" pitchFamily="2" charset="-78"/>
            </a:endParaRPr>
          </a:p>
        </p:txBody>
      </p:sp>
      <p:sp>
        <p:nvSpPr>
          <p:cNvPr id="8" name="Folded Corner 7"/>
          <p:cNvSpPr/>
          <p:nvPr/>
        </p:nvSpPr>
        <p:spPr>
          <a:xfrm>
            <a:off x="249715" y="5645347"/>
            <a:ext cx="596900" cy="535546"/>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dirty="0" smtClean="0">
                <a:cs typeface="B Titr" panose="00000700000000000000" pitchFamily="2" charset="-78"/>
              </a:rPr>
              <a:t>1</a:t>
            </a:r>
            <a:endParaRPr lang="en-US" sz="2000" dirty="0">
              <a:cs typeface="B Titr" panose="00000700000000000000" pitchFamily="2" charset="-78"/>
            </a:endParaRPr>
          </a:p>
        </p:txBody>
      </p:sp>
      <p:sp>
        <p:nvSpPr>
          <p:cNvPr id="9" name="Action Button: Back or Previous 8">
            <a:hlinkClick r:id="" action="ppaction://hlinkshowjump?jump=previousslide" highlightClick="1"/>
          </p:cNvPr>
          <p:cNvSpPr/>
          <p:nvPr/>
        </p:nvSpPr>
        <p:spPr>
          <a:xfrm rot="16200000">
            <a:off x="346479" y="6274201"/>
            <a:ext cx="403373" cy="350689"/>
          </a:xfrm>
          <a:prstGeom prst="actionButtonBackPrevio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Action Button: Forward or Next 9">
            <a:hlinkClick r:id="" action="ppaction://hlinkshowjump?jump=nextslide" highlightClick="1"/>
          </p:cNvPr>
          <p:cNvSpPr/>
          <p:nvPr/>
        </p:nvSpPr>
        <p:spPr>
          <a:xfrm rot="16200000">
            <a:off x="332269" y="5187136"/>
            <a:ext cx="431800" cy="350690"/>
          </a:xfrm>
          <a:prstGeom prst="actionButtonForwardNex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1690564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34440" y="435428"/>
            <a:ext cx="10019458" cy="4927053"/>
          </a:xfrm>
          <a:prstGeom prst="rect">
            <a:avLst/>
          </a:prstGeom>
          <a:noFill/>
        </p:spPr>
        <p:txBody>
          <a:bodyPr wrap="square" rtlCol="0">
            <a:noAutofit/>
          </a:bodyPr>
          <a:lstStyle/>
          <a:p>
            <a:pPr marL="285750" indent="-285750" algn="just" rtl="1">
              <a:lnSpc>
                <a:spcPct val="150000"/>
              </a:lnSpc>
              <a:buFont typeface="Wingdings" panose="05000000000000000000" pitchFamily="2" charset="2"/>
              <a:buChar char="§"/>
            </a:pPr>
            <a:endParaRPr lang="fa-IR" b="1" dirty="0" smtClean="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Wingdings" panose="05000000000000000000" pitchFamily="2" charset="2"/>
              <a:buChar char="§"/>
            </a:pPr>
            <a:r>
              <a:rPr lang="fa-IR" sz="2800" b="1" dirty="0" smtClean="0">
                <a:solidFill>
                  <a:schemeClr val="bg1"/>
                </a:solidFill>
                <a:effectLst>
                  <a:outerShdw blurRad="38100" dist="38100" dir="2700000" algn="tl">
                    <a:srgbClr val="000000">
                      <a:alpha val="43137"/>
                    </a:srgbClr>
                  </a:outerShdw>
                </a:effectLst>
                <a:cs typeface="B Nazanin" panose="00000400000000000000" pitchFamily="2" charset="-78"/>
              </a:rPr>
              <a:t>درزه </a:t>
            </a:r>
            <a:r>
              <a:rPr lang="fa-IR" sz="2800" b="1" dirty="0">
                <a:solidFill>
                  <a:schemeClr val="bg1"/>
                </a:solidFill>
                <a:effectLst>
                  <a:outerShdw blurRad="38100" dist="38100" dir="2700000" algn="tl">
                    <a:srgbClr val="000000">
                      <a:alpha val="43137"/>
                    </a:srgbClr>
                  </a:outerShdw>
                </a:effectLst>
                <a:cs typeface="B Nazanin" panose="00000400000000000000" pitchFamily="2" charset="-78"/>
              </a:rPr>
              <a:t>های تورقی می توانند حجم عظیمی از اب زیر زمینی را به صورت جانبی تا مسافت های طولانی در جهات مختلف انتقال دهند. تهیه ی  نقشه ی زمین شناسی این ساختار ها تنها بر روی مقاطع صخره ای امکان پذیر است در حالی که در سطوح نزدیک ان ها را نمی توان شناسایی کرد. مطالعات ژئوفیزیکی کمک زیادی به مکان یابی ان ها در زیر زمین کرده است در این رابطه ما  کاربرد رادار نفوذ کننده به زمین </a:t>
            </a:r>
            <a:r>
              <a:rPr lang="en-US" sz="2800" b="1" dirty="0">
                <a:solidFill>
                  <a:schemeClr val="bg1"/>
                </a:solidFill>
                <a:effectLst>
                  <a:outerShdw blurRad="38100" dist="38100" dir="2700000" algn="tl">
                    <a:srgbClr val="000000">
                      <a:alpha val="43137"/>
                    </a:srgbClr>
                  </a:outerShdw>
                </a:effectLst>
                <a:cs typeface="B Nazanin" panose="00000400000000000000" pitchFamily="2" charset="-78"/>
              </a:rPr>
              <a:t>GPR </a:t>
            </a:r>
            <a:r>
              <a:rPr lang="fa-IR" sz="2800" b="1" dirty="0">
                <a:solidFill>
                  <a:schemeClr val="bg1"/>
                </a:solidFill>
                <a:effectLst>
                  <a:outerShdw blurRad="38100" dist="38100" dir="2700000" algn="tl">
                    <a:srgbClr val="000000">
                      <a:alpha val="43137"/>
                    </a:srgbClr>
                  </a:outerShdw>
                </a:effectLst>
                <a:cs typeface="B Nazanin" panose="00000400000000000000" pitchFamily="2" charset="-78"/>
              </a:rPr>
              <a:t>را در شناسایی درزه های تورقی زیر سطحی در گرانیت نزدیک به دورگام چرووا که یک زون زلزله خیز در حیدر اباد هند می باشد(شکل 1) تشریح می کنیم.</a:t>
            </a:r>
            <a:endParaRPr lang="fa-IR" sz="2800" b="1" dirty="0">
              <a:solidFill>
                <a:schemeClr val="bg1"/>
              </a:solidFill>
              <a:cs typeface="B Nazanin" panose="00000400000000000000" pitchFamily="2" charset="-78"/>
            </a:endParaRPr>
          </a:p>
        </p:txBody>
      </p:sp>
      <p:sp>
        <p:nvSpPr>
          <p:cNvPr id="8" name="Folded Corner 7"/>
          <p:cNvSpPr/>
          <p:nvPr/>
        </p:nvSpPr>
        <p:spPr>
          <a:xfrm>
            <a:off x="249715" y="5645347"/>
            <a:ext cx="596900" cy="535546"/>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dirty="0" smtClean="0">
                <a:cs typeface="B Titr" panose="00000700000000000000" pitchFamily="2" charset="-78"/>
              </a:rPr>
              <a:t>2</a:t>
            </a:r>
            <a:endParaRPr lang="en-US" sz="2000" dirty="0">
              <a:cs typeface="B Titr" panose="00000700000000000000" pitchFamily="2" charset="-78"/>
            </a:endParaRPr>
          </a:p>
        </p:txBody>
      </p:sp>
      <p:sp>
        <p:nvSpPr>
          <p:cNvPr id="9" name="Action Button: Back or Previous 8">
            <a:hlinkClick r:id="" action="ppaction://hlinkshowjump?jump=previousslide" highlightClick="1"/>
          </p:cNvPr>
          <p:cNvSpPr/>
          <p:nvPr/>
        </p:nvSpPr>
        <p:spPr>
          <a:xfrm rot="16200000">
            <a:off x="346479" y="6274201"/>
            <a:ext cx="403373" cy="350689"/>
          </a:xfrm>
          <a:prstGeom prst="actionButtonBackPrevio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Action Button: Forward or Next 9">
            <a:hlinkClick r:id="" action="ppaction://hlinkshowjump?jump=nextslide" highlightClick="1"/>
          </p:cNvPr>
          <p:cNvSpPr/>
          <p:nvPr/>
        </p:nvSpPr>
        <p:spPr>
          <a:xfrm rot="16200000">
            <a:off x="332269" y="5187136"/>
            <a:ext cx="431800" cy="350690"/>
          </a:xfrm>
          <a:prstGeom prst="actionButtonForwardNex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0763468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34440" y="693770"/>
            <a:ext cx="10019458" cy="4927053"/>
          </a:xfrm>
          <a:prstGeom prst="rect">
            <a:avLst/>
          </a:prstGeom>
          <a:noFill/>
        </p:spPr>
        <p:txBody>
          <a:bodyPr wrap="square" rtlCol="0">
            <a:noAutofit/>
          </a:bodyPr>
          <a:lstStyle/>
          <a:p>
            <a:pPr marL="342900" indent="-342900" algn="just" rtl="1">
              <a:lnSpc>
                <a:spcPct val="150000"/>
              </a:lnSpc>
              <a:buFont typeface="Wingdings" panose="05000000000000000000" pitchFamily="2" charset="2"/>
              <a:buChar char="§"/>
            </a:pPr>
            <a:r>
              <a:rPr lang="fa-IR" sz="2800" dirty="0" smtClean="0">
                <a:solidFill>
                  <a:schemeClr val="bg1"/>
                </a:solidFill>
                <a:cs typeface="B Nazanin" panose="00000400000000000000" pitchFamily="2" charset="-78"/>
              </a:rPr>
              <a:t>شکل </a:t>
            </a:r>
            <a:r>
              <a:rPr lang="fa-IR" sz="2800" dirty="0">
                <a:solidFill>
                  <a:schemeClr val="bg1"/>
                </a:solidFill>
                <a:cs typeface="B Nazanin" panose="00000400000000000000" pitchFamily="2" charset="-78"/>
              </a:rPr>
              <a:t>1: </a:t>
            </a:r>
            <a:r>
              <a:rPr lang="en-US" sz="2800" dirty="0">
                <a:solidFill>
                  <a:schemeClr val="bg1"/>
                </a:solidFill>
                <a:cs typeface="B Nazanin" panose="00000400000000000000" pitchFamily="2" charset="-78"/>
              </a:rPr>
              <a:t>a,</a:t>
            </a:r>
            <a:r>
              <a:rPr lang="fa-IR" sz="2800" dirty="0">
                <a:solidFill>
                  <a:schemeClr val="bg1"/>
                </a:solidFill>
                <a:cs typeface="B Nazanin" panose="00000400000000000000" pitchFamily="2" charset="-78"/>
              </a:rPr>
              <a:t> نقشه </a:t>
            </a:r>
            <a:r>
              <a:rPr lang="fa-IR" sz="2800" dirty="0" smtClean="0">
                <a:solidFill>
                  <a:schemeClr val="bg1"/>
                </a:solidFill>
                <a:cs typeface="B Nazanin" panose="00000400000000000000" pitchFamily="2" charset="-78"/>
              </a:rPr>
              <a:t>زهکشی </a:t>
            </a:r>
            <a:r>
              <a:rPr lang="fa-IR" sz="2800" dirty="0">
                <a:solidFill>
                  <a:schemeClr val="bg1"/>
                </a:solidFill>
                <a:cs typeface="B Nazanin" panose="00000400000000000000" pitchFamily="2" charset="-78"/>
              </a:rPr>
              <a:t>منطقه </a:t>
            </a:r>
            <a:r>
              <a:rPr lang="fa-IR" sz="2800" dirty="0" smtClean="0">
                <a:solidFill>
                  <a:schemeClr val="bg1"/>
                </a:solidFill>
                <a:cs typeface="B Nazanin" panose="00000400000000000000" pitchFamily="2" charset="-78"/>
              </a:rPr>
              <a:t>دورگام </a:t>
            </a:r>
            <a:r>
              <a:rPr lang="fa-IR" sz="2800" dirty="0">
                <a:solidFill>
                  <a:schemeClr val="bg1"/>
                </a:solidFill>
                <a:cs typeface="B Nazanin" panose="00000400000000000000" pitchFamily="2" charset="-78"/>
              </a:rPr>
              <a:t>چرووا که مکان ریز زلزله ها را نشان می دهد. مشاهدات زمین شناسی در هر دو طرف </a:t>
            </a:r>
            <a:r>
              <a:rPr lang="en-US" sz="2800" dirty="0">
                <a:solidFill>
                  <a:schemeClr val="bg1"/>
                </a:solidFill>
                <a:cs typeface="B Nazanin" panose="00000400000000000000" pitchFamily="2" charset="-78"/>
              </a:rPr>
              <a:t>(DC)</a:t>
            </a:r>
            <a:r>
              <a:rPr lang="fa-IR" sz="2800" dirty="0">
                <a:solidFill>
                  <a:schemeClr val="bg1"/>
                </a:solidFill>
                <a:cs typeface="B Nazanin" panose="00000400000000000000" pitchFamily="2" charset="-78"/>
              </a:rPr>
              <a:t> انجام </a:t>
            </a:r>
            <a:r>
              <a:rPr lang="fa-IR" sz="2800" dirty="0" smtClean="0">
                <a:solidFill>
                  <a:schemeClr val="bg1"/>
                </a:solidFill>
                <a:cs typeface="B Nazanin" panose="00000400000000000000" pitchFamily="2" charset="-78"/>
              </a:rPr>
              <a:t>شدند</a:t>
            </a:r>
            <a:r>
              <a:rPr lang="en-US" sz="2800" dirty="0" smtClean="0">
                <a:solidFill>
                  <a:schemeClr val="bg1"/>
                </a:solidFill>
                <a:cs typeface="B Nazanin" panose="00000400000000000000" pitchFamily="2" charset="-78"/>
              </a:rPr>
              <a:t> </a:t>
            </a:r>
            <a:r>
              <a:rPr lang="fa-IR" sz="2800" dirty="0" smtClean="0">
                <a:solidFill>
                  <a:schemeClr val="bg1"/>
                </a:solidFill>
                <a:cs typeface="B Nazanin" panose="00000400000000000000" pitchFamily="2" charset="-78"/>
              </a:rPr>
              <a:t>(</a:t>
            </a:r>
            <a:r>
              <a:rPr lang="en-US" sz="2800" dirty="0" smtClean="0">
                <a:solidFill>
                  <a:schemeClr val="bg1"/>
                </a:solidFill>
                <a:cs typeface="B Nazanin" panose="00000400000000000000" pitchFamily="2" charset="-78"/>
              </a:rPr>
              <a:t>WB</a:t>
            </a:r>
            <a:r>
              <a:rPr lang="fa-IR" sz="2800" dirty="0" smtClean="0">
                <a:solidFill>
                  <a:schemeClr val="bg1"/>
                </a:solidFill>
                <a:cs typeface="B Nazanin" panose="00000400000000000000" pitchFamily="2" charset="-78"/>
              </a:rPr>
              <a:t> و</a:t>
            </a:r>
            <a:r>
              <a:rPr lang="en-US" sz="2800" dirty="0" smtClean="0">
                <a:solidFill>
                  <a:schemeClr val="bg1"/>
                </a:solidFill>
                <a:cs typeface="B Nazanin" panose="00000400000000000000" pitchFamily="2" charset="-78"/>
              </a:rPr>
              <a:t>EB </a:t>
            </a:r>
            <a:r>
              <a:rPr lang="fa-IR" sz="2800" dirty="0" smtClean="0">
                <a:solidFill>
                  <a:schemeClr val="bg1"/>
                </a:solidFill>
                <a:cs typeface="B Nazanin" panose="00000400000000000000" pitchFamily="2" charset="-78"/>
              </a:rPr>
              <a:t>، به </a:t>
            </a:r>
            <a:r>
              <a:rPr lang="fa-IR" sz="2800" dirty="0">
                <a:solidFill>
                  <a:schemeClr val="bg1"/>
                </a:solidFill>
                <a:cs typeface="B Nazanin" panose="00000400000000000000" pitchFamily="2" charset="-78"/>
              </a:rPr>
              <a:t>ترتیب بلوک های غربی و </a:t>
            </a:r>
            <a:r>
              <a:rPr lang="fa-IR" sz="2800" dirty="0" smtClean="0">
                <a:solidFill>
                  <a:schemeClr val="bg1"/>
                </a:solidFill>
                <a:cs typeface="B Nazanin" panose="00000400000000000000" pitchFamily="2" charset="-78"/>
              </a:rPr>
              <a:t>شرقی) </a:t>
            </a:r>
            <a:r>
              <a:rPr lang="fa-IR" sz="2800" dirty="0">
                <a:solidFill>
                  <a:schemeClr val="bg1"/>
                </a:solidFill>
                <a:cs typeface="B Nazanin" panose="00000400000000000000" pitchFamily="2" charset="-78"/>
              </a:rPr>
              <a:t>و نیز منطقه  پارک </a:t>
            </a:r>
            <a:r>
              <a:rPr lang="en-US" sz="2800" dirty="0">
                <a:solidFill>
                  <a:schemeClr val="bg1"/>
                </a:solidFill>
                <a:cs typeface="B Nazanin" panose="00000400000000000000" pitchFamily="2" charset="-78"/>
              </a:rPr>
              <a:t>KBR</a:t>
            </a:r>
            <a:r>
              <a:rPr lang="fa-IR" sz="2800" dirty="0">
                <a:solidFill>
                  <a:schemeClr val="bg1"/>
                </a:solidFill>
                <a:cs typeface="B Nazanin" panose="00000400000000000000" pitchFamily="2" charset="-78"/>
              </a:rPr>
              <a:t> </a:t>
            </a:r>
            <a:r>
              <a:rPr lang="en-US" sz="2800" dirty="0" smtClean="0">
                <a:solidFill>
                  <a:schemeClr val="bg1"/>
                </a:solidFill>
                <a:cs typeface="B Nazanin" panose="00000400000000000000" pitchFamily="2" charset="-78"/>
              </a:rPr>
              <a:t>b</a:t>
            </a:r>
            <a:r>
              <a:rPr lang="en-US" sz="2800" dirty="0">
                <a:solidFill>
                  <a:schemeClr val="bg1"/>
                </a:solidFill>
                <a:cs typeface="B Nazanin" panose="00000400000000000000" pitchFamily="2" charset="-78"/>
              </a:rPr>
              <a:t>,</a:t>
            </a:r>
            <a:r>
              <a:rPr lang="fa-IR" sz="2800" dirty="0">
                <a:solidFill>
                  <a:schemeClr val="bg1"/>
                </a:solidFill>
                <a:cs typeface="B Nazanin" panose="00000400000000000000" pitchFamily="2" charset="-78"/>
              </a:rPr>
              <a:t> تصاویر ماهواره ای گوگل که مکان کانسنگ گرانیت را نشان می دهد که در آن داده های رادار نفوذ به زمین حاصل شده اند (</a:t>
            </a:r>
            <a:r>
              <a:rPr lang="en-US" sz="2800" dirty="0">
                <a:solidFill>
                  <a:schemeClr val="bg1"/>
                </a:solidFill>
                <a:cs typeface="B Nazanin" panose="00000400000000000000" pitchFamily="2" charset="-78"/>
              </a:rPr>
              <a:t>P1; Profile 1</a:t>
            </a:r>
            <a:r>
              <a:rPr lang="fa-IR" sz="2800" dirty="0">
                <a:solidFill>
                  <a:schemeClr val="bg1"/>
                </a:solidFill>
                <a:cs typeface="B Nazanin" panose="00000400000000000000" pitchFamily="2" charset="-78"/>
              </a:rPr>
              <a:t> ،</a:t>
            </a:r>
            <a:r>
              <a:rPr lang="en-US" sz="2800" dirty="0">
                <a:solidFill>
                  <a:schemeClr val="bg1"/>
                </a:solidFill>
                <a:cs typeface="B Nazanin" panose="00000400000000000000" pitchFamily="2" charset="-78"/>
              </a:rPr>
              <a:t>P2, Profile 2</a:t>
            </a:r>
            <a:r>
              <a:rPr lang="fa-IR" sz="2800" dirty="0">
                <a:solidFill>
                  <a:schemeClr val="bg1"/>
                </a:solidFill>
                <a:cs typeface="B Nazanin" panose="00000400000000000000" pitchFamily="2" charset="-78"/>
              </a:rPr>
              <a:t> ).</a:t>
            </a:r>
            <a:r>
              <a:rPr lang="en-US" sz="2800" dirty="0">
                <a:solidFill>
                  <a:schemeClr val="bg1"/>
                </a:solidFill>
                <a:cs typeface="B Nazanin" panose="00000400000000000000" pitchFamily="2" charset="-78"/>
              </a:rPr>
              <a:t> c,</a:t>
            </a:r>
            <a:r>
              <a:rPr lang="fa-IR" sz="2800" dirty="0">
                <a:solidFill>
                  <a:schemeClr val="bg1"/>
                </a:solidFill>
                <a:cs typeface="B Nazanin" panose="00000400000000000000" pitchFamily="2" charset="-78"/>
              </a:rPr>
              <a:t> نمودار های با سطح مساوی و دیاگرام های دو جهتی از </a:t>
            </a:r>
            <a:r>
              <a:rPr lang="en-US" sz="2800" dirty="0">
                <a:solidFill>
                  <a:schemeClr val="bg1"/>
                </a:solidFill>
                <a:cs typeface="B Nazanin" panose="00000400000000000000" pitchFamily="2" charset="-78"/>
              </a:rPr>
              <a:t>WB, EB </a:t>
            </a:r>
            <a:r>
              <a:rPr lang="fa-IR" sz="2800" dirty="0">
                <a:solidFill>
                  <a:schemeClr val="bg1"/>
                </a:solidFill>
                <a:cs typeface="B Nazanin" panose="00000400000000000000" pitchFamily="2" charset="-78"/>
              </a:rPr>
              <a:t>و</a:t>
            </a:r>
            <a:r>
              <a:rPr lang="en-US" sz="2800" dirty="0">
                <a:solidFill>
                  <a:schemeClr val="bg1"/>
                </a:solidFill>
                <a:cs typeface="B Nazanin" panose="00000400000000000000" pitchFamily="2" charset="-78"/>
              </a:rPr>
              <a:t> KBR</a:t>
            </a:r>
            <a:r>
              <a:rPr lang="fa-IR" sz="2800" dirty="0">
                <a:solidFill>
                  <a:schemeClr val="bg1"/>
                </a:solidFill>
                <a:cs typeface="B Nazanin" panose="00000400000000000000" pitchFamily="2" charset="-78"/>
              </a:rPr>
              <a:t> مناطق کانسنگ می باشند</a:t>
            </a:r>
            <a:r>
              <a:rPr lang="fa-IR" sz="2800" dirty="0" smtClean="0">
                <a:solidFill>
                  <a:schemeClr val="bg1"/>
                </a:solidFill>
                <a:cs typeface="B Nazanin" panose="00000400000000000000" pitchFamily="2" charset="-78"/>
              </a:rPr>
              <a:t>.</a:t>
            </a:r>
            <a:endParaRPr lang="en-US" sz="2800" dirty="0">
              <a:solidFill>
                <a:schemeClr val="bg1"/>
              </a:solidFill>
              <a:cs typeface="B Nazanin" panose="00000400000000000000" pitchFamily="2" charset="-78"/>
            </a:endParaRPr>
          </a:p>
        </p:txBody>
      </p:sp>
      <p:sp>
        <p:nvSpPr>
          <p:cNvPr id="8" name="Folded Corner 7"/>
          <p:cNvSpPr/>
          <p:nvPr/>
        </p:nvSpPr>
        <p:spPr>
          <a:xfrm>
            <a:off x="249715" y="5645347"/>
            <a:ext cx="596900" cy="535546"/>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dirty="0" smtClean="0">
                <a:cs typeface="B Titr" panose="00000700000000000000" pitchFamily="2" charset="-78"/>
              </a:rPr>
              <a:t>3</a:t>
            </a:r>
            <a:endParaRPr lang="en-US" sz="2000" dirty="0">
              <a:cs typeface="B Titr" panose="00000700000000000000" pitchFamily="2" charset="-78"/>
            </a:endParaRPr>
          </a:p>
        </p:txBody>
      </p:sp>
      <p:sp>
        <p:nvSpPr>
          <p:cNvPr id="9" name="Action Button: Back or Previous 8">
            <a:hlinkClick r:id="" action="ppaction://hlinkshowjump?jump=previousslide" highlightClick="1"/>
          </p:cNvPr>
          <p:cNvSpPr/>
          <p:nvPr/>
        </p:nvSpPr>
        <p:spPr>
          <a:xfrm rot="16200000">
            <a:off x="346479" y="6274201"/>
            <a:ext cx="403373" cy="350689"/>
          </a:xfrm>
          <a:prstGeom prst="actionButtonBackPrevio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Action Button: Forward or Next 9">
            <a:hlinkClick r:id="" action="ppaction://hlinkshowjump?jump=nextslide" highlightClick="1"/>
          </p:cNvPr>
          <p:cNvSpPr/>
          <p:nvPr/>
        </p:nvSpPr>
        <p:spPr>
          <a:xfrm rot="16200000">
            <a:off x="332269" y="5187136"/>
            <a:ext cx="431800" cy="350690"/>
          </a:xfrm>
          <a:prstGeom prst="actionButtonForwardNex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3066890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17320" y="5406390"/>
            <a:ext cx="10019458" cy="1043155"/>
          </a:xfrm>
          <a:prstGeom prst="rect">
            <a:avLst/>
          </a:prstGeom>
          <a:noFill/>
        </p:spPr>
        <p:txBody>
          <a:bodyPr wrap="square" rtlCol="0" anchor="b">
            <a:noAutofit/>
          </a:bodyPr>
          <a:lstStyle/>
          <a:p>
            <a:pPr marL="285750" indent="-285750" algn="just" rtl="1">
              <a:lnSpc>
                <a:spcPct val="150000"/>
              </a:lnSpc>
              <a:buFont typeface="Wingdings" panose="05000000000000000000" pitchFamily="2" charset="2"/>
              <a:buChar char="§"/>
            </a:pPr>
            <a:endParaRPr lang="fa-IR" b="1" dirty="0" smtClean="0">
              <a:effectLst>
                <a:outerShdw blurRad="38100" dist="38100" dir="2700000" algn="tl">
                  <a:srgbClr val="000000">
                    <a:alpha val="43137"/>
                  </a:srgbClr>
                </a:outerShdw>
              </a:effectLst>
              <a:cs typeface="B Nazanin" panose="00000400000000000000" pitchFamily="2" charset="-78"/>
            </a:endParaRPr>
          </a:p>
          <a:p>
            <a:pPr marL="285750" indent="-285750" algn="just" rtl="1">
              <a:lnSpc>
                <a:spcPct val="150000"/>
              </a:lnSpc>
              <a:buFont typeface="Wingdings" panose="05000000000000000000" pitchFamily="2" charset="2"/>
              <a:buChar char="§"/>
            </a:pPr>
            <a:endParaRPr lang="fa-IR" b="1" dirty="0">
              <a:effectLst>
                <a:outerShdw blurRad="38100" dist="38100" dir="2700000" algn="tl">
                  <a:srgbClr val="000000">
                    <a:alpha val="43137"/>
                  </a:srgbClr>
                </a:outerShdw>
              </a:effectLst>
              <a:cs typeface="B Nazanin" panose="00000400000000000000" pitchFamily="2" charset="-78"/>
            </a:endParaRPr>
          </a:p>
          <a:p>
            <a:pPr marL="342900" indent="-342900" algn="ctr" rtl="1">
              <a:lnSpc>
                <a:spcPct val="150000"/>
              </a:lnSpc>
              <a:buFont typeface="Wingdings" panose="05000000000000000000" pitchFamily="2" charset="2"/>
              <a:buChar char="§"/>
            </a:pPr>
            <a:r>
              <a:rPr lang="fa-IR" sz="2400" b="1" dirty="0" smtClean="0">
                <a:solidFill>
                  <a:schemeClr val="bg1"/>
                </a:solidFill>
                <a:effectLst>
                  <a:outerShdw blurRad="38100" dist="38100" dir="2700000" algn="tl">
                    <a:srgbClr val="000000">
                      <a:alpha val="43137"/>
                    </a:srgbClr>
                  </a:outerShdw>
                </a:effectLst>
                <a:cs typeface="B Nazanin" panose="00000400000000000000" pitchFamily="2" charset="-78"/>
              </a:rPr>
              <a:t>شکل 1</a:t>
            </a:r>
            <a:endParaRPr lang="fa-IR" sz="2400" b="1" dirty="0">
              <a:solidFill>
                <a:schemeClr val="bg1"/>
              </a:solidFill>
              <a:cs typeface="B Nazanin" panose="00000400000000000000" pitchFamily="2" charset="-78"/>
            </a:endParaRPr>
          </a:p>
        </p:txBody>
      </p:sp>
      <p:sp>
        <p:nvSpPr>
          <p:cNvPr id="8" name="Folded Corner 7"/>
          <p:cNvSpPr/>
          <p:nvPr/>
        </p:nvSpPr>
        <p:spPr>
          <a:xfrm>
            <a:off x="249715" y="5645347"/>
            <a:ext cx="596900" cy="535546"/>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2000" dirty="0" smtClean="0">
                <a:cs typeface="B Titr" panose="00000700000000000000" pitchFamily="2" charset="-78"/>
              </a:rPr>
              <a:t>4</a:t>
            </a:r>
            <a:endParaRPr lang="en-US" sz="2000" dirty="0">
              <a:cs typeface="B Titr" panose="00000700000000000000" pitchFamily="2" charset="-78"/>
            </a:endParaRPr>
          </a:p>
        </p:txBody>
      </p:sp>
      <p:sp>
        <p:nvSpPr>
          <p:cNvPr id="9" name="Action Button: Back or Previous 8">
            <a:hlinkClick r:id="" action="ppaction://hlinkshowjump?jump=previousslide" highlightClick="1"/>
          </p:cNvPr>
          <p:cNvSpPr/>
          <p:nvPr/>
        </p:nvSpPr>
        <p:spPr>
          <a:xfrm rot="16200000">
            <a:off x="346479" y="6274201"/>
            <a:ext cx="403373" cy="350689"/>
          </a:xfrm>
          <a:prstGeom prst="actionButtonBackPrevio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Action Button: Forward or Next 9">
            <a:hlinkClick r:id="" action="ppaction://hlinkshowjump?jump=nextslide" highlightClick="1"/>
          </p:cNvPr>
          <p:cNvSpPr/>
          <p:nvPr/>
        </p:nvSpPr>
        <p:spPr>
          <a:xfrm rot="16200000">
            <a:off x="332269" y="5187136"/>
            <a:ext cx="431800" cy="350690"/>
          </a:xfrm>
          <a:prstGeom prst="actionButtonForwardNex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pic>
        <p:nvPicPr>
          <p:cNvPr id="7" name="Picture 6"/>
          <p:cNvPicPr/>
          <p:nvPr/>
        </p:nvPicPr>
        <p:blipFill>
          <a:blip r:embed="rId2"/>
          <a:stretch>
            <a:fillRect/>
          </a:stretch>
        </p:blipFill>
        <p:spPr>
          <a:xfrm>
            <a:off x="3121342" y="359092"/>
            <a:ext cx="5748338" cy="5219289"/>
          </a:xfrm>
          <a:prstGeom prst="rect">
            <a:avLst/>
          </a:prstGeom>
        </p:spPr>
      </p:pic>
    </p:spTree>
    <p:extLst>
      <p:ext uri="{BB962C8B-B14F-4D97-AF65-F5344CB8AC3E}">
        <p14:creationId xmlns:p14="http://schemas.microsoft.com/office/powerpoint/2010/main" val="239762293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306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B Titr</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25</cp:revision>
  <dcterms:created xsi:type="dcterms:W3CDTF">2014-08-22T12:46:50Z</dcterms:created>
  <dcterms:modified xsi:type="dcterms:W3CDTF">2017-11-28T07:42:48Z</dcterms:modified>
</cp:coreProperties>
</file>