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100977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209109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660937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74794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8B19B1-B737-4B4C-96D5-D774880B1B9D}"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70420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8B19B1-B737-4B4C-96D5-D774880B1B9D}"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4181809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8B19B1-B737-4B4C-96D5-D774880B1B9D}" type="datetimeFigureOut">
              <a:rPr lang="en-US" smtClean="0"/>
              <a:t>11/20/2017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121288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8B19B1-B737-4B4C-96D5-D774880B1B9D}" type="datetimeFigureOut">
              <a:rPr lang="en-US" smtClean="0"/>
              <a:t>11/20/2017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927014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B19B1-B737-4B4C-96D5-D774880B1B9D}" type="datetimeFigureOut">
              <a:rPr lang="en-US" smtClean="0"/>
              <a:t>11/20/2017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81989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B19B1-B737-4B4C-96D5-D774880B1B9D}"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894977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B19B1-B737-4B4C-96D5-D774880B1B9D}"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195950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B19B1-B737-4B4C-96D5-D774880B1B9D}" type="datetimeFigureOut">
              <a:rPr lang="en-US" smtClean="0"/>
              <a:t>11/20/2017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0ED2E-D2E9-4E07-95A2-A7101B44F4EF}" type="slidenum">
              <a:rPr lang="en-US" smtClean="0"/>
              <a:t>‹#›</a:t>
            </a:fld>
            <a:endParaRPr lang="en-US"/>
          </a:p>
        </p:txBody>
      </p:sp>
    </p:spTree>
    <p:extLst>
      <p:ext uri="{BB962C8B-B14F-4D97-AF65-F5344CB8AC3E}">
        <p14:creationId xmlns:p14="http://schemas.microsoft.com/office/powerpoint/2010/main" val="2314689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14127"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25200" y="242134"/>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25200" y="1385134"/>
            <a:ext cx="838200" cy="819150"/>
          </a:xfrm>
          <a:prstGeom prst="flowChartConnector">
            <a:avLst/>
          </a:prstGeom>
          <a:scene3d>
            <a:camera prst="orthographicFront"/>
            <a:lightRig rig="threePt" dir="t"/>
          </a:scene3d>
          <a:sp3d>
            <a:bevelT prst="slop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25200" y="2528134"/>
            <a:ext cx="838200" cy="819150"/>
          </a:xfrm>
          <a:prstGeom prst="flowChartConnector">
            <a:avLst/>
          </a:prstGeom>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25200" y="3671134"/>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25200" y="4814134"/>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12500" y="5957134"/>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407148" y="1640710"/>
            <a:ext cx="1835904" cy="338554"/>
          </a:xfrm>
          <a:prstGeom prst="rect">
            <a:avLst/>
          </a:prstGeom>
          <a:noFill/>
        </p:spPr>
        <p:txBody>
          <a:bodyPr wrap="square" rtlCol="0">
            <a:spAutoFit/>
          </a:bodyPr>
          <a:lstStyle/>
          <a:p>
            <a:pPr algn="ctr" rtl="1"/>
            <a:r>
              <a:rPr lang="fa-IR" sz="1600" b="1" dirty="0" smtClean="0">
                <a:effectLst>
                  <a:outerShdw blurRad="38100" dist="38100" dir="2700000" algn="tl">
                    <a:srgbClr val="000000">
                      <a:alpha val="43137"/>
                    </a:srgbClr>
                  </a:outerShdw>
                </a:effectLst>
                <a:cs typeface="B Nazanin" panose="00000400000000000000" pitchFamily="2" charset="-78"/>
              </a:rPr>
              <a:t>برآورد مقادیر</a:t>
            </a:r>
            <a:endParaRPr lang="en-US" sz="1600" b="1" dirty="0">
              <a:effectLst>
                <a:outerShdw blurRad="38100" dist="38100" dir="2700000" algn="tl">
                  <a:srgbClr val="000000">
                    <a:alpha val="43137"/>
                  </a:srgbClr>
                </a:outerShdw>
              </a:effectLst>
              <a:cs typeface="B Nazanin" panose="00000400000000000000" pitchFamily="2" charset="-78"/>
            </a:endParaRPr>
          </a:p>
        </p:txBody>
      </p:sp>
      <p:sp>
        <p:nvSpPr>
          <p:cNvPr id="19" name="TextBox 18"/>
          <p:cNvSpPr txBox="1"/>
          <p:nvPr/>
        </p:nvSpPr>
        <p:spPr>
          <a:xfrm>
            <a:off x="9582150" y="2742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ارزیابی خسارت</a:t>
            </a:r>
            <a:endParaRPr lang="en-US" dirty="0">
              <a:cs typeface="B Nazanin" panose="00000400000000000000" pitchFamily="2" charset="-78"/>
            </a:endParaRPr>
          </a:p>
        </p:txBody>
      </p:sp>
      <p:sp>
        <p:nvSpPr>
          <p:cNvPr id="20" name="TextBox 19"/>
          <p:cNvSpPr txBox="1"/>
          <p:nvPr/>
        </p:nvSpPr>
        <p:spPr>
          <a:xfrm>
            <a:off x="9563099" y="3644384"/>
            <a:ext cx="1687527" cy="646331"/>
          </a:xfrm>
          <a:prstGeom prst="rect">
            <a:avLst/>
          </a:prstGeom>
          <a:noFill/>
        </p:spPr>
        <p:txBody>
          <a:bodyPr wrap="square" rtlCol="0">
            <a:spAutoFit/>
          </a:bodyPr>
          <a:lstStyle/>
          <a:p>
            <a:pPr algn="ctr" rtl="1"/>
            <a:r>
              <a:rPr lang="fa-IR" dirty="0" smtClean="0">
                <a:cs typeface="B Nazanin" panose="00000400000000000000" pitchFamily="2" charset="-78"/>
              </a:rPr>
              <a:t>خسارت سیل و سطح آب</a:t>
            </a:r>
            <a:endParaRPr lang="en-US" dirty="0">
              <a:cs typeface="B Nazanin" panose="00000400000000000000" pitchFamily="2" charset="-78"/>
            </a:endParaRPr>
          </a:p>
        </p:txBody>
      </p:sp>
      <p:sp>
        <p:nvSpPr>
          <p:cNvPr id="21" name="TextBox 20"/>
          <p:cNvSpPr txBox="1"/>
          <p:nvPr/>
        </p:nvSpPr>
        <p:spPr>
          <a:xfrm>
            <a:off x="9575800" y="4756468"/>
            <a:ext cx="1674826" cy="646331"/>
          </a:xfrm>
          <a:prstGeom prst="rect">
            <a:avLst/>
          </a:prstGeom>
          <a:noFill/>
        </p:spPr>
        <p:txBody>
          <a:bodyPr wrap="square" rtlCol="0">
            <a:spAutoFit/>
          </a:bodyPr>
          <a:lstStyle/>
          <a:p>
            <a:pPr algn="ctr" rtl="1"/>
            <a:r>
              <a:rPr lang="fa-IR" dirty="0" smtClean="0">
                <a:cs typeface="B Nazanin" panose="00000400000000000000" pitchFamily="2" charset="-78"/>
              </a:rPr>
              <a:t>خسارت مادی و غیرمادی</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4" name="Flowchart: Connector 23"/>
          <p:cNvSpPr/>
          <p:nvPr/>
        </p:nvSpPr>
        <p:spPr>
          <a:xfrm>
            <a:off x="0" y="5905500"/>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4/33</a:t>
            </a:r>
          </a:p>
        </p:txBody>
      </p:sp>
      <p:sp>
        <p:nvSpPr>
          <p:cNvPr id="25" name="TextBox 24"/>
          <p:cNvSpPr txBox="1"/>
          <p:nvPr/>
        </p:nvSpPr>
        <p:spPr>
          <a:xfrm>
            <a:off x="0" y="172040"/>
            <a:ext cx="9461500" cy="5999643"/>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دوم</a:t>
            </a:r>
          </a:p>
          <a:p>
            <a:pPr algn="r" rtl="1"/>
            <a:endParaRPr lang="fa-IR" sz="2400" b="1" dirty="0">
              <a:effectLst>
                <a:outerShdw blurRad="38100" dist="38100" dir="2700000" algn="tl">
                  <a:srgbClr val="000000">
                    <a:alpha val="43137"/>
                  </a:srgbClr>
                </a:outerShdw>
              </a:effectLst>
              <a:cs typeface="B Nazanin" panose="00000400000000000000" pitchFamily="2" charset="-78"/>
            </a:endParaRPr>
          </a:p>
          <a:p>
            <a:pPr algn="ctr" rtl="1"/>
            <a:r>
              <a:rPr lang="fa-IR" sz="6600" b="1" dirty="0">
                <a:effectLst>
                  <a:outerShdw blurRad="38100" dist="38100" dir="2700000" algn="tl">
                    <a:srgbClr val="000000">
                      <a:alpha val="43137"/>
                    </a:srgbClr>
                  </a:outerShdw>
                </a:effectLst>
                <a:cs typeface="B Nazanin" panose="00000400000000000000" pitchFamily="2" charset="-78"/>
              </a:rPr>
              <a:t>برآورد مقادیر حد برای سطح آب</a:t>
            </a:r>
          </a:p>
        </p:txBody>
      </p:sp>
    </p:spTree>
    <p:extLst>
      <p:ext uri="{BB962C8B-B14F-4D97-AF65-F5344CB8AC3E}">
        <p14:creationId xmlns:p14="http://schemas.microsoft.com/office/powerpoint/2010/main" val="28673515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88725"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8235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82350" y="1374775"/>
            <a:ext cx="838200" cy="819150"/>
          </a:xfrm>
          <a:prstGeom prst="flowChartConnector">
            <a:avLst/>
          </a:prstGeom>
          <a:scene3d>
            <a:camera prst="orthographicFront"/>
            <a:lightRig rig="threePt" dir="t"/>
          </a:scene3d>
          <a:sp3d>
            <a:bevelT prst="slop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82350" y="2517775"/>
            <a:ext cx="838200" cy="819150"/>
          </a:xfrm>
          <a:prstGeom prst="flowChartConnector">
            <a:avLst/>
          </a:prstGeom>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8235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8235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6965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375050" y="1615073"/>
            <a:ext cx="1835904" cy="338554"/>
          </a:xfrm>
          <a:prstGeom prst="rect">
            <a:avLst/>
          </a:prstGeom>
          <a:noFill/>
        </p:spPr>
        <p:txBody>
          <a:bodyPr wrap="square" rtlCol="0">
            <a:spAutoFit/>
          </a:bodyPr>
          <a:lstStyle/>
          <a:p>
            <a:pPr algn="ctr" rtl="1"/>
            <a:r>
              <a:rPr lang="fa-IR" sz="1600" b="1" dirty="0" smtClean="0">
                <a:effectLst>
                  <a:outerShdw blurRad="38100" dist="38100" dir="2700000" algn="tl">
                    <a:srgbClr val="000000">
                      <a:alpha val="43137"/>
                    </a:srgbClr>
                  </a:outerShdw>
                </a:effectLst>
                <a:cs typeface="B Nazanin" panose="00000400000000000000" pitchFamily="2" charset="-78"/>
              </a:rPr>
              <a:t>برآورد مقادیر</a:t>
            </a:r>
            <a:endParaRPr lang="en-US" sz="1600" b="1" dirty="0">
              <a:effectLst>
                <a:outerShdw blurRad="38100" dist="38100" dir="2700000" algn="tl">
                  <a:srgbClr val="000000">
                    <a:alpha val="43137"/>
                  </a:srgbClr>
                </a:outerShdw>
              </a:effectLst>
              <a:cs typeface="B Nazanin" panose="00000400000000000000" pitchFamily="2" charset="-78"/>
            </a:endParaRPr>
          </a:p>
        </p:txBody>
      </p:sp>
      <p:sp>
        <p:nvSpPr>
          <p:cNvPr id="19" name="TextBox 18"/>
          <p:cNvSpPr txBox="1"/>
          <p:nvPr/>
        </p:nvSpPr>
        <p:spPr>
          <a:xfrm>
            <a:off x="9582150" y="2742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ارزیابی خسارت</a:t>
            </a:r>
            <a:endParaRPr lang="en-US" dirty="0">
              <a:cs typeface="B Nazanin" panose="00000400000000000000" pitchFamily="2" charset="-78"/>
            </a:endParaRPr>
          </a:p>
        </p:txBody>
      </p:sp>
      <p:sp>
        <p:nvSpPr>
          <p:cNvPr id="20" name="TextBox 19"/>
          <p:cNvSpPr txBox="1"/>
          <p:nvPr/>
        </p:nvSpPr>
        <p:spPr>
          <a:xfrm>
            <a:off x="9563099" y="3636958"/>
            <a:ext cx="1762125" cy="646331"/>
          </a:xfrm>
          <a:prstGeom prst="rect">
            <a:avLst/>
          </a:prstGeom>
          <a:noFill/>
        </p:spPr>
        <p:txBody>
          <a:bodyPr wrap="square" rtlCol="0">
            <a:spAutoFit/>
          </a:bodyPr>
          <a:lstStyle/>
          <a:p>
            <a:pPr algn="ctr" rtl="1"/>
            <a:r>
              <a:rPr lang="fa-IR" dirty="0" smtClean="0">
                <a:cs typeface="B Nazanin" panose="00000400000000000000" pitchFamily="2" charset="-78"/>
              </a:rPr>
              <a:t>خسارت سیل و سطح آب</a:t>
            </a:r>
            <a:endParaRPr lang="en-US" dirty="0">
              <a:cs typeface="B Nazanin" panose="00000400000000000000" pitchFamily="2" charset="-78"/>
            </a:endParaRPr>
          </a:p>
        </p:txBody>
      </p:sp>
      <p:sp>
        <p:nvSpPr>
          <p:cNvPr id="21" name="TextBox 20"/>
          <p:cNvSpPr txBox="1"/>
          <p:nvPr/>
        </p:nvSpPr>
        <p:spPr>
          <a:xfrm>
            <a:off x="9575800" y="4787384"/>
            <a:ext cx="1749424" cy="646331"/>
          </a:xfrm>
          <a:prstGeom prst="rect">
            <a:avLst/>
          </a:prstGeom>
          <a:noFill/>
        </p:spPr>
        <p:txBody>
          <a:bodyPr wrap="square" rtlCol="0">
            <a:spAutoFit/>
          </a:bodyPr>
          <a:lstStyle/>
          <a:p>
            <a:pPr algn="ctr" rtl="1"/>
            <a:r>
              <a:rPr lang="fa-IR" dirty="0" smtClean="0">
                <a:cs typeface="B Nazanin" panose="00000400000000000000" pitchFamily="2" charset="-78"/>
              </a:rPr>
              <a:t>خسارت مادی و غیرمادی</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4" name="Flowchart: Connector 23"/>
          <p:cNvSpPr/>
          <p:nvPr/>
        </p:nvSpPr>
        <p:spPr>
          <a:xfrm>
            <a:off x="0" y="5905500"/>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5/33</a:t>
            </a:r>
          </a:p>
        </p:txBody>
      </p:sp>
      <p:sp>
        <p:nvSpPr>
          <p:cNvPr id="25" name="TextBox 24"/>
          <p:cNvSpPr txBox="1"/>
          <p:nvPr/>
        </p:nvSpPr>
        <p:spPr>
          <a:xfrm>
            <a:off x="0" y="172040"/>
            <a:ext cx="9461500" cy="5999643"/>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algn="just" rtl="1">
              <a:lnSpc>
                <a:spcPct val="150000"/>
              </a:lnSpc>
            </a:pPr>
            <a:r>
              <a:rPr lang="fa-IR" sz="2800" b="1" u="sng" dirty="0">
                <a:cs typeface="B Nazanin" panose="00000400000000000000" pitchFamily="2" charset="-78"/>
              </a:rPr>
              <a:t>داده های سطوح آب مشاهده </a:t>
            </a:r>
            <a:r>
              <a:rPr lang="fa-IR" sz="2800" b="1" u="sng" dirty="0" smtClean="0">
                <a:cs typeface="B Nazanin" panose="00000400000000000000" pitchFamily="2" charset="-78"/>
              </a:rPr>
              <a:t>شده</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داده های سطح آب از موسسه مکانیک در ویتنام در این آنالیز استفاده شدند. این داده ها دارای تفکیک پذیری زمانی 6 ساعته (برای ایستگاه ها) و 24 ساعته (26 ایستگاه) برای دوره 1990 تا 2001 هستند. بخش ایستگاهها  شامل دلتای رود رد بوده و سال های کامل را پوشش می دهد (19 ایستگاه) و بخشی شامل حوضه رود رد در ویتنام است و دوره 1 ژوئن تا 15 اکتبر را پوشش می دهد. فرض بر این است که  دوره دوم بیانگر فصل سیلاب بوده و رویداد های مهم افزایش سطح آب در این فصل رخ می دهد</a:t>
            </a:r>
            <a:r>
              <a:rPr lang="fa-IR" sz="2800" dirty="0" smtClean="0">
                <a:cs typeface="B Nazanin" panose="00000400000000000000" pitchFamily="2" charset="-78"/>
              </a:rPr>
              <a:t>.</a:t>
            </a:r>
            <a:endParaRPr lang="en-US" sz="2800" dirty="0">
              <a:cs typeface="B Nazanin" panose="00000400000000000000" pitchFamily="2" charset="-78"/>
            </a:endParaRPr>
          </a:p>
        </p:txBody>
      </p:sp>
    </p:spTree>
    <p:extLst>
      <p:ext uri="{BB962C8B-B14F-4D97-AF65-F5344CB8AC3E}">
        <p14:creationId xmlns:p14="http://schemas.microsoft.com/office/powerpoint/2010/main" val="40513395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88725"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8235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82350" y="1374775"/>
            <a:ext cx="838200" cy="819150"/>
          </a:xfrm>
          <a:prstGeom prst="flowChartConnector">
            <a:avLst/>
          </a:prstGeom>
          <a:scene3d>
            <a:camera prst="orthographicFront"/>
            <a:lightRig rig="threePt" dir="t"/>
          </a:scene3d>
          <a:sp3d>
            <a:bevelT prst="slop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82350" y="2517775"/>
            <a:ext cx="838200" cy="819150"/>
          </a:xfrm>
          <a:prstGeom prst="flowChartConnector">
            <a:avLst/>
          </a:prstGeom>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8235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8235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6965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375050" y="1615073"/>
            <a:ext cx="1835904" cy="338554"/>
          </a:xfrm>
          <a:prstGeom prst="rect">
            <a:avLst/>
          </a:prstGeom>
          <a:noFill/>
        </p:spPr>
        <p:txBody>
          <a:bodyPr wrap="square" rtlCol="0">
            <a:spAutoFit/>
          </a:bodyPr>
          <a:lstStyle/>
          <a:p>
            <a:pPr algn="ctr" rtl="1"/>
            <a:r>
              <a:rPr lang="fa-IR" sz="1600" b="1" dirty="0" smtClean="0">
                <a:effectLst>
                  <a:outerShdw blurRad="38100" dist="38100" dir="2700000" algn="tl">
                    <a:srgbClr val="000000">
                      <a:alpha val="43137"/>
                    </a:srgbClr>
                  </a:outerShdw>
                </a:effectLst>
                <a:cs typeface="B Nazanin" panose="00000400000000000000" pitchFamily="2" charset="-78"/>
              </a:rPr>
              <a:t>برآورد مقادیر</a:t>
            </a:r>
            <a:endParaRPr lang="en-US" sz="1600" b="1" dirty="0">
              <a:effectLst>
                <a:outerShdw blurRad="38100" dist="38100" dir="2700000" algn="tl">
                  <a:srgbClr val="000000">
                    <a:alpha val="43137"/>
                  </a:srgbClr>
                </a:outerShdw>
              </a:effectLst>
              <a:cs typeface="B Nazanin" panose="00000400000000000000" pitchFamily="2" charset="-78"/>
            </a:endParaRPr>
          </a:p>
        </p:txBody>
      </p:sp>
      <p:sp>
        <p:nvSpPr>
          <p:cNvPr id="19" name="TextBox 18"/>
          <p:cNvSpPr txBox="1"/>
          <p:nvPr/>
        </p:nvSpPr>
        <p:spPr>
          <a:xfrm>
            <a:off x="9582150" y="2742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ارزیابی خسارت</a:t>
            </a:r>
            <a:endParaRPr lang="en-US" dirty="0">
              <a:cs typeface="B Nazanin" panose="00000400000000000000" pitchFamily="2" charset="-78"/>
            </a:endParaRPr>
          </a:p>
        </p:txBody>
      </p:sp>
      <p:sp>
        <p:nvSpPr>
          <p:cNvPr id="20" name="TextBox 19"/>
          <p:cNvSpPr txBox="1"/>
          <p:nvPr/>
        </p:nvSpPr>
        <p:spPr>
          <a:xfrm>
            <a:off x="9563099" y="3636958"/>
            <a:ext cx="1762125" cy="646331"/>
          </a:xfrm>
          <a:prstGeom prst="rect">
            <a:avLst/>
          </a:prstGeom>
          <a:noFill/>
        </p:spPr>
        <p:txBody>
          <a:bodyPr wrap="square" rtlCol="0">
            <a:spAutoFit/>
          </a:bodyPr>
          <a:lstStyle/>
          <a:p>
            <a:pPr algn="ctr" rtl="1"/>
            <a:r>
              <a:rPr lang="fa-IR" dirty="0" smtClean="0">
                <a:cs typeface="B Nazanin" panose="00000400000000000000" pitchFamily="2" charset="-78"/>
              </a:rPr>
              <a:t>خسارت سیل و سطح آب</a:t>
            </a:r>
            <a:endParaRPr lang="en-US" dirty="0">
              <a:cs typeface="B Nazanin" panose="00000400000000000000" pitchFamily="2" charset="-78"/>
            </a:endParaRPr>
          </a:p>
        </p:txBody>
      </p:sp>
      <p:sp>
        <p:nvSpPr>
          <p:cNvPr id="21" name="TextBox 20"/>
          <p:cNvSpPr txBox="1"/>
          <p:nvPr/>
        </p:nvSpPr>
        <p:spPr>
          <a:xfrm>
            <a:off x="9575800" y="4787384"/>
            <a:ext cx="1749424" cy="646331"/>
          </a:xfrm>
          <a:prstGeom prst="rect">
            <a:avLst/>
          </a:prstGeom>
          <a:noFill/>
        </p:spPr>
        <p:txBody>
          <a:bodyPr wrap="square" rtlCol="0">
            <a:spAutoFit/>
          </a:bodyPr>
          <a:lstStyle/>
          <a:p>
            <a:pPr algn="ctr" rtl="1"/>
            <a:r>
              <a:rPr lang="fa-IR" dirty="0" smtClean="0">
                <a:cs typeface="B Nazanin" panose="00000400000000000000" pitchFamily="2" charset="-78"/>
              </a:rPr>
              <a:t>خسارت مادی و غیرمادی</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4" name="Flowchart: Connector 23"/>
          <p:cNvSpPr/>
          <p:nvPr/>
        </p:nvSpPr>
        <p:spPr>
          <a:xfrm>
            <a:off x="0" y="5905500"/>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6/33</a:t>
            </a:r>
          </a:p>
        </p:txBody>
      </p:sp>
      <p:sp>
        <p:nvSpPr>
          <p:cNvPr id="25" name="TextBox 24"/>
          <p:cNvSpPr txBox="1"/>
          <p:nvPr/>
        </p:nvSpPr>
        <p:spPr>
          <a:xfrm>
            <a:off x="0" y="172040"/>
            <a:ext cx="9461500" cy="5999643"/>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algn="just" rtl="1">
              <a:lnSpc>
                <a:spcPct val="150000"/>
              </a:lnSpc>
            </a:pPr>
            <a:r>
              <a:rPr lang="fa-IR" sz="2800" b="1" u="sng" dirty="0" smtClean="0">
                <a:cs typeface="B Nazanin" panose="00000400000000000000" pitchFamily="2" charset="-78"/>
              </a:rPr>
              <a:t>مقادیر </a:t>
            </a:r>
            <a:r>
              <a:rPr lang="fa-IR" sz="2800" b="1" u="sng" dirty="0">
                <a:cs typeface="B Nazanin" panose="00000400000000000000" pitchFamily="2" charset="-78"/>
              </a:rPr>
              <a:t>درجه بندی شده سطح آب سالانه</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ماکزیمم سطح سالانه آب برای نشان دادن سیلاب هاب سالانه استفاده می شوند. جهت بدست اوردن ماکزیمم سالانه متوسط، نقادیر اصلاح شده به صورت ذیل استفاده می شوند</a:t>
            </a:r>
            <a:r>
              <a:rPr lang="fa-IR" sz="2800" dirty="0" smtClean="0">
                <a:cs typeface="B Nazanin" panose="00000400000000000000" pitchFamily="2" charset="-78"/>
              </a:rPr>
              <a:t>:</a:t>
            </a:r>
          </a:p>
          <a:p>
            <a:pPr marL="457200" indent="-457200" algn="just" rtl="1">
              <a:lnSpc>
                <a:spcPct val="150000"/>
              </a:lnSpc>
              <a:buFont typeface="Wingdings" panose="05000000000000000000" pitchFamily="2" charset="2"/>
              <a:buChar char="§"/>
            </a:pPr>
            <a:endParaRPr lang="fa-IR" sz="2800" dirty="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 </a:t>
            </a:r>
            <a:r>
              <a:rPr lang="fa-IR" sz="2800" dirty="0">
                <a:cs typeface="B Nazanin" panose="00000400000000000000" pitchFamily="2" charset="-78"/>
              </a:rPr>
              <a:t>متوسط ماکزیمم سالانه را می توان  با میانگین گیری مقادیر ایستگاهها در استان خاص برای یک سال ویژه حاصل کرد.</a:t>
            </a: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a:cs typeface="B Nazanin" panose="00000400000000000000" pitchFamily="2" charset="-78"/>
            </a:endParaRPr>
          </a:p>
        </p:txBody>
      </p:sp>
      <p:pic>
        <p:nvPicPr>
          <p:cNvPr id="23" name="Picture 22"/>
          <p:cNvPicPr/>
          <p:nvPr/>
        </p:nvPicPr>
        <p:blipFill>
          <a:blip r:embed="rId2"/>
          <a:stretch>
            <a:fillRect/>
          </a:stretch>
        </p:blipFill>
        <p:spPr>
          <a:xfrm>
            <a:off x="3709987" y="2927350"/>
            <a:ext cx="2782253" cy="1105853"/>
          </a:xfrm>
          <a:prstGeom prst="rect">
            <a:avLst/>
          </a:prstGeom>
        </p:spPr>
      </p:pic>
    </p:spTree>
    <p:extLst>
      <p:ext uri="{BB962C8B-B14F-4D97-AF65-F5344CB8AC3E}">
        <p14:creationId xmlns:p14="http://schemas.microsoft.com/office/powerpoint/2010/main" val="23931792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88725"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8235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82350" y="1374775"/>
            <a:ext cx="838200" cy="819150"/>
          </a:xfrm>
          <a:prstGeom prst="flowChartConnector">
            <a:avLst/>
          </a:prstGeom>
          <a:scene3d>
            <a:camera prst="orthographicFront"/>
            <a:lightRig rig="threePt" dir="t"/>
          </a:scene3d>
          <a:sp3d>
            <a:bevelT prst="slop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82350" y="2517775"/>
            <a:ext cx="838200" cy="819150"/>
          </a:xfrm>
          <a:prstGeom prst="flowChartConnector">
            <a:avLst/>
          </a:prstGeom>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8235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8235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6965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375050" y="1615073"/>
            <a:ext cx="1835904" cy="338554"/>
          </a:xfrm>
          <a:prstGeom prst="rect">
            <a:avLst/>
          </a:prstGeom>
          <a:noFill/>
        </p:spPr>
        <p:txBody>
          <a:bodyPr wrap="square" rtlCol="0">
            <a:spAutoFit/>
          </a:bodyPr>
          <a:lstStyle/>
          <a:p>
            <a:pPr algn="ctr" rtl="1"/>
            <a:r>
              <a:rPr lang="fa-IR" sz="1600" b="1" dirty="0" smtClean="0">
                <a:effectLst>
                  <a:outerShdw blurRad="38100" dist="38100" dir="2700000" algn="tl">
                    <a:srgbClr val="000000">
                      <a:alpha val="43137"/>
                    </a:srgbClr>
                  </a:outerShdw>
                </a:effectLst>
                <a:cs typeface="B Nazanin" panose="00000400000000000000" pitchFamily="2" charset="-78"/>
              </a:rPr>
              <a:t>برآورد مقادیر</a:t>
            </a:r>
            <a:endParaRPr lang="en-US" sz="1600" b="1" dirty="0">
              <a:effectLst>
                <a:outerShdw blurRad="38100" dist="38100" dir="2700000" algn="tl">
                  <a:srgbClr val="000000">
                    <a:alpha val="43137"/>
                  </a:srgbClr>
                </a:outerShdw>
              </a:effectLst>
              <a:cs typeface="B Nazanin" panose="00000400000000000000" pitchFamily="2" charset="-78"/>
            </a:endParaRPr>
          </a:p>
        </p:txBody>
      </p:sp>
      <p:sp>
        <p:nvSpPr>
          <p:cNvPr id="19" name="TextBox 18"/>
          <p:cNvSpPr txBox="1"/>
          <p:nvPr/>
        </p:nvSpPr>
        <p:spPr>
          <a:xfrm>
            <a:off x="9582150" y="2742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ارزیابی خسارت</a:t>
            </a:r>
            <a:endParaRPr lang="en-US" dirty="0">
              <a:cs typeface="B Nazanin" panose="00000400000000000000" pitchFamily="2" charset="-78"/>
            </a:endParaRPr>
          </a:p>
        </p:txBody>
      </p:sp>
      <p:sp>
        <p:nvSpPr>
          <p:cNvPr id="20" name="TextBox 19"/>
          <p:cNvSpPr txBox="1"/>
          <p:nvPr/>
        </p:nvSpPr>
        <p:spPr>
          <a:xfrm>
            <a:off x="9563099" y="3636958"/>
            <a:ext cx="1762125" cy="646331"/>
          </a:xfrm>
          <a:prstGeom prst="rect">
            <a:avLst/>
          </a:prstGeom>
          <a:noFill/>
        </p:spPr>
        <p:txBody>
          <a:bodyPr wrap="square" rtlCol="0">
            <a:spAutoFit/>
          </a:bodyPr>
          <a:lstStyle/>
          <a:p>
            <a:pPr algn="ctr" rtl="1"/>
            <a:r>
              <a:rPr lang="fa-IR" dirty="0" smtClean="0">
                <a:cs typeface="B Nazanin" panose="00000400000000000000" pitchFamily="2" charset="-78"/>
              </a:rPr>
              <a:t>خسارت سیل و سطح آب</a:t>
            </a:r>
            <a:endParaRPr lang="en-US" dirty="0">
              <a:cs typeface="B Nazanin" panose="00000400000000000000" pitchFamily="2" charset="-78"/>
            </a:endParaRPr>
          </a:p>
        </p:txBody>
      </p:sp>
      <p:sp>
        <p:nvSpPr>
          <p:cNvPr id="21" name="TextBox 20"/>
          <p:cNvSpPr txBox="1"/>
          <p:nvPr/>
        </p:nvSpPr>
        <p:spPr>
          <a:xfrm>
            <a:off x="9575800" y="4787384"/>
            <a:ext cx="1749424" cy="646331"/>
          </a:xfrm>
          <a:prstGeom prst="rect">
            <a:avLst/>
          </a:prstGeom>
          <a:noFill/>
        </p:spPr>
        <p:txBody>
          <a:bodyPr wrap="square" rtlCol="0">
            <a:spAutoFit/>
          </a:bodyPr>
          <a:lstStyle/>
          <a:p>
            <a:pPr algn="ctr" rtl="1"/>
            <a:r>
              <a:rPr lang="fa-IR" dirty="0" smtClean="0">
                <a:cs typeface="B Nazanin" panose="00000400000000000000" pitchFamily="2" charset="-78"/>
              </a:rPr>
              <a:t>خسارت مادی و غیرمادی</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4" name="Flowchart: Connector 23"/>
          <p:cNvSpPr/>
          <p:nvPr/>
        </p:nvSpPr>
        <p:spPr>
          <a:xfrm>
            <a:off x="0" y="5905500"/>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7/33</a:t>
            </a:r>
          </a:p>
        </p:txBody>
      </p:sp>
      <p:sp>
        <p:nvSpPr>
          <p:cNvPr id="25" name="TextBox 24"/>
          <p:cNvSpPr txBox="1"/>
          <p:nvPr/>
        </p:nvSpPr>
        <p:spPr>
          <a:xfrm>
            <a:off x="0" y="172040"/>
            <a:ext cx="9461500" cy="5999643"/>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algn="just" rtl="1">
              <a:lnSpc>
                <a:spcPct val="150000"/>
              </a:lnSpc>
            </a:pPr>
            <a:r>
              <a:rPr lang="fa-IR" sz="2800" b="1" u="sng" dirty="0">
                <a:cs typeface="B Nazanin" panose="00000400000000000000" pitchFamily="2" charset="-78"/>
              </a:rPr>
              <a:t>آنالیز سطوح آب </a:t>
            </a:r>
            <a:r>
              <a:rPr lang="fa-IR" sz="2800" b="1" u="sng" dirty="0" smtClean="0">
                <a:cs typeface="B Nazanin" panose="00000400000000000000" pitchFamily="2" charset="-78"/>
              </a:rPr>
              <a:t>سالانه</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شکل 1 ماکزیمم سطح آب سالانه برای 3 تا 5 ایستگاه در سه استان برای دوره 1990 تا 2001 را نشان می </a:t>
            </a:r>
            <a:r>
              <a:rPr lang="fa-IR" sz="2800" dirty="0" smtClean="0">
                <a:cs typeface="B Nazanin" panose="00000400000000000000" pitchFamily="2" charset="-78"/>
              </a:rPr>
              <a:t>دهد (</a:t>
            </a:r>
            <a:r>
              <a:rPr lang="fa-IR" sz="2800" dirty="0">
                <a:cs typeface="B Nazanin" panose="00000400000000000000" pitchFamily="2" charset="-78"/>
              </a:rPr>
              <a:t>های دونگ</a:t>
            </a:r>
            <a:r>
              <a:rPr lang="fa-IR" sz="2800" dirty="0" smtClean="0">
                <a:cs typeface="B Nazanin" panose="00000400000000000000" pitchFamily="2" charset="-78"/>
              </a:rPr>
              <a:t>، تای </a:t>
            </a:r>
            <a:r>
              <a:rPr lang="fa-IR" sz="2800" dirty="0">
                <a:cs typeface="B Nazanin" panose="00000400000000000000" pitchFamily="2" charset="-78"/>
              </a:rPr>
              <a:t>بین و توین گانک). درواقع، مقادیر براوردی برای هر سال معین و در چارچوب یک استان خاص بایستی در مجاورت یکدیگر باشند.سپس، سطوح آب ایستگاه های مختلف همبستگی بالایی دارند بدین معنی که  سیلاب های نسبتا بزرگ در یک سال در هر ایستگاه به وقوع می پیوندند. </a:t>
            </a:r>
            <a:endParaRPr lang="en-US" sz="2800" dirty="0">
              <a:cs typeface="B Nazanin" panose="00000400000000000000" pitchFamily="2" charset="-78"/>
            </a:endParaRPr>
          </a:p>
        </p:txBody>
      </p:sp>
    </p:spTree>
    <p:extLst>
      <p:ext uri="{BB962C8B-B14F-4D97-AF65-F5344CB8AC3E}">
        <p14:creationId xmlns:p14="http://schemas.microsoft.com/office/powerpoint/2010/main" val="18347399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357</Words>
  <Application>Microsoft Office PowerPoint</Application>
  <PresentationFormat>Widescreen</PresentationFormat>
  <Paragraphs>69</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 madsg.com</dc:creator>
  <dc:description>madsg.com</dc:description>
  <cp:lastModifiedBy>8p</cp:lastModifiedBy>
  <cp:revision>22</cp:revision>
  <dcterms:created xsi:type="dcterms:W3CDTF">2014-08-21T18:02:58Z</dcterms:created>
  <dcterms:modified xsi:type="dcterms:W3CDTF">2017-11-20T08:03:57Z</dcterms:modified>
</cp:coreProperties>
</file>