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63D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90"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41616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9912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9912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9912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9912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9912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8642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4120" cy="369332"/>
          </a:xfrm>
          <a:prstGeom prst="rect">
            <a:avLst/>
          </a:prstGeom>
          <a:noFill/>
        </p:spPr>
        <p:txBody>
          <a:bodyPr wrap="square" rtlCol="0">
            <a:spAutoFit/>
          </a:bodyPr>
          <a:lstStyle/>
          <a:p>
            <a:pPr algn="ctr" rtl="1"/>
            <a:r>
              <a:rPr lang="fa-IR" dirty="0" smtClean="0">
                <a:cs typeface="B Nazanin" panose="00000400000000000000" pitchFamily="2" charset="-78"/>
              </a:rPr>
              <a:t>درختان و کربن خاک</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تنوع زیستی </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خاک های حاره ای</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کشاورزی امازون</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19/36</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48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7200" b="1" dirty="0">
                <a:effectLst>
                  <a:outerShdw blurRad="38100" dist="38100" dir="2700000" algn="tl">
                    <a:srgbClr val="000000">
                      <a:alpha val="43137"/>
                    </a:srgbClr>
                  </a:outerShdw>
                </a:effectLst>
                <a:cs typeface="B Nazanin" panose="00000400000000000000" pitchFamily="2" charset="-78"/>
              </a:rPr>
              <a:t>درختان در خاک های حاره ای</a:t>
            </a:r>
          </a:p>
        </p:txBody>
      </p:sp>
    </p:spTree>
    <p:extLst>
      <p:ext uri="{BB962C8B-B14F-4D97-AF65-F5344CB8AC3E}">
        <p14:creationId xmlns:p14="http://schemas.microsoft.com/office/powerpoint/2010/main" val="42690897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درختان و کربن خاک</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تنوع زیستی </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خاک های حاره ای</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کشاورزی امازون</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20/36</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برخلاف اکوسیستم های معتدله که خاک هایش عموما حاصلخیز است و بخش زیادی از عناصر مغذی با هوازدگی مواد مادری تامین می شود، شرایط دمایی زیاد و بارش در  مناطق حاره ای موجب تسریع فرایند های خاکی نظیر از دست رفت عناصر مغذی می شود طوری که ذخیره زیاد عناصر مغذی در بیومس وجود داشته با تجزیه در اختیار قرار می گیرد. اگرچه برای این قائده استثنائاتی هم وجود دارد مثلا خاک های با منشا آتش فشانی در آسیا و یا دشت های سیلابی رود آمازون که هر ساله رسوباتی را از رشته کوه های آند دریافت می کنند، اکثریت خاک ها در حوزه رود آمازون از خاک های حاره ای با حاصلخیزی اندک هستند و روی رسوبات قدیمی ایجاد شده اند .</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7295928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درختان و کربن خاک</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تنوع زیستی </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خاک های حاره ای</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کشاورزی امازون</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21/36</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تولید لاشبرگ تقش مهمی در سیستم هایی دارد که گیاهان </a:t>
            </a:r>
            <a:r>
              <a:rPr lang="fa-IR" sz="2800" dirty="0" smtClean="0">
                <a:cs typeface="B Nazanin" panose="00000400000000000000" pitchFamily="2" charset="-78"/>
              </a:rPr>
              <a:t>چند ساله </a:t>
            </a:r>
            <a:r>
              <a:rPr lang="fa-IR" sz="2800" dirty="0">
                <a:cs typeface="B Nazanin" panose="00000400000000000000" pitchFamily="2" charset="-78"/>
              </a:rPr>
              <a:t>و دایم نظیر کاکائو و قهوه زیر اشکوب درختان می باشند. سوزو و همکاران مشاهده کردند که تولید لاشبرگ در جمعیت قهوه در زیر اشکوب و سایه درختان متنوع با تولید آن در زیر درختان بومی در همین منطقه مشابه بود. آراجو و کولیر  با مطالعه روی سیستم های آگروفارستری با چهار درخت میوه در منطقه اکوتون بین جنگل های ساوان و آمازون در برزیل اهمیت لاشبرگ را در فصل خشک در مقایسه با سیستم های زراعی برجسته کردند.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1071955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9571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2105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2105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210550" y="2517775"/>
            <a:ext cx="838200" cy="819150"/>
          </a:xfrm>
          <a:prstGeom prst="flowChartConnector">
            <a:avLst/>
          </a:prstGeom>
          <a:scene3d>
            <a:camera prst="orthographicFront"/>
            <a:lightRig rig="threePt" dir="t"/>
          </a:scene3d>
          <a:sp3d>
            <a:bevelT prst="angl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210550" y="3660775"/>
            <a:ext cx="838200" cy="819150"/>
          </a:xfrm>
          <a:prstGeom prst="flowChartConnector">
            <a:avLst/>
          </a:prstGeom>
          <a:scene3d>
            <a:camera prst="orthographicFront"/>
            <a:lightRig rig="threePt" dir="t"/>
          </a:scene3d>
          <a:sp3d>
            <a:bevelT prst="slop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2105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978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مقدمه</a:t>
            </a:r>
            <a:endParaRPr lang="en-US" sz="2400" dirty="0">
              <a:cs typeface="B Nazanin" panose="00000400000000000000" pitchFamily="2" charset="-78"/>
            </a:endParaRPr>
          </a:p>
        </p:txBody>
      </p:sp>
      <p:sp>
        <p:nvSpPr>
          <p:cNvPr id="18" name="TextBox 17"/>
          <p:cNvSpPr txBox="1"/>
          <p:nvPr/>
        </p:nvSpPr>
        <p:spPr>
          <a:xfrm>
            <a:off x="9563100" y="1599684"/>
            <a:ext cx="1670050" cy="369332"/>
          </a:xfrm>
          <a:prstGeom prst="rect">
            <a:avLst/>
          </a:prstGeom>
          <a:noFill/>
        </p:spPr>
        <p:txBody>
          <a:bodyPr wrap="square" rtlCol="0">
            <a:spAutoFit/>
          </a:bodyPr>
          <a:lstStyle/>
          <a:p>
            <a:pPr algn="ctr" rtl="1"/>
            <a:r>
              <a:rPr lang="fa-IR" dirty="0" smtClean="0">
                <a:cs typeface="B Nazanin" panose="00000400000000000000" pitchFamily="2" charset="-78"/>
              </a:rPr>
              <a:t>درختان و کربن خاک</a:t>
            </a:r>
            <a:endParaRPr lang="en-US" dirty="0">
              <a:cs typeface="B Nazanin" panose="00000400000000000000" pitchFamily="2" charset="-78"/>
            </a:endParaRPr>
          </a:p>
        </p:txBody>
      </p:sp>
      <p:sp>
        <p:nvSpPr>
          <p:cNvPr id="19" name="TextBox 18"/>
          <p:cNvSpPr txBox="1"/>
          <p:nvPr/>
        </p:nvSpPr>
        <p:spPr>
          <a:xfrm>
            <a:off x="9582150" y="2742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تنوع زیستی </a:t>
            </a:r>
            <a:endParaRPr lang="en-US" dirty="0">
              <a:cs typeface="B Nazanin" panose="00000400000000000000" pitchFamily="2" charset="-78"/>
            </a:endParaRPr>
          </a:p>
        </p:txBody>
      </p:sp>
      <p:sp>
        <p:nvSpPr>
          <p:cNvPr id="20" name="TextBox 19"/>
          <p:cNvSpPr txBox="1"/>
          <p:nvPr/>
        </p:nvSpPr>
        <p:spPr>
          <a:xfrm>
            <a:off x="9534150" y="3885684"/>
            <a:ext cx="1606550" cy="369332"/>
          </a:xfrm>
          <a:prstGeom prst="rect">
            <a:avLst/>
          </a:prstGeom>
          <a:noFill/>
        </p:spPr>
        <p:txBody>
          <a:bodyPr wrap="square" rtlCol="0">
            <a:spAutoFit/>
          </a:bodyPr>
          <a:lstStyle/>
          <a:p>
            <a:pPr algn="ctr" rtl="1"/>
            <a:r>
              <a:rPr lang="fa-IR" b="1" dirty="0" smtClean="0">
                <a:effectLst>
                  <a:outerShdw blurRad="38100" dist="38100" dir="2700000" algn="tl">
                    <a:srgbClr val="000000">
                      <a:alpha val="43137"/>
                    </a:srgbClr>
                  </a:outerShdw>
                </a:effectLst>
                <a:cs typeface="B Nazanin" panose="00000400000000000000" pitchFamily="2" charset="-78"/>
              </a:rPr>
              <a:t>خاک های حاره ای</a:t>
            </a:r>
            <a:endParaRPr lang="en-US" b="1" dirty="0">
              <a:effectLst>
                <a:outerShdw blurRad="38100" dist="38100" dir="2700000" algn="tl">
                  <a:srgbClr val="000000">
                    <a:alpha val="43137"/>
                  </a:srgbClr>
                </a:outerShdw>
              </a:effectLst>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کشاورزی امازون</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4" name="Flowchart: Connector 23"/>
          <p:cNvSpPr/>
          <p:nvPr/>
        </p:nvSpPr>
        <p:spPr>
          <a:xfrm>
            <a:off x="99228" y="5812096"/>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22/36</a:t>
            </a:r>
          </a:p>
        </p:txBody>
      </p:sp>
      <p:sp>
        <p:nvSpPr>
          <p:cNvPr id="25" name="TextBox 24"/>
          <p:cNvSpPr txBox="1"/>
          <p:nvPr/>
        </p:nvSpPr>
        <p:spPr>
          <a:xfrm>
            <a:off x="-1" y="172040"/>
            <a:ext cx="9404351" cy="5999643"/>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685800" indent="-685800" algn="just" rtl="1">
              <a:lnSpc>
                <a:spcPct val="150000"/>
              </a:lnSpc>
              <a:buFont typeface="Wingdings" panose="05000000000000000000" pitchFamily="2" charset="2"/>
              <a:buChar char="§"/>
            </a:pPr>
            <a:r>
              <a:rPr lang="fa-IR" sz="2800" dirty="0">
                <a:cs typeface="B Nazanin" panose="00000400000000000000" pitchFamily="2" charset="-78"/>
              </a:rPr>
              <a:t>این مطالعات نشان می دهد که ریشه  درختان لایه های عمیق خاک را اشغال می کنند و این که دارای کارایی بالایی در استخراج و جذب عناصر مغذی به دلیل اندازه بزرگ و بیوماس زیاد  و دیکر عوامل نظیر همزیستی میکوریزا می باشند. در واقع، در مقایسه با دیگر سیستم های کشاورزی در شرایط حاره ای، آگروفارستری موجب تجمع  مقدار زیادی کربن شده و به حفظ حاصلخیزی خاک  توسط بازچرخش کارامد عناصر مغذی و کاهش از دست رفت توسط آبشویی و فرسایش کمک می کند.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26110461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405</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20</cp:revision>
  <dcterms:created xsi:type="dcterms:W3CDTF">2014-08-21T18:02:58Z</dcterms:created>
  <dcterms:modified xsi:type="dcterms:W3CDTF">2017-11-12T06:59:17Z</dcterms:modified>
</cp:coreProperties>
</file>