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7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0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3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4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0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0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8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1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9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7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5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B19B1-B737-4B4C-96D5-D774880B1B9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8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525000" y="190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25000" y="1333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525000" y="2476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25000" y="3619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25000" y="4762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525000" y="5905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388725" y="0"/>
            <a:ext cx="431800" cy="709822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11182350" y="231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11182350" y="1374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1182350" y="2517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11182350" y="3660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11182350" y="4803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5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11169650" y="5946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6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64700" y="456684"/>
            <a:ext cx="13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Nazanin" panose="00000400000000000000" pitchFamily="2" charset="-78"/>
              </a:rPr>
              <a:t>مقدمه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375050" y="1615073"/>
            <a:ext cx="1835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بررسی ادبیات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82150" y="2742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روش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63100" y="3885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نتایج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75800" y="5028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بحث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63100" y="6171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پیشنهادات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0" y="5905500"/>
            <a:ext cx="1332855" cy="922418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8/32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172040"/>
            <a:ext cx="9461500" cy="59996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چالش  های روبروی مدیران منابع انسانی </a:t>
            </a:r>
            <a:r>
              <a:rPr lang="fa-IR" sz="2800" b="1" u="sng" dirty="0" smtClean="0">
                <a:cs typeface="B Nazanin" panose="00000400000000000000" pitchFamily="2" charset="-78"/>
              </a:rPr>
              <a:t>جهانی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منابع موجود در </a:t>
            </a:r>
            <a:r>
              <a:rPr lang="fa-IR" sz="2800" dirty="0" smtClean="0">
                <a:cs typeface="B Nazanin" panose="00000400000000000000" pitchFamily="2" charset="-78"/>
              </a:rPr>
              <a:t>خصوص </a:t>
            </a:r>
            <a:r>
              <a:rPr lang="fa-IR" sz="2800" dirty="0">
                <a:cs typeface="B Nazanin" panose="00000400000000000000" pitchFamily="2" charset="-78"/>
              </a:rPr>
              <a:t>مدیریت بین المللی منابع انسانی  تاکید بر طیف وسیعی از </a:t>
            </a:r>
            <a:r>
              <a:rPr lang="fa-IR" sz="2800" dirty="0" smtClean="0">
                <a:cs typeface="B Nazanin" panose="00000400000000000000" pitchFamily="2" charset="-78"/>
              </a:rPr>
              <a:t>چالش </a:t>
            </a:r>
            <a:r>
              <a:rPr lang="fa-IR" sz="2800" dirty="0">
                <a:cs typeface="B Nazanin" panose="00000400000000000000" pitchFamily="2" charset="-78"/>
              </a:rPr>
              <a:t>های پیش روی مدیران </a:t>
            </a:r>
            <a:r>
              <a:rPr lang="en-US" sz="2800" dirty="0">
                <a:cs typeface="B Nazanin" panose="00000400000000000000" pitchFamily="2" charset="-78"/>
              </a:rPr>
              <a:t>HRM</a:t>
            </a:r>
            <a:r>
              <a:rPr lang="fa-IR" sz="2800" dirty="0">
                <a:cs typeface="B Nazanin" panose="00000400000000000000" pitchFamily="2" charset="-78"/>
              </a:rPr>
              <a:t> دارد</a:t>
            </a:r>
            <a:r>
              <a:rPr lang="fa-IR" sz="2800" dirty="0" smtClean="0">
                <a:cs typeface="B Nazanin" panose="00000400000000000000" pitchFamily="2" charset="-78"/>
              </a:rPr>
              <a:t>. در </a:t>
            </a:r>
            <a:r>
              <a:rPr lang="fa-IR" sz="2800" dirty="0">
                <a:cs typeface="B Nazanin" panose="00000400000000000000" pitchFamily="2" charset="-78"/>
              </a:rPr>
              <a:t>مقیاس ماکرو یا منطقه ای، مدیران </a:t>
            </a:r>
            <a:r>
              <a:rPr lang="en-US" sz="2800" dirty="0">
                <a:cs typeface="B Nazanin" panose="00000400000000000000" pitchFamily="2" charset="-78"/>
              </a:rPr>
              <a:t>HRM</a:t>
            </a:r>
            <a:r>
              <a:rPr lang="fa-IR" sz="2800" dirty="0">
                <a:cs typeface="B Nazanin" panose="00000400000000000000" pitchFamily="2" charset="-78"/>
              </a:rPr>
              <a:t> با چالش های همکاری </a:t>
            </a:r>
            <a:r>
              <a:rPr lang="fa-IR" sz="2800" dirty="0" smtClean="0">
                <a:cs typeface="B Nazanin" panose="00000400000000000000" pitchFamily="2" charset="-78"/>
              </a:rPr>
              <a:t>و </a:t>
            </a:r>
            <a:r>
              <a:rPr lang="fa-IR" sz="2800" dirty="0">
                <a:cs typeface="B Nazanin" panose="00000400000000000000" pitchFamily="2" charset="-78"/>
              </a:rPr>
              <a:t>جمع بندی سیاست های </a:t>
            </a:r>
            <a:r>
              <a:rPr lang="en-US" sz="2800" dirty="0">
                <a:cs typeface="B Nazanin" panose="00000400000000000000" pitchFamily="2" charset="-78"/>
              </a:rPr>
              <a:t>HR</a:t>
            </a:r>
            <a:r>
              <a:rPr lang="fa-IR" sz="2800" dirty="0">
                <a:cs typeface="B Nazanin" panose="00000400000000000000" pitchFamily="2" charset="-78"/>
              </a:rPr>
              <a:t> و روش های موجود برای </a:t>
            </a:r>
            <a:r>
              <a:rPr lang="fa-IR" sz="2800" dirty="0" smtClean="0">
                <a:cs typeface="B Nazanin" panose="00000400000000000000" pitchFamily="2" charset="-78"/>
              </a:rPr>
              <a:t>رسیدن </a:t>
            </a:r>
            <a:r>
              <a:rPr lang="fa-IR" sz="2800" dirty="0">
                <a:cs typeface="B Nazanin" panose="00000400000000000000" pitchFamily="2" charset="-78"/>
              </a:rPr>
              <a:t>به اهداف تجاری روبرو می باشند</a:t>
            </a:r>
            <a:r>
              <a:rPr lang="fa-IR" sz="2800" dirty="0" smtClean="0">
                <a:cs typeface="B Nazanin" panose="00000400000000000000" pitchFamily="2" charset="-78"/>
              </a:rPr>
              <a:t>. چالش </a:t>
            </a:r>
            <a:r>
              <a:rPr lang="fa-IR" sz="2800" dirty="0">
                <a:cs typeface="B Nazanin" panose="00000400000000000000" pitchFamily="2" charset="-78"/>
              </a:rPr>
              <a:t>اصلی در این زمینه داشتن دانشی در مورد گستره و محدودیت های </a:t>
            </a:r>
            <a:r>
              <a:rPr lang="fa-IR" sz="2800" dirty="0" smtClean="0">
                <a:cs typeface="B Nazanin" panose="00000400000000000000" pitchFamily="2" charset="-78"/>
              </a:rPr>
              <a:t>سیاست </a:t>
            </a:r>
            <a:r>
              <a:rPr lang="fa-IR" sz="2800" dirty="0">
                <a:cs typeface="B Nazanin" panose="00000400000000000000" pitchFamily="2" charset="-78"/>
              </a:rPr>
              <a:t>ها و روش های </a:t>
            </a:r>
            <a:r>
              <a:rPr lang="en-US" sz="2800" dirty="0">
                <a:cs typeface="B Nazanin" panose="00000400000000000000" pitchFamily="2" charset="-78"/>
              </a:rPr>
              <a:t>HR</a:t>
            </a:r>
            <a:r>
              <a:rPr lang="fa-IR" sz="2800" dirty="0">
                <a:cs typeface="B Nazanin" panose="00000400000000000000" pitchFamily="2" charset="-78"/>
              </a:rPr>
              <a:t> می باشد که می توان آنها را در سرتاسر جهان استاندارد </a:t>
            </a:r>
            <a:r>
              <a:rPr lang="fa-IR" sz="2800" dirty="0" smtClean="0">
                <a:cs typeface="B Nazanin" panose="00000400000000000000" pitchFamily="2" charset="-78"/>
              </a:rPr>
              <a:t>کرد</a:t>
            </a:r>
            <a:r>
              <a:rPr lang="fa-IR" sz="2800" dirty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3774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525000" y="190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25000" y="1333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525000" y="2476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25000" y="3619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25000" y="4762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525000" y="5905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388725" y="0"/>
            <a:ext cx="431800" cy="709822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11182350" y="231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11182350" y="1374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1182350" y="2517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11182350" y="3660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11182350" y="4803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5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11169650" y="5946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6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64700" y="456684"/>
            <a:ext cx="13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Nazanin" panose="00000400000000000000" pitchFamily="2" charset="-78"/>
              </a:rPr>
              <a:t>مقدمه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375050" y="1615073"/>
            <a:ext cx="1835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بررسی ادبیات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82150" y="2742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روش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63100" y="3885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نتایج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75800" y="5028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بحث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63100" y="6171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پیشنهادات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0" y="5905500"/>
            <a:ext cx="1332855" cy="922418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9/32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172040"/>
            <a:ext cx="9461500" cy="59996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دیگر </a:t>
            </a:r>
            <a:r>
              <a:rPr lang="fa-IR" sz="2800" dirty="0">
                <a:cs typeface="B Nazanin" panose="00000400000000000000" pitchFamily="2" charset="-78"/>
              </a:rPr>
              <a:t>چالش مهم برای مدیران جهانی منابع </a:t>
            </a:r>
            <a:r>
              <a:rPr lang="fa-IR" sz="2800" dirty="0" smtClean="0">
                <a:cs typeface="B Nazanin" panose="00000400000000000000" pitchFamily="2" charset="-78"/>
              </a:rPr>
              <a:t>انسانی </a:t>
            </a:r>
            <a:r>
              <a:rPr lang="fa-IR" sz="2800" dirty="0">
                <a:cs typeface="B Nazanin" panose="00000400000000000000" pitchFamily="2" charset="-78"/>
              </a:rPr>
              <a:t>مدیریت تنوع به ویژه از حیث مدیریت طیف وسیعی از انتظارات در محل کار می باشد. در مطالعه</a:t>
            </a:r>
            <a:r>
              <a:rPr lang="en-US" sz="2800" dirty="0">
                <a:cs typeface="B Nazanin" panose="00000400000000000000" pitchFamily="2" charset="-78"/>
              </a:rPr>
              <a:t>GLOBE</a:t>
            </a:r>
            <a:r>
              <a:rPr lang="fa-IR" sz="2800" dirty="0">
                <a:cs typeface="B Nazanin" panose="00000400000000000000" pitchFamily="2" charset="-78"/>
              </a:rPr>
              <a:t>، که </a:t>
            </a:r>
            <a:r>
              <a:rPr lang="fa-IR" sz="2800" dirty="0" smtClean="0">
                <a:cs typeface="B Nazanin" panose="00000400000000000000" pitchFamily="2" charset="-78"/>
              </a:rPr>
              <a:t>توسط </a:t>
            </a:r>
            <a:r>
              <a:rPr lang="fa-IR" sz="2800" dirty="0">
                <a:cs typeface="B Nazanin" panose="00000400000000000000" pitchFamily="2" charset="-78"/>
              </a:rPr>
              <a:t>هاوس، هانگس،جاویدان، دورفمن و گوپتا 2004 انجام شد، جوامعی که دارای سطوح بالایی از </a:t>
            </a:r>
            <a:r>
              <a:rPr lang="fa-IR" sz="2800" dirty="0" smtClean="0">
                <a:cs typeface="B Nazanin" panose="00000400000000000000" pitchFamily="2" charset="-78"/>
              </a:rPr>
              <a:t>اعتقاد </a:t>
            </a:r>
            <a:r>
              <a:rPr lang="fa-IR" sz="2800" dirty="0">
                <a:cs typeface="B Nazanin" panose="00000400000000000000" pitchFamily="2" charset="-78"/>
              </a:rPr>
              <a:t>به تساوی کیفیت و فرصت بودند، بر مسائل اشتغال مساوی </a:t>
            </a:r>
            <a:r>
              <a:rPr lang="fa-IR" sz="2800" dirty="0" smtClean="0">
                <a:cs typeface="B Nazanin" panose="00000400000000000000" pitchFamily="2" charset="-78"/>
              </a:rPr>
              <a:t>و </a:t>
            </a:r>
            <a:r>
              <a:rPr lang="fa-IR" sz="2800" dirty="0">
                <a:cs typeface="B Nazanin" panose="00000400000000000000" pitchFamily="2" charset="-78"/>
              </a:rPr>
              <a:t>فعالیت های درست در مقایسه </a:t>
            </a:r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جوامعی با سطوح پایین این اعتقاد تاکید بیشتری داشتند</a:t>
            </a:r>
            <a:r>
              <a:rPr lang="fa-IR" sz="2800" dirty="0" smtClean="0">
                <a:cs typeface="B Nazanin" panose="00000400000000000000" pitchFamily="2" charset="-78"/>
              </a:rPr>
              <a:t>. در </a:t>
            </a:r>
            <a:r>
              <a:rPr lang="fa-IR" sz="2800" dirty="0">
                <a:cs typeface="B Nazanin" panose="00000400000000000000" pitchFamily="2" charset="-78"/>
              </a:rPr>
              <a:t>واقع</a:t>
            </a:r>
            <a:r>
              <a:rPr lang="fa-IR" sz="2800" dirty="0" smtClean="0">
                <a:cs typeface="B Nazanin" panose="00000400000000000000" pitchFamily="2" charset="-78"/>
              </a:rPr>
              <a:t>، فرصت </a:t>
            </a:r>
            <a:r>
              <a:rPr lang="fa-IR" sz="2800" dirty="0">
                <a:cs typeface="B Nazanin" panose="00000400000000000000" pitchFamily="2" charset="-78"/>
              </a:rPr>
              <a:t>اشتغال مساوی که بخشی از سیاست های سازمانی در کشورهای خاص  نظیر ایالات متحده، کانادا و انگلیس می باشد، ممکن  است در کشورهای دیگر وجود نداشته باشد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44992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525000" y="190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25000" y="1333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525000" y="2476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25000" y="3619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25000" y="4762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525000" y="5905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388725" y="0"/>
            <a:ext cx="431800" cy="709822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11182350" y="231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11182350" y="1374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1182350" y="2517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11182350" y="3660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11182350" y="4803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5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11169650" y="5946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6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64700" y="456684"/>
            <a:ext cx="13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Nazanin" panose="00000400000000000000" pitchFamily="2" charset="-78"/>
              </a:rPr>
              <a:t>مقدمه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375050" y="1615073"/>
            <a:ext cx="1835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بررسی ادبیات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82150" y="2742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روش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63100" y="3885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نتایج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75800" y="5028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بحث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63100" y="6171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پیشنهادات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0" y="5905500"/>
            <a:ext cx="1332855" cy="922418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10/32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172040"/>
            <a:ext cx="9461500" cy="59996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یکی </a:t>
            </a:r>
            <a:r>
              <a:rPr lang="fa-IR" sz="2800" dirty="0">
                <a:cs typeface="B Nazanin" panose="00000400000000000000" pitchFamily="2" charset="-78"/>
              </a:rPr>
              <a:t>ار چالش های اخیر در سطح گروهی که پیش </a:t>
            </a:r>
            <a:r>
              <a:rPr lang="fa-IR" sz="2800" dirty="0" smtClean="0">
                <a:cs typeface="B Nazanin" panose="00000400000000000000" pitchFamily="2" charset="-78"/>
              </a:rPr>
              <a:t>روی </a:t>
            </a:r>
            <a:r>
              <a:rPr lang="fa-IR" sz="2800" dirty="0">
                <a:cs typeface="B Nazanin" panose="00000400000000000000" pitchFamily="2" charset="-78"/>
              </a:rPr>
              <a:t>بسیاری از مدیران منابع انسانی جهان </a:t>
            </a:r>
            <a:r>
              <a:rPr lang="fa-IR" sz="2800" dirty="0" smtClean="0">
                <a:cs typeface="B Nazanin" panose="00000400000000000000" pitchFamily="2" charset="-78"/>
              </a:rPr>
              <a:t>می </a:t>
            </a:r>
            <a:r>
              <a:rPr lang="fa-IR" sz="2800" dirty="0">
                <a:cs typeface="B Nazanin" panose="00000400000000000000" pitchFamily="2" charset="-78"/>
              </a:rPr>
              <a:t>باشد مربوط به ایجاد تیم های کارامد مجازی در سطح جهان است. با ظهور فناوری ارتباطات، امکان ایجاد جلسات و نشست ها برای </a:t>
            </a:r>
            <a:r>
              <a:rPr lang="fa-IR" sz="2800" dirty="0" smtClean="0">
                <a:cs typeface="B Nazanin" panose="00000400000000000000" pitchFamily="2" charset="-78"/>
              </a:rPr>
              <a:t>به </a:t>
            </a:r>
            <a:r>
              <a:rPr lang="fa-IR" sz="2800" dirty="0">
                <a:cs typeface="B Nazanin" panose="00000400000000000000" pitchFamily="2" charset="-78"/>
              </a:rPr>
              <a:t>اشتراک گذاری و تقسیم دانش علمی در سراسر </a:t>
            </a:r>
            <a:r>
              <a:rPr lang="fa-IR" sz="2800" dirty="0" smtClean="0">
                <a:cs typeface="B Nazanin" panose="00000400000000000000" pitchFamily="2" charset="-78"/>
              </a:rPr>
              <a:t>جهان </a:t>
            </a:r>
            <a:r>
              <a:rPr lang="fa-IR" sz="2800" dirty="0">
                <a:cs typeface="B Nazanin" panose="00000400000000000000" pitchFamily="2" charset="-78"/>
              </a:rPr>
              <a:t>مهیا می شود. با این حال، نگرش های مختلفی در خصوص زمان کاری قابل قبول مممکن است موجب ایجاد برخی چالش های لجیستیک </a:t>
            </a:r>
            <a:r>
              <a:rPr lang="fa-IR" sz="2800" dirty="0" smtClean="0">
                <a:cs typeface="B Nazanin" panose="00000400000000000000" pitchFamily="2" charset="-78"/>
              </a:rPr>
              <a:t>شود. </a:t>
            </a:r>
            <a:r>
              <a:rPr lang="fa-IR" sz="2800" dirty="0">
                <a:cs typeface="B Nazanin" panose="00000400000000000000" pitchFamily="2" charset="-78"/>
              </a:rPr>
              <a:t>اگرچه اغب اوقات این یکی از روش های کارامد برقراری ارتباط می باشد، استفاده از تیم های مجازی جهانی  ممکن است با چالش های ناشی از تفاوت های فرهنگی روبرو </a:t>
            </a:r>
            <a:r>
              <a:rPr lang="fa-IR" sz="2800" dirty="0" smtClean="0">
                <a:cs typeface="B Nazanin" panose="00000400000000000000" pitchFamily="2" charset="-78"/>
              </a:rPr>
              <a:t>شود</a:t>
            </a:r>
            <a:r>
              <a:rPr lang="fa-IR" sz="2800" dirty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7271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525000" y="190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25000" y="1333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525000" y="2476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25000" y="3619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25000" y="4762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525000" y="5905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388725" y="0"/>
            <a:ext cx="431800" cy="709822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11182350" y="231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11182350" y="1374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1182350" y="2517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11182350" y="3660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11182350" y="4803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5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11169650" y="5946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6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64700" y="456684"/>
            <a:ext cx="13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Nazanin" panose="00000400000000000000" pitchFamily="2" charset="-78"/>
              </a:rPr>
              <a:t>مقدمه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375050" y="1615073"/>
            <a:ext cx="1835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بررسی ادبیات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82150" y="2742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روش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63100" y="3885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نتایج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75800" y="5028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بحث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63100" y="6171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پیشنهادات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0" y="5905500"/>
            <a:ext cx="1332855" cy="922418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11/32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172040"/>
            <a:ext cx="9461500" cy="59996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در </a:t>
            </a:r>
            <a:r>
              <a:rPr lang="fa-IR" sz="2800" dirty="0">
                <a:cs typeface="B Nazanin" panose="00000400000000000000" pitchFamily="2" charset="-78"/>
              </a:rPr>
              <a:t>سطح میکرو یا کوچک،چالش های کلیدی شامل اجزا و وظایف مدیریت منابع انسانی می باشد</a:t>
            </a:r>
            <a:r>
              <a:rPr lang="fa-IR" sz="2800" dirty="0" smtClean="0">
                <a:cs typeface="B Nazanin" panose="00000400000000000000" pitchFamily="2" charset="-78"/>
              </a:rPr>
              <a:t>. برای </a:t>
            </a:r>
            <a:r>
              <a:rPr lang="fa-IR" sz="2800" dirty="0">
                <a:cs typeface="B Nazanin" panose="00000400000000000000" pitchFamily="2" charset="-78"/>
              </a:rPr>
              <a:t>مثال،چالش های اصلی در سطح میکرو شامل انتخاب کارکنان مناسب، مسائل </a:t>
            </a:r>
            <a:r>
              <a:rPr lang="fa-IR" sz="2800" dirty="0" smtClean="0">
                <a:cs typeface="B Nazanin" panose="00000400000000000000" pitchFamily="2" charset="-78"/>
              </a:rPr>
              <a:t>استخدام</a:t>
            </a:r>
            <a:r>
              <a:rPr lang="fa-IR" sz="2800" dirty="0">
                <a:cs typeface="B Nazanin" panose="00000400000000000000" pitchFamily="2" charset="-78"/>
              </a:rPr>
              <a:t>، توسعه و آموزش فرهنگی، تشویق مدیریتی، ارزیابی عملکرد و مدیریت، روابط کاری پربازده، مدیریت استعداد و </a:t>
            </a:r>
            <a:r>
              <a:rPr lang="fa-IR" sz="2800" dirty="0" smtClean="0">
                <a:cs typeface="B Nazanin" panose="00000400000000000000" pitchFamily="2" charset="-78"/>
              </a:rPr>
              <a:t>توزیع </a:t>
            </a:r>
            <a:r>
              <a:rPr lang="fa-IR" sz="2800" dirty="0">
                <a:cs typeface="B Nazanin" panose="00000400000000000000" pitchFamily="2" charset="-78"/>
              </a:rPr>
              <a:t>کارامد. به علاوه، گفته می شود که اعضای خانواده که افراد غیر بومی را در کشور میزبان همراهی می کنند، ار اجزای لاینفک و حیاتی موفقیت در سطح بین الملل می </a:t>
            </a:r>
            <a:r>
              <a:rPr lang="fa-IR" sz="2800" dirty="0" smtClean="0">
                <a:cs typeface="B Nazanin" panose="00000400000000000000" pitchFamily="2" charset="-78"/>
              </a:rPr>
              <a:t>باشند. </a:t>
            </a:r>
            <a:r>
              <a:rPr lang="fa-IR" sz="2800" dirty="0">
                <a:cs typeface="B Nazanin" panose="00000400000000000000" pitchFamily="2" charset="-78"/>
              </a:rPr>
              <a:t>از این رو مدیران منابع انسانی بایستی بر رفاه کار کنان غیر بومی  جهت به حداکثر رساندن  موفقیت  تاکید و تلا ش کنند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8523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486</Words>
  <Application>Microsoft Office PowerPoint</Application>
  <PresentationFormat>Widescreen</PresentationFormat>
  <Paragraphs>61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 madsg.com</dc:creator>
  <dc:description>madsg.com</dc:description>
  <cp:lastModifiedBy>8p</cp:lastModifiedBy>
  <cp:revision>22</cp:revision>
  <dcterms:created xsi:type="dcterms:W3CDTF">2014-08-21T18:02:58Z</dcterms:created>
  <dcterms:modified xsi:type="dcterms:W3CDTF">2017-11-16T08:02:44Z</dcterms:modified>
</cp:coreProperties>
</file>