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بازار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هزینه اختلاف سرمایه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بازار و قیمت گذاری </a:t>
            </a:r>
            <a:r>
              <a:rPr lang="fa-IR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دارایی</a:t>
            </a:r>
            <a:endParaRPr lang="fa-IR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3874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بازار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هزینه اختلاف سرمایه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نخست فرضیه خود را معرفی می کنیم. سپس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CAPM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جهانی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کلاسیک در مورد بازارهای کاملا یکپارچه را مشتق خواهیم کرد. در این خصوص، فرض بر این است که  سرمایه گذاران به صورت همگن عمل می کنند و قادر به حفظ هر دارایی در بازار هستند. از نظر تعادل این دارایی ها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بسیار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مشابه می باشند. آن ها ثروت خود را بین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دارایی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عاری از ریسک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ساختار بازاری حاوی همه دارایی های ریسکی تقسیم می کنند. سوما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محدودیت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هایی روی همه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انتخاب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های سرمایه گذاران اعمال کرده و اثرات آن بر روی رابطه قیمت گذاری تعادل را بررسی می کنیم. در این زمینه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نشان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دهیم که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ساختار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بازار جهانی موجود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کارامد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نمی باشد و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CAPM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جهانی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 نظر گرفته نمی شود.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018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بازار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هزینه اختلاف سرمایه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 فرضیات و ایده ها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ما جهانی را در نظر می گیریم که در آن: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کشورهای </a:t>
                </a:r>
                <a:r>
                  <a:rPr lang="en-US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c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 و </a:t>
                </a: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دارایی های ریسکی </a:t>
                </a:r>
                <a:r>
                  <a:rPr lang="en-US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c 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 (هر </a:t>
                </a:r>
                <a:r>
                  <a:rPr lang="fa-IR" sz="2800" dirty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دارایی از هر کشور) وجود دارند</a:t>
                </a:r>
                <a:r>
                  <a:rPr lang="fa-IR" sz="2800" dirty="0" smtClean="0">
                    <a:solidFill>
                      <a:schemeClr val="tx1"/>
                    </a:solidFill>
                    <a:cs typeface="B Nazanin" panose="00000400000000000000" pitchFamily="2" charset="-78"/>
                  </a:rPr>
                  <a:t>.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انواع سرمایه گذاران </a:t>
                </a:r>
                <a:r>
                  <a:rPr lang="en-US" sz="2800" dirty="0">
                    <a:cs typeface="B Nazanin" panose="00000400000000000000" pitchFamily="2" charset="-78"/>
                  </a:rPr>
                  <a:t>l+1</a:t>
                </a:r>
                <a:r>
                  <a:rPr lang="fa-IR" sz="2800" dirty="0">
                    <a:cs typeface="B Nazanin" panose="00000400000000000000" pitchFamily="2" charset="-78"/>
                  </a:rPr>
                  <a:t>  در آن وجود دارند. انواع مختلف سرمایه گذاران در هر کشور وجود دارند. سرمایه گذاران از هر نوع </a:t>
                </a:r>
                <a:r>
                  <a:rPr lang="en-US" sz="2800" dirty="0">
                    <a:cs typeface="B Nazanin" panose="00000400000000000000" pitchFamily="2" charset="-78"/>
                  </a:rPr>
                  <a:t>j(j=0,1,….,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1</a:t>
                </a:r>
                <a:r>
                  <a:rPr lang="en-US" sz="2800" dirty="0">
                    <a:cs typeface="B Nazanin" panose="00000400000000000000" pitchFamily="2" charset="-78"/>
                  </a:rPr>
                  <a:t>)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800" dirty="0">
                    <a:cs typeface="B Nazanin" panose="00000400000000000000" pitchFamily="2" charset="-78"/>
                  </a:rPr>
                  <a:t>هیچ گونه دسترسی به دارایی های </a:t>
                </a:r>
                <a:r>
                  <a:rPr lang="en-US" sz="2800" dirty="0" err="1">
                    <a:cs typeface="B Nazanin" panose="00000400000000000000" pitchFamily="2" charset="-78"/>
                  </a:rPr>
                  <a:t>k</a:t>
                </a:r>
                <a:r>
                  <a:rPr lang="en-US" sz="2800" baseline="-25000" dirty="0" err="1">
                    <a:cs typeface="B Nazanin" panose="00000400000000000000" pitchFamily="2" charset="-78"/>
                  </a:rPr>
                  <a:t>j</a:t>
                </a:r>
                <a:r>
                  <a:rPr lang="en-US" sz="2800" dirty="0">
                    <a:cs typeface="B Nazanin" panose="00000400000000000000" pitchFamily="2" charset="-78"/>
                  </a:rPr>
                  <a:t> (0≤k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j</a:t>
                </a:r>
                <a:r>
                  <a:rPr lang="en-US" sz="2800" dirty="0">
                    <a:cs typeface="B Nazanin" panose="00000400000000000000" pitchFamily="2" charset="-78"/>
                  </a:rPr>
                  <a:t>&lt;c)</a:t>
                </a:r>
                <a:r>
                  <a:rPr lang="fa-IR" sz="2800" dirty="0">
                    <a:cs typeface="B Nazanin" panose="00000400000000000000" pitchFamily="2" charset="-78"/>
                  </a:rPr>
                  <a:t> ندارند یعنی سرمایه گذارن از نوع </a:t>
                </a:r>
                <a:r>
                  <a:rPr lang="en-US" sz="2800" dirty="0">
                    <a:cs typeface="B Nazanin" panose="00000400000000000000" pitchFamily="2" charset="-78"/>
                  </a:rPr>
                  <a:t>j</a:t>
                </a:r>
                <a:r>
                  <a:rPr lang="fa-IR" sz="2800" dirty="0">
                    <a:cs typeface="B Nazanin" panose="00000400000000000000" pitchFamily="2" charset="-78"/>
                  </a:rPr>
                  <a:t> به دارایی های </a:t>
                </a:r>
                <a:r>
                  <a:rPr lang="en-US" sz="2800" dirty="0">
                    <a:cs typeface="B Nazanin" panose="00000400000000000000" pitchFamily="2" charset="-78"/>
                  </a:rPr>
                  <a:t>c−</a:t>
                </a:r>
                <a:r>
                  <a:rPr lang="en-US" sz="2800" dirty="0" err="1">
                    <a:cs typeface="B Nazanin" panose="00000400000000000000" pitchFamily="2" charset="-78"/>
                  </a:rPr>
                  <a:t>k</a:t>
                </a:r>
                <a:r>
                  <a:rPr lang="en-US" sz="2800" baseline="-25000" dirty="0" err="1">
                    <a:cs typeface="B Nazanin" panose="00000400000000000000" pitchFamily="2" charset="-78"/>
                  </a:rPr>
                  <a:t>j</a:t>
                </a:r>
                <a:r>
                  <a:rPr lang="fa-IR" sz="2800" dirty="0">
                    <a:cs typeface="B Nazanin" panose="00000400000000000000" pitchFamily="2" charset="-78"/>
                  </a:rPr>
                  <a:t> دسترسی دارند: آن ها حداقل  به دارایی های  ملی خود دسترسی دارند.</a:t>
                </a:r>
                <a:r>
                  <a:rPr lang="en-US" sz="2800" dirty="0" err="1">
                    <a:cs typeface="B Nazanin" panose="00000400000000000000" pitchFamily="2" charset="-78"/>
                  </a:rPr>
                  <a:t>nj</a:t>
                </a:r>
                <a:r>
                  <a:rPr lang="fa-IR" sz="2800" dirty="0">
                    <a:cs typeface="B Nazanin" panose="00000400000000000000" pitchFamily="2" charset="-78"/>
                  </a:rPr>
                  <a:t> تعداد سرمایه گذارن و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fa-IR" sz="2800" dirty="0">
                    <a:cs typeface="B Nazanin" panose="00000400000000000000" pitchFamily="2" charset="-78"/>
                  </a:rPr>
                  <a:t> تعداد کل سرمایه گذارن می باشند. به علاوه </a:t>
                </a:r>
                <a:r>
                  <a:rPr lang="en-US" sz="2800" dirty="0">
                    <a:cs typeface="B Nazanin" panose="00000400000000000000" pitchFamily="2" charset="-78"/>
                  </a:rPr>
                  <a:t>k</a:t>
                </a:r>
                <a:r>
                  <a:rPr lang="en-US" sz="2800" baseline="-25000" dirty="0">
                    <a:cs typeface="B Nazanin" panose="00000400000000000000" pitchFamily="2" charset="-78"/>
                  </a:rPr>
                  <a:t>0</a:t>
                </a:r>
                <a:r>
                  <a:rPr lang="en-US" sz="2800" dirty="0">
                    <a:cs typeface="B Nazanin" panose="00000400000000000000" pitchFamily="2" charset="-78"/>
                  </a:rPr>
                  <a:t>=0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.</a:t>
                </a: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866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ساختار بازار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433304" y="3119258"/>
            <a:ext cx="20819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هزینه اختلاف سرمایه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برابری </a:t>
            </a:r>
            <a:r>
              <a:rPr lang="fa-IR" sz="2800" dirty="0">
                <a:cs typeface="B Nazanin" panose="00000400000000000000" pitchFamily="2" charset="-78"/>
              </a:rPr>
              <a:t>قدرت خرید  وجود نداشته و انحراف از </a:t>
            </a:r>
            <a:r>
              <a:rPr lang="en-US" sz="2800" dirty="0" err="1">
                <a:cs typeface="B Nazanin" panose="00000400000000000000" pitchFamily="2" charset="-78"/>
              </a:rPr>
              <a:t>ppp</a:t>
            </a:r>
            <a:r>
              <a:rPr lang="fa-IR" sz="2800" dirty="0">
                <a:cs typeface="B Nazanin" panose="00000400000000000000" pitchFamily="2" charset="-78"/>
              </a:rPr>
              <a:t> تاثیری بر رابطه تعادلی نمی گذارد یعنی در </a:t>
            </a:r>
            <a:r>
              <a:rPr lang="fa-IR" sz="2800" dirty="0" smtClean="0">
                <a:cs typeface="B Nazanin" panose="00000400000000000000" pitchFamily="2" charset="-78"/>
              </a:rPr>
              <a:t>نقطه </a:t>
            </a:r>
            <a:r>
              <a:rPr lang="fa-IR" sz="2800" dirty="0">
                <a:cs typeface="B Nazanin" panose="00000400000000000000" pitchFamily="2" charset="-78"/>
              </a:rPr>
              <a:t>تعادل بازاری، قیمت </a:t>
            </a:r>
            <a:r>
              <a:rPr lang="fa-IR" sz="2800" dirty="0" smtClean="0">
                <a:cs typeface="B Nazanin" panose="00000400000000000000" pitchFamily="2" charset="-78"/>
              </a:rPr>
              <a:t>ریسک </a:t>
            </a:r>
            <a:r>
              <a:rPr lang="fa-IR" sz="2800" dirty="0">
                <a:cs typeface="B Nazanin" panose="00000400000000000000" pitchFamily="2" charset="-78"/>
              </a:rPr>
              <a:t>نرخ تبادل ارضی معادل با صفر در نظر گرفته می شود. سرمایه برگشتی و سود  دارای توزیع نرمال بوده و یا میزان بهره وری سرمایه گذارن به صورت کوادراتی است. بنابراین سرمایه گذارن تنها دو جز اول را در نظر می گیرند. فرض کنید که سرمایه گذار </a:t>
            </a:r>
            <a:r>
              <a:rPr lang="en-US" sz="2800" dirty="0">
                <a:cs typeface="B Nazanin" panose="00000400000000000000" pitchFamily="2" charset="-78"/>
              </a:rPr>
              <a:t>j</a:t>
            </a:r>
            <a:r>
              <a:rPr lang="fa-IR" sz="2800" dirty="0">
                <a:cs typeface="B Nazanin" panose="00000400000000000000" pitchFamily="2" charset="-78"/>
              </a:rPr>
              <a:t> تابع بهره وری ذیل را دارد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1918048" y="4691237"/>
            <a:ext cx="5391167" cy="144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381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2017-11-11T06:42:53Z</dcterms:modified>
</cp:coreProperties>
</file>