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170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238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088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74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238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704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904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982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93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548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926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6608B6-3C68-443D-8F55-B3AD0BC9A5A8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91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H="1">
            <a:off x="9650278" y="542440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Flowchart: Delay 4"/>
          <p:cNvSpPr/>
          <p:nvPr/>
        </p:nvSpPr>
        <p:spPr>
          <a:xfrm rot="5400000">
            <a:off x="11672804" y="423741"/>
            <a:ext cx="635430" cy="836908"/>
          </a:xfrm>
          <a:prstGeom prst="flowChartDelay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996400" y="580439"/>
            <a:ext cx="1570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مقدمه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9650278" y="1388039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Flowchart: Delay 9"/>
          <p:cNvSpPr/>
          <p:nvPr/>
        </p:nvSpPr>
        <p:spPr>
          <a:xfrm rot="5400000">
            <a:off x="11672804" y="1271782"/>
            <a:ext cx="635430" cy="836908"/>
          </a:xfrm>
          <a:prstGeom prst="flowChartDelay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9650278" y="2233638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Flowchart: Delay 12"/>
          <p:cNvSpPr/>
          <p:nvPr/>
        </p:nvSpPr>
        <p:spPr>
          <a:xfrm rot="5400000">
            <a:off x="11672804" y="2116579"/>
            <a:ext cx="635430" cy="836908"/>
          </a:xfrm>
          <a:prstGeom prst="flowChartDelay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9650277" y="2288848"/>
            <a:ext cx="19166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مدل جذب زیستی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9650277" y="3079237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Flowchart: Delay 15"/>
          <p:cNvSpPr/>
          <p:nvPr/>
        </p:nvSpPr>
        <p:spPr>
          <a:xfrm rot="5400000">
            <a:off x="11667633" y="2955894"/>
            <a:ext cx="635430" cy="836908"/>
          </a:xfrm>
          <a:prstGeom prst="flowChartDelay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9433304" y="3119258"/>
            <a:ext cx="208192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عملکرد مواد پسماند</a:t>
            </a:r>
            <a:endParaRPr lang="en-US" sz="2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9650277" y="3924836"/>
            <a:ext cx="2541724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Flowchart: Delay 18"/>
          <p:cNvSpPr/>
          <p:nvPr/>
        </p:nvSpPr>
        <p:spPr>
          <a:xfrm rot="5400000">
            <a:off x="11667634" y="3807774"/>
            <a:ext cx="635430" cy="836908"/>
          </a:xfrm>
          <a:prstGeom prst="flowChartDelay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9650278" y="4808263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Flowchart: Delay 21"/>
          <p:cNvSpPr/>
          <p:nvPr/>
        </p:nvSpPr>
        <p:spPr>
          <a:xfrm rot="5400000">
            <a:off x="11667634" y="4676575"/>
            <a:ext cx="635430" cy="836908"/>
          </a:xfrm>
          <a:prstGeom prst="flowChartDelay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9712264" y="4815210"/>
            <a:ext cx="18546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پیشنهادات</a:t>
            </a:r>
            <a:endParaRPr lang="en-US" sz="2200" dirty="0">
              <a:cs typeface="B Nazanin" panose="00000400000000000000" pitchFamily="2" charset="-78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39486" y="232476"/>
            <a:ext cx="9293818" cy="6400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r" rtl="1"/>
            <a:r>
              <a:rPr lang="fa-IR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فصل چهارم</a:t>
            </a:r>
            <a:endParaRPr lang="fa-IR" sz="3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  <a:p>
            <a:pPr algn="ctr" rtl="1"/>
            <a:r>
              <a:rPr lang="fa-IR" sz="4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عملکرد مواد پسماند کشاورزی به عنوان جاذب های زیستی برای حذف فلزات </a:t>
            </a:r>
            <a:r>
              <a:rPr lang="fa-IR" sz="4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سنگین</a:t>
            </a:r>
            <a:endParaRPr lang="fa-IR" sz="4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sp>
        <p:nvSpPr>
          <p:cNvPr id="33" name="Action Button: Back or Previous 32">
            <a:hlinkClick r:id="" action="ppaction://hlinkshowjump?jump=previousslide" highlightClick="1"/>
          </p:cNvPr>
          <p:cNvSpPr/>
          <p:nvPr/>
        </p:nvSpPr>
        <p:spPr>
          <a:xfrm>
            <a:off x="9650277" y="5866752"/>
            <a:ext cx="609609" cy="511444"/>
          </a:xfrm>
          <a:prstGeom prst="actionButtonBackPreviou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10259887" y="5827363"/>
            <a:ext cx="10073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fa-I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Action Button: Forward or Next 34">
            <a:hlinkClick r:id="" action="ppaction://hlinkshowjump?jump=nextslide" highlightClick="1"/>
          </p:cNvPr>
          <p:cNvSpPr/>
          <p:nvPr/>
        </p:nvSpPr>
        <p:spPr>
          <a:xfrm>
            <a:off x="11355077" y="5866752"/>
            <a:ext cx="650929" cy="511444"/>
          </a:xfrm>
          <a:prstGeom prst="actionButtonForwardNex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Isosceles Triangle 25"/>
          <p:cNvSpPr/>
          <p:nvPr/>
        </p:nvSpPr>
        <p:spPr>
          <a:xfrm rot="16200000">
            <a:off x="9520146" y="3515773"/>
            <a:ext cx="384236" cy="258210"/>
          </a:xfrm>
          <a:prstGeom prst="triangle">
            <a:avLst/>
          </a:prstGeom>
          <a:solidFill>
            <a:schemeClr val="accent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9492621" y="1422881"/>
            <a:ext cx="212602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200" dirty="0" smtClean="0">
                <a:cs typeface="B Nazanin" panose="00000400000000000000" pitchFamily="2" charset="-78"/>
              </a:rPr>
              <a:t>مکانیسم جذب زیستی</a:t>
            </a:r>
            <a:endParaRPr lang="en-US" sz="2200" dirty="0">
              <a:cs typeface="B Nazanin" panose="00000400000000000000" pitchFamily="2" charset="-78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541783" y="3947224"/>
            <a:ext cx="2025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نتیجه گیری</a:t>
            </a:r>
            <a:endParaRPr lang="en-US" sz="2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963865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H="1">
            <a:off x="9650278" y="542440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Flowchart: Delay 4"/>
          <p:cNvSpPr/>
          <p:nvPr/>
        </p:nvSpPr>
        <p:spPr>
          <a:xfrm rot="5400000">
            <a:off x="11672804" y="423741"/>
            <a:ext cx="635430" cy="836908"/>
          </a:xfrm>
          <a:prstGeom prst="flowChartDelay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996400" y="580439"/>
            <a:ext cx="1570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مقدمه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9650278" y="1388039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Flowchart: Delay 9"/>
          <p:cNvSpPr/>
          <p:nvPr/>
        </p:nvSpPr>
        <p:spPr>
          <a:xfrm rot="5400000">
            <a:off x="11672804" y="1271782"/>
            <a:ext cx="635430" cy="836908"/>
          </a:xfrm>
          <a:prstGeom prst="flowChartDelay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9650278" y="2233638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Flowchart: Delay 12"/>
          <p:cNvSpPr/>
          <p:nvPr/>
        </p:nvSpPr>
        <p:spPr>
          <a:xfrm rot="5400000">
            <a:off x="11672804" y="2116579"/>
            <a:ext cx="635430" cy="836908"/>
          </a:xfrm>
          <a:prstGeom prst="flowChartDelay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9650277" y="2288848"/>
            <a:ext cx="19166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مدل جذب زیستی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9650277" y="3079237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Flowchart: Delay 15"/>
          <p:cNvSpPr/>
          <p:nvPr/>
        </p:nvSpPr>
        <p:spPr>
          <a:xfrm rot="5400000">
            <a:off x="11667633" y="2955894"/>
            <a:ext cx="635430" cy="836908"/>
          </a:xfrm>
          <a:prstGeom prst="flowChartDelay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9433304" y="3119258"/>
            <a:ext cx="208192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عملکرد مواد پسماند</a:t>
            </a:r>
            <a:endParaRPr lang="en-US" sz="2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9650277" y="3924836"/>
            <a:ext cx="2541724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Flowchart: Delay 18"/>
          <p:cNvSpPr/>
          <p:nvPr/>
        </p:nvSpPr>
        <p:spPr>
          <a:xfrm rot="5400000">
            <a:off x="11667634" y="3807774"/>
            <a:ext cx="635430" cy="836908"/>
          </a:xfrm>
          <a:prstGeom prst="flowChartDelay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9650278" y="4808263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Flowchart: Delay 21"/>
          <p:cNvSpPr/>
          <p:nvPr/>
        </p:nvSpPr>
        <p:spPr>
          <a:xfrm rot="5400000">
            <a:off x="11667634" y="4676575"/>
            <a:ext cx="635430" cy="836908"/>
          </a:xfrm>
          <a:prstGeom prst="flowChartDelay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9712264" y="4815210"/>
            <a:ext cx="18546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پیشنهادات</a:t>
            </a:r>
            <a:endParaRPr lang="en-US" sz="2200" dirty="0">
              <a:cs typeface="B Nazanin" panose="00000400000000000000" pitchFamily="2" charset="-78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39486" y="232476"/>
            <a:ext cx="9293818" cy="6400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just" rtl="1">
              <a:lnSpc>
                <a:spcPct val="150000"/>
              </a:lnSpc>
            </a:pPr>
            <a:r>
              <a:rPr lang="fa-IR" sz="2800" b="1" u="sng" dirty="0">
                <a:solidFill>
                  <a:schemeClr val="tx1"/>
                </a:solidFill>
                <a:cs typeface="B Nazanin" panose="00000400000000000000" pitchFamily="2" charset="-78"/>
              </a:rPr>
              <a:t> حذف </a:t>
            </a:r>
            <a:r>
              <a:rPr lang="fa-IR" sz="2800" b="1" u="sng" dirty="0" smtClean="0">
                <a:solidFill>
                  <a:schemeClr val="tx1"/>
                </a:solidFill>
                <a:cs typeface="B Nazanin" panose="00000400000000000000" pitchFamily="2" charset="-78"/>
              </a:rPr>
              <a:t>کرومیوم</a:t>
            </a:r>
          </a:p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800" dirty="0">
                <a:cs typeface="B Nazanin" panose="00000400000000000000" pitchFamily="2" charset="-78"/>
              </a:rPr>
              <a:t>کرومیوم یک  فلز سنگین بسیار سمی است که توسط برخی فرایند ها و فعالیت ها نظیر </a:t>
            </a:r>
            <a:r>
              <a:rPr lang="fa-IR" sz="2800" dirty="0" smtClean="0">
                <a:cs typeface="B Nazanin" panose="00000400000000000000" pitchFamily="2" charset="-78"/>
              </a:rPr>
              <a:t>چرم </a:t>
            </a:r>
            <a:r>
              <a:rPr lang="fa-IR" sz="2800" dirty="0">
                <a:cs typeface="B Nazanin" panose="00000400000000000000" pitchFamily="2" charset="-78"/>
              </a:rPr>
              <a:t>سازی، رنگ آمیزی و  فراوری چوب، </a:t>
            </a:r>
            <a:r>
              <a:rPr lang="fa-IR" sz="2800" dirty="0" smtClean="0">
                <a:cs typeface="B Nazanin" panose="00000400000000000000" pitchFamily="2" charset="-78"/>
              </a:rPr>
              <a:t>رنگ </a:t>
            </a:r>
            <a:r>
              <a:rPr lang="fa-IR" sz="2800" dirty="0">
                <a:cs typeface="B Nazanin" panose="00000400000000000000" pitchFamily="2" charset="-78"/>
              </a:rPr>
              <a:t>های پلاستیکی، رنگ های نقاشی و پارچه ها </a:t>
            </a:r>
            <a:r>
              <a:rPr lang="fa-IR" sz="2800" dirty="0" smtClean="0">
                <a:cs typeface="B Nazanin" panose="00000400000000000000" pitchFamily="2" charset="-78"/>
              </a:rPr>
              <a:t>آزاد </a:t>
            </a:r>
            <a:r>
              <a:rPr lang="fa-IR" sz="2800" dirty="0">
                <a:cs typeface="B Nazanin" panose="00000400000000000000" pitchFamily="2" charset="-78"/>
              </a:rPr>
              <a:t>می شود. کروم </a:t>
            </a:r>
            <a:r>
              <a:rPr lang="fa-IR" sz="2800" dirty="0" smtClean="0">
                <a:cs typeface="B Nazanin" panose="00000400000000000000" pitchFamily="2" charset="-78"/>
              </a:rPr>
              <a:t>در یک </a:t>
            </a:r>
            <a:r>
              <a:rPr lang="fa-IR" sz="2800" dirty="0">
                <a:cs typeface="B Nazanin" panose="00000400000000000000" pitchFamily="2" charset="-78"/>
              </a:rPr>
              <a:t>سری حالت های اکسیداسیونی وجود دارد با این حال  کرومیوم (</a:t>
            </a:r>
            <a:r>
              <a:rPr lang="en-US" sz="2800" dirty="0">
                <a:cs typeface="B Nazanin" panose="00000400000000000000" pitchFamily="2" charset="-78"/>
              </a:rPr>
              <a:t>VI</a:t>
            </a:r>
            <a:r>
              <a:rPr lang="fa-IR" sz="2800" dirty="0">
                <a:cs typeface="B Nazanin" panose="00000400000000000000" pitchFamily="2" charset="-78"/>
              </a:rPr>
              <a:t>) و (</a:t>
            </a:r>
            <a:r>
              <a:rPr lang="en-US" sz="2800" dirty="0">
                <a:cs typeface="B Nazanin" panose="00000400000000000000" pitchFamily="2" charset="-78"/>
              </a:rPr>
              <a:t>III</a:t>
            </a:r>
            <a:r>
              <a:rPr lang="fa-IR" sz="2800" dirty="0">
                <a:cs typeface="B Nazanin" panose="00000400000000000000" pitchFamily="2" charset="-78"/>
              </a:rPr>
              <a:t>) از </a:t>
            </a:r>
            <a:r>
              <a:rPr lang="fa-IR" sz="2800" dirty="0" smtClean="0">
                <a:cs typeface="B Nazanin" panose="00000400000000000000" pitchFamily="2" charset="-78"/>
              </a:rPr>
              <a:t>نگرانی  </a:t>
            </a:r>
            <a:r>
              <a:rPr lang="fa-IR" sz="2800" dirty="0">
                <a:cs typeface="B Nazanin" panose="00000400000000000000" pitchFamily="2" charset="-78"/>
              </a:rPr>
              <a:t>های زیست محیطی اصلی می باشند</a:t>
            </a:r>
            <a:r>
              <a:rPr lang="en-US" sz="2800" dirty="0">
                <a:cs typeface="B Nazanin" panose="00000400000000000000" pitchFamily="2" charset="-78"/>
              </a:rPr>
              <a:t>. </a:t>
            </a:r>
            <a:r>
              <a:rPr lang="fa-IR" sz="2800" dirty="0">
                <a:cs typeface="B Nazanin" panose="00000400000000000000" pitchFamily="2" charset="-78"/>
              </a:rPr>
              <a:t>یک سری از پسماند های کشاورزی  نظیر پوست فندق، پوست پرتقال، شلتوک ذرت، پوست بادام زمینی، شلتوک سویا، میوه جاک،  به شکل های طبیعی </a:t>
            </a:r>
            <a:r>
              <a:rPr lang="fa-IR" sz="2800" dirty="0" smtClean="0">
                <a:cs typeface="B Nazanin" panose="00000400000000000000" pitchFamily="2" charset="-78"/>
              </a:rPr>
              <a:t>و </a:t>
            </a:r>
            <a:r>
              <a:rPr lang="fa-IR" sz="2800" dirty="0">
                <a:cs typeface="B Nazanin" panose="00000400000000000000" pitchFamily="2" charset="-78"/>
              </a:rPr>
              <a:t>اصلاح شده به طور گسترده ای کشف و  کارایی حذف فلزات سنگین در آن ها گزارش شده است</a:t>
            </a:r>
            <a:r>
              <a:rPr lang="en-US" sz="2800" dirty="0" smtClean="0">
                <a:cs typeface="B Nazanin" panose="00000400000000000000" pitchFamily="2" charset="-78"/>
              </a:rPr>
              <a:t>.</a:t>
            </a:r>
            <a:endParaRPr lang="en-US" sz="2800" dirty="0">
              <a:cs typeface="B Nazanin" panose="00000400000000000000" pitchFamily="2" charset="-78"/>
            </a:endParaRPr>
          </a:p>
        </p:txBody>
      </p:sp>
      <p:sp>
        <p:nvSpPr>
          <p:cNvPr id="33" name="Action Button: Back or Previous 32">
            <a:hlinkClick r:id="" action="ppaction://hlinkshowjump?jump=previousslide" highlightClick="1"/>
          </p:cNvPr>
          <p:cNvSpPr/>
          <p:nvPr/>
        </p:nvSpPr>
        <p:spPr>
          <a:xfrm>
            <a:off x="9650277" y="5866752"/>
            <a:ext cx="609609" cy="511444"/>
          </a:xfrm>
          <a:prstGeom prst="actionButtonBackPreviou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10259887" y="5827363"/>
            <a:ext cx="10073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fa-I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Action Button: Forward or Next 34">
            <a:hlinkClick r:id="" action="ppaction://hlinkshowjump?jump=nextslide" highlightClick="1"/>
          </p:cNvPr>
          <p:cNvSpPr/>
          <p:nvPr/>
        </p:nvSpPr>
        <p:spPr>
          <a:xfrm>
            <a:off x="11355077" y="5866752"/>
            <a:ext cx="650929" cy="511444"/>
          </a:xfrm>
          <a:prstGeom prst="actionButtonForwardNex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Isosceles Triangle 25"/>
          <p:cNvSpPr/>
          <p:nvPr/>
        </p:nvSpPr>
        <p:spPr>
          <a:xfrm rot="16200000">
            <a:off x="9520146" y="3515773"/>
            <a:ext cx="384236" cy="258210"/>
          </a:xfrm>
          <a:prstGeom prst="triangle">
            <a:avLst/>
          </a:prstGeom>
          <a:solidFill>
            <a:schemeClr val="accent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9492621" y="1422881"/>
            <a:ext cx="212602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200" dirty="0" smtClean="0">
                <a:cs typeface="B Nazanin" panose="00000400000000000000" pitchFamily="2" charset="-78"/>
              </a:rPr>
              <a:t>مکانیسم جذب زیستی</a:t>
            </a:r>
            <a:endParaRPr lang="en-US" sz="2200" dirty="0">
              <a:cs typeface="B Nazanin" panose="00000400000000000000" pitchFamily="2" charset="-78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541783" y="3947224"/>
            <a:ext cx="2025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نتیجه گیری</a:t>
            </a:r>
            <a:endParaRPr lang="en-US" sz="2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227859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H="1">
            <a:off x="9650278" y="542440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Flowchart: Delay 4"/>
          <p:cNvSpPr/>
          <p:nvPr/>
        </p:nvSpPr>
        <p:spPr>
          <a:xfrm rot="5400000">
            <a:off x="11672804" y="423741"/>
            <a:ext cx="635430" cy="836908"/>
          </a:xfrm>
          <a:prstGeom prst="flowChartDelay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996400" y="580439"/>
            <a:ext cx="1570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مقدمه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9650278" y="1388039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Flowchart: Delay 9"/>
          <p:cNvSpPr/>
          <p:nvPr/>
        </p:nvSpPr>
        <p:spPr>
          <a:xfrm rot="5400000">
            <a:off x="11672804" y="1271782"/>
            <a:ext cx="635430" cy="836908"/>
          </a:xfrm>
          <a:prstGeom prst="flowChartDelay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9650278" y="2233638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Flowchart: Delay 12"/>
          <p:cNvSpPr/>
          <p:nvPr/>
        </p:nvSpPr>
        <p:spPr>
          <a:xfrm rot="5400000">
            <a:off x="11672804" y="2116579"/>
            <a:ext cx="635430" cy="836908"/>
          </a:xfrm>
          <a:prstGeom prst="flowChartDelay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9650277" y="2288848"/>
            <a:ext cx="19166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مدل جذب زیستی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9650277" y="3079237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Flowchart: Delay 15"/>
          <p:cNvSpPr/>
          <p:nvPr/>
        </p:nvSpPr>
        <p:spPr>
          <a:xfrm rot="5400000">
            <a:off x="11667633" y="2955894"/>
            <a:ext cx="635430" cy="836908"/>
          </a:xfrm>
          <a:prstGeom prst="flowChartDelay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9433304" y="3119258"/>
            <a:ext cx="208192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عملکرد مواد پسماند</a:t>
            </a:r>
            <a:endParaRPr lang="en-US" sz="2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9650277" y="3924836"/>
            <a:ext cx="2541724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Flowchart: Delay 18"/>
          <p:cNvSpPr/>
          <p:nvPr/>
        </p:nvSpPr>
        <p:spPr>
          <a:xfrm rot="5400000">
            <a:off x="11667634" y="3807774"/>
            <a:ext cx="635430" cy="836908"/>
          </a:xfrm>
          <a:prstGeom prst="flowChartDelay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9650278" y="4808263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Flowchart: Delay 21"/>
          <p:cNvSpPr/>
          <p:nvPr/>
        </p:nvSpPr>
        <p:spPr>
          <a:xfrm rot="5400000">
            <a:off x="11667634" y="4676575"/>
            <a:ext cx="635430" cy="836908"/>
          </a:xfrm>
          <a:prstGeom prst="flowChartDelay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9712264" y="4815210"/>
            <a:ext cx="18546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پیشنهادات</a:t>
            </a:r>
            <a:endParaRPr lang="en-US" sz="2200" dirty="0">
              <a:cs typeface="B Nazanin" panose="00000400000000000000" pitchFamily="2" charset="-78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39486" y="232476"/>
            <a:ext cx="9293818" cy="6400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800" dirty="0" smtClean="0">
                <a:cs typeface="B Nazanin" panose="00000400000000000000" pitchFamily="2" charset="-78"/>
              </a:rPr>
              <a:t>بخش </a:t>
            </a:r>
            <a:r>
              <a:rPr lang="fa-IR" sz="2800" dirty="0">
                <a:cs typeface="B Nazanin" panose="00000400000000000000" pitchFamily="2" charset="-78"/>
              </a:rPr>
              <a:t>های مختلف گیاهان نظیر فیبر نارگیل</a:t>
            </a:r>
            <a:r>
              <a:rPr lang="fa-IR" sz="2800" dirty="0" smtClean="0">
                <a:cs typeface="B Nazanin" panose="00000400000000000000" pitchFamily="2" charset="-78"/>
              </a:rPr>
              <a:t>، </a:t>
            </a:r>
            <a:r>
              <a:rPr lang="fa-IR" sz="2800" dirty="0">
                <a:cs typeface="B Nazanin" panose="00000400000000000000" pitchFamily="2" charset="-78"/>
              </a:rPr>
              <a:t>فیبر پوست نارگیل، پوست گیاهان، برگ های سوزنی کاج، </a:t>
            </a:r>
            <a:r>
              <a:rPr lang="fa-IR" sz="2800" dirty="0" smtClean="0">
                <a:cs typeface="B Nazanin" panose="00000400000000000000" pitchFamily="2" charset="-78"/>
              </a:rPr>
              <a:t>برگ </a:t>
            </a:r>
            <a:r>
              <a:rPr lang="fa-IR" sz="2800" dirty="0">
                <a:cs typeface="B Nazanin" panose="00000400000000000000" pitchFamily="2" charset="-78"/>
              </a:rPr>
              <a:t>های کاکتوس، پودر برگ </a:t>
            </a:r>
            <a:r>
              <a:rPr lang="en-US" sz="2800" dirty="0" err="1">
                <a:cs typeface="B Nazanin" panose="00000400000000000000" pitchFamily="2" charset="-78"/>
              </a:rPr>
              <a:t>Azadirachta</a:t>
            </a:r>
            <a:r>
              <a:rPr lang="en-US" sz="2800" dirty="0">
                <a:cs typeface="B Nazanin" panose="00000400000000000000" pitchFamily="2" charset="-78"/>
              </a:rPr>
              <a:t> </a:t>
            </a:r>
            <a:r>
              <a:rPr lang="en-US" sz="2800" dirty="0" err="1">
                <a:cs typeface="B Nazanin" panose="00000400000000000000" pitchFamily="2" charset="-78"/>
              </a:rPr>
              <a:t>indixa</a:t>
            </a:r>
            <a:r>
              <a:rPr lang="fa-IR" sz="2800" dirty="0">
                <a:cs typeface="B Nazanin" panose="00000400000000000000" pitchFamily="2" charset="-78"/>
              </a:rPr>
              <a:t> برای حذف کروم استفاده شده و  کارایی بیش از 90 تا 100 درصد در اسیدیته بهینه نشان داده اند. بهره برداری از  سبوس برنج و گندم  به عنوان جاذب میزان کارایی کم تر از 50 درصد را نشان داده </a:t>
            </a:r>
            <a:r>
              <a:rPr lang="fa-IR" sz="2800" dirty="0" smtClean="0">
                <a:cs typeface="B Nazanin" panose="00000400000000000000" pitchFamily="2" charset="-78"/>
              </a:rPr>
              <a:t>است.گاردیا-ترزدی </a:t>
            </a:r>
            <a:r>
              <a:rPr lang="fa-IR" sz="2800" dirty="0">
                <a:cs typeface="B Nazanin" panose="00000400000000000000" pitchFamily="2" charset="-78"/>
              </a:rPr>
              <a:t>و همکاران </a:t>
            </a:r>
            <a:r>
              <a:rPr lang="fa-IR" sz="2800" dirty="0" smtClean="0">
                <a:cs typeface="B Nazanin" panose="00000400000000000000" pitchFamily="2" charset="-78"/>
              </a:rPr>
              <a:t>2000 گزارش </a:t>
            </a:r>
            <a:r>
              <a:rPr lang="fa-IR" sz="2800" dirty="0">
                <a:cs typeface="B Nazanin" panose="00000400000000000000" pitchFamily="2" charset="-78"/>
              </a:rPr>
              <a:t>کردند </a:t>
            </a:r>
            <a:r>
              <a:rPr lang="fa-IR" sz="2800" dirty="0" smtClean="0">
                <a:cs typeface="B Nazanin" panose="00000400000000000000" pitchFamily="2" charset="-78"/>
              </a:rPr>
              <a:t>که </a:t>
            </a:r>
            <a:r>
              <a:rPr lang="fa-IR" sz="2800" dirty="0">
                <a:cs typeface="B Nazanin" panose="00000400000000000000" pitchFamily="2" charset="-78"/>
              </a:rPr>
              <a:t>، </a:t>
            </a:r>
            <a:r>
              <a:rPr lang="en-US" sz="2800" dirty="0" err="1">
                <a:cs typeface="B Nazanin" panose="00000400000000000000" pitchFamily="2" charset="-78"/>
              </a:rPr>
              <a:t>Avena</a:t>
            </a:r>
            <a:r>
              <a:rPr lang="en-US" sz="2800" dirty="0">
                <a:cs typeface="B Nazanin" panose="00000400000000000000" pitchFamily="2" charset="-78"/>
              </a:rPr>
              <a:t> </a:t>
            </a:r>
            <a:r>
              <a:rPr lang="en-US" sz="2800" dirty="0" err="1">
                <a:cs typeface="B Nazanin" panose="00000400000000000000" pitchFamily="2" charset="-78"/>
              </a:rPr>
              <a:t>monida</a:t>
            </a:r>
            <a:r>
              <a:rPr lang="fa-IR" sz="2800" dirty="0">
                <a:cs typeface="B Nazanin" panose="00000400000000000000" pitchFamily="2" charset="-78"/>
              </a:rPr>
              <a:t> دارای کارایی  حذف 90 درصد </a:t>
            </a:r>
            <a:r>
              <a:rPr lang="en-US" sz="2800" dirty="0">
                <a:cs typeface="B Nazanin" panose="00000400000000000000" pitchFamily="2" charset="-78"/>
              </a:rPr>
              <a:t>Cr VI</a:t>
            </a:r>
            <a:r>
              <a:rPr lang="fa-IR" sz="2800" dirty="0">
                <a:cs typeface="B Nazanin" panose="00000400000000000000" pitchFamily="2" charset="-78"/>
              </a:rPr>
              <a:t> در اسیدیته بهینه 6 می باشد. شلتوک برنج در شکل طبیعی و کربن فعال برای حذف </a:t>
            </a:r>
            <a:r>
              <a:rPr lang="en-US" sz="2800" dirty="0">
                <a:cs typeface="B Nazanin" panose="00000400000000000000" pitchFamily="2" charset="-78"/>
              </a:rPr>
              <a:t>Cr VI</a:t>
            </a:r>
            <a:r>
              <a:rPr lang="fa-IR" sz="2800" dirty="0">
                <a:cs typeface="B Nazanin" panose="00000400000000000000" pitchFamily="2" charset="-78"/>
              </a:rPr>
              <a:t> استفاده شده و  نتایج با </a:t>
            </a:r>
            <a:r>
              <a:rPr lang="fa-IR" sz="2800" dirty="0" smtClean="0">
                <a:cs typeface="B Nazanin" panose="00000400000000000000" pitchFamily="2" charset="-78"/>
              </a:rPr>
              <a:t>کربن </a:t>
            </a:r>
            <a:r>
              <a:rPr lang="fa-IR" sz="2800" dirty="0">
                <a:cs typeface="B Nazanin" panose="00000400000000000000" pitchFamily="2" charset="-78"/>
              </a:rPr>
              <a:t>های فعال تجاری و جاذب های آن ها مقایسه شدند</a:t>
            </a:r>
            <a:r>
              <a:rPr lang="fa-IR" sz="2800" dirty="0" smtClean="0">
                <a:cs typeface="B Nazanin" panose="00000400000000000000" pitchFamily="2" charset="-78"/>
              </a:rPr>
              <a:t>.</a:t>
            </a:r>
            <a:endParaRPr lang="en-US" sz="2800" dirty="0">
              <a:cs typeface="B Nazanin" panose="00000400000000000000" pitchFamily="2" charset="-78"/>
            </a:endParaRPr>
          </a:p>
        </p:txBody>
      </p:sp>
      <p:sp>
        <p:nvSpPr>
          <p:cNvPr id="33" name="Action Button: Back or Previous 32">
            <a:hlinkClick r:id="" action="ppaction://hlinkshowjump?jump=previousslide" highlightClick="1"/>
          </p:cNvPr>
          <p:cNvSpPr/>
          <p:nvPr/>
        </p:nvSpPr>
        <p:spPr>
          <a:xfrm>
            <a:off x="9650277" y="5866752"/>
            <a:ext cx="609609" cy="511444"/>
          </a:xfrm>
          <a:prstGeom prst="actionButtonBackPreviou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10259887" y="5827363"/>
            <a:ext cx="10073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fa-I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Action Button: Forward or Next 34">
            <a:hlinkClick r:id="" action="ppaction://hlinkshowjump?jump=nextslide" highlightClick="1"/>
          </p:cNvPr>
          <p:cNvSpPr/>
          <p:nvPr/>
        </p:nvSpPr>
        <p:spPr>
          <a:xfrm>
            <a:off x="11355077" y="5866752"/>
            <a:ext cx="650929" cy="511444"/>
          </a:xfrm>
          <a:prstGeom prst="actionButtonForwardNex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Isosceles Triangle 25"/>
          <p:cNvSpPr/>
          <p:nvPr/>
        </p:nvSpPr>
        <p:spPr>
          <a:xfrm rot="16200000">
            <a:off x="9520146" y="3515773"/>
            <a:ext cx="384236" cy="258210"/>
          </a:xfrm>
          <a:prstGeom prst="triangle">
            <a:avLst/>
          </a:prstGeom>
          <a:solidFill>
            <a:schemeClr val="accent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9492621" y="1422881"/>
            <a:ext cx="212602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200" dirty="0" smtClean="0">
                <a:cs typeface="B Nazanin" panose="00000400000000000000" pitchFamily="2" charset="-78"/>
              </a:rPr>
              <a:t>مکانیسم جذب زیستی</a:t>
            </a:r>
            <a:endParaRPr lang="en-US" sz="2200" dirty="0">
              <a:cs typeface="B Nazanin" panose="00000400000000000000" pitchFamily="2" charset="-78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541783" y="3947224"/>
            <a:ext cx="2025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نتیجه گیری</a:t>
            </a:r>
            <a:endParaRPr lang="en-US" sz="2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942551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H="1">
            <a:off x="9650278" y="542440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Flowchart: Delay 4"/>
          <p:cNvSpPr/>
          <p:nvPr/>
        </p:nvSpPr>
        <p:spPr>
          <a:xfrm rot="5400000">
            <a:off x="11672804" y="423741"/>
            <a:ext cx="635430" cy="836908"/>
          </a:xfrm>
          <a:prstGeom prst="flowChartDelay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996400" y="580439"/>
            <a:ext cx="1570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مقدمه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9650278" y="1388039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Flowchart: Delay 9"/>
          <p:cNvSpPr/>
          <p:nvPr/>
        </p:nvSpPr>
        <p:spPr>
          <a:xfrm rot="5400000">
            <a:off x="11672804" y="1271782"/>
            <a:ext cx="635430" cy="836908"/>
          </a:xfrm>
          <a:prstGeom prst="flowChartDelay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9650278" y="2233638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Flowchart: Delay 12"/>
          <p:cNvSpPr/>
          <p:nvPr/>
        </p:nvSpPr>
        <p:spPr>
          <a:xfrm rot="5400000">
            <a:off x="11672804" y="2116579"/>
            <a:ext cx="635430" cy="836908"/>
          </a:xfrm>
          <a:prstGeom prst="flowChartDelay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9650277" y="2288848"/>
            <a:ext cx="19166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مدل جذب زیستی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9650277" y="3079237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Flowchart: Delay 15"/>
          <p:cNvSpPr/>
          <p:nvPr/>
        </p:nvSpPr>
        <p:spPr>
          <a:xfrm rot="5400000">
            <a:off x="11667633" y="2955894"/>
            <a:ext cx="635430" cy="836908"/>
          </a:xfrm>
          <a:prstGeom prst="flowChartDelay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9433304" y="3119258"/>
            <a:ext cx="208192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عملکرد مواد پسماند</a:t>
            </a:r>
            <a:endParaRPr lang="en-US" sz="2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9650277" y="3924836"/>
            <a:ext cx="2541724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Flowchart: Delay 18"/>
          <p:cNvSpPr/>
          <p:nvPr/>
        </p:nvSpPr>
        <p:spPr>
          <a:xfrm rot="5400000">
            <a:off x="11667634" y="3807774"/>
            <a:ext cx="635430" cy="836908"/>
          </a:xfrm>
          <a:prstGeom prst="flowChartDelay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9650278" y="4808263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Flowchart: Delay 21"/>
          <p:cNvSpPr/>
          <p:nvPr/>
        </p:nvSpPr>
        <p:spPr>
          <a:xfrm rot="5400000">
            <a:off x="11667634" y="4676575"/>
            <a:ext cx="635430" cy="836908"/>
          </a:xfrm>
          <a:prstGeom prst="flowChartDelay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9712264" y="4815210"/>
            <a:ext cx="18546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پیشنهادات</a:t>
            </a:r>
            <a:endParaRPr lang="en-US" sz="2200" dirty="0">
              <a:cs typeface="B Nazanin" panose="00000400000000000000" pitchFamily="2" charset="-78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39486" y="232476"/>
            <a:ext cx="9293818" cy="6400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just" rtl="1">
              <a:lnSpc>
                <a:spcPct val="150000"/>
              </a:lnSpc>
            </a:pPr>
            <a:r>
              <a:rPr lang="fa-IR" sz="2800" b="1" u="sng" dirty="0">
                <a:solidFill>
                  <a:schemeClr val="tx1"/>
                </a:solidFill>
                <a:cs typeface="B Nazanin" panose="00000400000000000000" pitchFamily="2" charset="-78"/>
              </a:rPr>
              <a:t>حذف سرب</a:t>
            </a:r>
          </a:p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800" dirty="0">
                <a:solidFill>
                  <a:schemeClr val="tx1"/>
                </a:solidFill>
                <a:cs typeface="B Nazanin" panose="00000400000000000000" pitchFamily="2" charset="-78"/>
              </a:rPr>
              <a:t>منبع اصلی سرب در محیط</a:t>
            </a:r>
            <a:r>
              <a:rPr lang="fa-IR" sz="2800" dirty="0" smtClean="0">
                <a:solidFill>
                  <a:schemeClr val="tx1"/>
                </a:solidFill>
                <a:cs typeface="B Nazanin" panose="00000400000000000000" pitchFamily="2" charset="-78"/>
              </a:rPr>
              <a:t>، </a:t>
            </a:r>
            <a:r>
              <a:rPr lang="fa-IR" sz="2800" dirty="0">
                <a:solidFill>
                  <a:schemeClr val="tx1"/>
                </a:solidFill>
                <a:cs typeface="B Nazanin" panose="00000400000000000000" pitchFamily="2" charset="-78"/>
              </a:rPr>
              <a:t>اشکال مختلف پلاستیک ها، </a:t>
            </a:r>
            <a:r>
              <a:rPr lang="fa-IR" sz="2800" dirty="0" smtClean="0">
                <a:solidFill>
                  <a:schemeClr val="tx1"/>
                </a:solidFill>
                <a:cs typeface="B Nazanin" panose="00000400000000000000" pitchFamily="2" charset="-78"/>
              </a:rPr>
              <a:t>ابزارهای </a:t>
            </a:r>
            <a:r>
              <a:rPr lang="fa-IR" sz="2800" dirty="0">
                <a:solidFill>
                  <a:schemeClr val="tx1"/>
                </a:solidFill>
                <a:cs typeface="B Nazanin" panose="00000400000000000000" pitchFamily="2" charset="-78"/>
              </a:rPr>
              <a:t>صیقل دادن، لوله های اشعه کاتد، سرامیک ها</a:t>
            </a:r>
            <a:r>
              <a:rPr lang="fa-IR" sz="2800" dirty="0" smtClean="0">
                <a:solidFill>
                  <a:schemeClr val="tx1"/>
                </a:solidFill>
                <a:cs typeface="B Nazanin" panose="00000400000000000000" pitchFamily="2" charset="-78"/>
              </a:rPr>
              <a:t>، لحیم </a:t>
            </a:r>
            <a:r>
              <a:rPr lang="fa-IR" sz="2800" dirty="0">
                <a:solidFill>
                  <a:schemeClr val="tx1"/>
                </a:solidFill>
                <a:cs typeface="B Nazanin" panose="00000400000000000000" pitchFamily="2" charset="-78"/>
              </a:rPr>
              <a:t>ها، قطعات فلش سرب و دیگر محصولات ثانویه،   احیا فولاد و غیره </a:t>
            </a:r>
            <a:r>
              <a:rPr lang="fa-IR" sz="2800" dirty="0" smtClean="0">
                <a:solidFill>
                  <a:schemeClr val="tx1"/>
                </a:solidFill>
                <a:cs typeface="B Nazanin" panose="00000400000000000000" pitchFamily="2" charset="-78"/>
              </a:rPr>
              <a:t>می </a:t>
            </a:r>
            <a:r>
              <a:rPr lang="fa-IR" sz="2800" dirty="0">
                <a:solidFill>
                  <a:schemeClr val="tx1"/>
                </a:solidFill>
                <a:cs typeface="B Nazanin" panose="00000400000000000000" pitchFamily="2" charset="-78"/>
              </a:rPr>
              <a:t>باشد. سرب می تواند ایجاد طیف وسیعی از  اثرات زیستی بسته به </a:t>
            </a:r>
            <a:r>
              <a:rPr lang="fa-IR" sz="2800" dirty="0" smtClean="0">
                <a:solidFill>
                  <a:schemeClr val="tx1"/>
                </a:solidFill>
                <a:cs typeface="B Nazanin" panose="00000400000000000000" pitchFamily="2" charset="-78"/>
              </a:rPr>
              <a:t>سطح </a:t>
            </a:r>
            <a:r>
              <a:rPr lang="fa-IR" sz="2800" dirty="0">
                <a:solidFill>
                  <a:schemeClr val="tx1"/>
                </a:solidFill>
                <a:cs typeface="B Nazanin" panose="00000400000000000000" pitchFamily="2" charset="-78"/>
              </a:rPr>
              <a:t>و مدت زمان در معرض قرار گیری </a:t>
            </a:r>
            <a:r>
              <a:rPr lang="fa-IR" sz="2800" dirty="0" smtClean="0">
                <a:solidFill>
                  <a:schemeClr val="tx1"/>
                </a:solidFill>
                <a:cs typeface="B Nazanin" panose="00000400000000000000" pitchFamily="2" charset="-78"/>
              </a:rPr>
              <a:t>کند</a:t>
            </a:r>
            <a:r>
              <a:rPr lang="fa-IR" sz="2800" dirty="0">
                <a:solidFill>
                  <a:schemeClr val="tx1"/>
                </a:solidFill>
                <a:cs typeface="B Nazanin" panose="00000400000000000000" pitchFamily="2" charset="-78"/>
              </a:rPr>
              <a:t>. در محیط، سرب با  ذراتی نظیر روغن ها، نفت، رسوبات و پسماند ها به طور قوی ای پیوند برقرار کرده و از این رو حذف آن ها یک مشکل </a:t>
            </a:r>
            <a:r>
              <a:rPr lang="fa-IR" sz="2800" dirty="0" smtClean="0">
                <a:solidFill>
                  <a:schemeClr val="tx1"/>
                </a:solidFill>
                <a:cs typeface="B Nazanin" panose="00000400000000000000" pitchFamily="2" charset="-78"/>
              </a:rPr>
              <a:t>اصلی </a:t>
            </a:r>
            <a:r>
              <a:rPr lang="fa-IR" sz="2800" dirty="0">
                <a:solidFill>
                  <a:schemeClr val="tx1"/>
                </a:solidFill>
                <a:cs typeface="B Nazanin" panose="00000400000000000000" pitchFamily="2" charset="-78"/>
              </a:rPr>
              <a:t>محسوب می شود. پسماند های کشاورزی مختلف نظیر کاه برنج، شلتوک سویا، ملاس نیشکر، پوسته بادام زمینی و گردو در  حالت طبیعی خود برای حذف سرب به کار گرفته شده و کارایی بیش از 98 درصد را نشان داده اند.</a:t>
            </a:r>
          </a:p>
        </p:txBody>
      </p:sp>
      <p:sp>
        <p:nvSpPr>
          <p:cNvPr id="33" name="Action Button: Back or Previous 32">
            <a:hlinkClick r:id="" action="ppaction://hlinkshowjump?jump=previousslide" highlightClick="1"/>
          </p:cNvPr>
          <p:cNvSpPr/>
          <p:nvPr/>
        </p:nvSpPr>
        <p:spPr>
          <a:xfrm>
            <a:off x="9650277" y="5866752"/>
            <a:ext cx="609609" cy="511444"/>
          </a:xfrm>
          <a:prstGeom prst="actionButtonBackPreviou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10259887" y="5827363"/>
            <a:ext cx="10073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fa-I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Action Button: Forward or Next 34">
            <a:hlinkClick r:id="" action="ppaction://hlinkshowjump?jump=nextslide" highlightClick="1"/>
          </p:cNvPr>
          <p:cNvSpPr/>
          <p:nvPr/>
        </p:nvSpPr>
        <p:spPr>
          <a:xfrm>
            <a:off x="11355077" y="5866752"/>
            <a:ext cx="650929" cy="511444"/>
          </a:xfrm>
          <a:prstGeom prst="actionButtonForwardNex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Isosceles Triangle 25"/>
          <p:cNvSpPr/>
          <p:nvPr/>
        </p:nvSpPr>
        <p:spPr>
          <a:xfrm rot="16200000">
            <a:off x="9520146" y="3515773"/>
            <a:ext cx="384236" cy="258210"/>
          </a:xfrm>
          <a:prstGeom prst="triangle">
            <a:avLst/>
          </a:prstGeom>
          <a:solidFill>
            <a:schemeClr val="accent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9492621" y="1422881"/>
            <a:ext cx="212602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200" dirty="0" smtClean="0">
                <a:cs typeface="B Nazanin" panose="00000400000000000000" pitchFamily="2" charset="-78"/>
              </a:rPr>
              <a:t>مکانیسم جذب زیستی</a:t>
            </a:r>
            <a:endParaRPr lang="en-US" sz="2200" dirty="0">
              <a:cs typeface="B Nazanin" panose="00000400000000000000" pitchFamily="2" charset="-78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541783" y="3947224"/>
            <a:ext cx="2025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نتیجه گیری</a:t>
            </a:r>
            <a:endParaRPr lang="en-US" sz="2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439299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463</Words>
  <Application>Microsoft Office PowerPoint</Application>
  <PresentationFormat>Widescreen</PresentationFormat>
  <Paragraphs>35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B Nazanin</vt:lpstr>
      <vt:lpstr>Calibri</vt:lpstr>
      <vt:lpstr>Calibri Light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madsg.com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Khastkhodaei;madsg.com</dc:creator>
  <dc:description>madsg.com</dc:description>
  <cp:lastModifiedBy>8p</cp:lastModifiedBy>
  <cp:revision>29</cp:revision>
  <dcterms:created xsi:type="dcterms:W3CDTF">2014-08-21T14:23:12Z</dcterms:created>
  <dcterms:modified xsi:type="dcterms:W3CDTF">2017-11-06T08:25:06Z</dcterms:modified>
</cp:coreProperties>
</file>