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مواد و روش ها</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26286" y="5854976"/>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118796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مواد خیزران و تولید کربن فعال شده </a:t>
            </a:r>
            <a:r>
              <a:rPr lang="fa-IR" sz="2800" b="1" u="sng" dirty="0" smtClean="0">
                <a:solidFill>
                  <a:schemeClr val="tx1"/>
                </a:solidFill>
                <a:cs typeface="B Nazanin" panose="00000400000000000000" pitchFamily="2" charset="-78"/>
              </a:rPr>
              <a:t>خیزران</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موزو و ما با سن بیش از 3 سال برای این مطالعه انتخاب شد. نمونه های مجزای  خزران آزمایشی در اتمسفر نیتروژن در  درجه حرارت های متغیر کوره کربونیزه گردیدند. گاز نیتروژن با سرعت 500 ملیی لیتر بر دقیقه از درون مواد عبور داده شده و تحت دنای 10 تا 800 درجه  قرار گرفت. گروه های نمونه تحت آب یونیزه شده در سرعت 400 میلی لیتر بر ساعت فعال شد. این فرایند نیز تحت دمای 800 درجه به مدت 1 ساعت بود که بعد از آن هیتر خاموش گردید. مواد فعال شده، </a:t>
            </a:r>
            <a:r>
              <a:rPr lang="en-US" sz="2800" dirty="0">
                <a:cs typeface="B Nazanin" panose="00000400000000000000" pitchFamily="2" charset="-78"/>
              </a:rPr>
              <a:t>S1C1</a:t>
            </a:r>
            <a:r>
              <a:rPr lang="fa-IR" sz="2800" dirty="0">
                <a:cs typeface="B Nazanin" panose="00000400000000000000" pitchFamily="2" charset="-78"/>
              </a:rPr>
              <a:t> و </a:t>
            </a:r>
            <a:r>
              <a:rPr lang="en-US" sz="2800" dirty="0">
                <a:cs typeface="B Nazanin" panose="00000400000000000000" pitchFamily="2" charset="-78"/>
              </a:rPr>
              <a:t>S1M1</a:t>
            </a:r>
            <a:r>
              <a:rPr lang="fa-IR" sz="2800" dirty="0">
                <a:cs typeface="B Nazanin" panose="00000400000000000000" pitchFamily="2" charset="-78"/>
              </a:rPr>
              <a:t> </a:t>
            </a:r>
            <a:r>
              <a:rPr lang="fa-IR" sz="2800" dirty="0" smtClean="0">
                <a:cs typeface="B Nazanin" panose="00000400000000000000" pitchFamily="2" charset="-78"/>
              </a:rPr>
              <a:t>درون </a:t>
            </a:r>
            <a:r>
              <a:rPr lang="fa-IR" sz="2800" dirty="0">
                <a:cs typeface="B Nazanin" panose="00000400000000000000" pitchFamily="2" charset="-78"/>
              </a:rPr>
              <a:t>کوره تحت دمای اتاق قبل از خارج شدن برای آنالیز قرار گرفت</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631346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گروه </a:t>
            </a:r>
            <a:r>
              <a:rPr lang="fa-IR" sz="2600" dirty="0">
                <a:cs typeface="B Nazanin" panose="00000400000000000000" pitchFamily="2" charset="-78"/>
              </a:rPr>
              <a:t>های نمونه اضافی، خیزران های موزو و ما کربونیزه شده در دمای 600 درجه، برای کربونیزه سازی مجدد در محیط نیتروژن </a:t>
            </a:r>
            <a:r>
              <a:rPr lang="fa-IR" sz="2600" dirty="0" smtClean="0">
                <a:cs typeface="B Nazanin" panose="00000400000000000000" pitchFamily="2" charset="-78"/>
              </a:rPr>
              <a:t>تحت </a:t>
            </a:r>
            <a:r>
              <a:rPr lang="fa-IR" sz="2600" dirty="0">
                <a:cs typeface="B Nazanin" panose="00000400000000000000" pitchFamily="2" charset="-78"/>
              </a:rPr>
              <a:t>درجه حرارت های مختلف مورد استفاده قرار گرفت. همچنین، به طور مشابه، گاز نیتروژن با سرعت 500 میلی لیتر بر دقیقه عبور داد شده و  تحت دمای 800 درجه به مدت 10 دقیقه قرار گرفت.گروه های نمونه توسط آب یونیزه شده  با نسبت 400 میلی لیتر بر ساعت فعال شد.به مدت 1 ساعت درجه حرارت </a:t>
            </a:r>
            <a:r>
              <a:rPr lang="fa-IR" sz="2600" dirty="0" smtClean="0">
                <a:cs typeface="B Nazanin" panose="00000400000000000000" pitchFamily="2" charset="-78"/>
              </a:rPr>
              <a:t>در </a:t>
            </a:r>
            <a:r>
              <a:rPr lang="fa-IR" sz="2600" dirty="0">
                <a:cs typeface="B Nazanin" panose="00000400000000000000" pitchFamily="2" charset="-78"/>
              </a:rPr>
              <a:t>دمای 800 درجه نگه داشته شد و بعد از آن هیتر خاموش گردید. مواد فعال شده </a:t>
            </a:r>
            <a:r>
              <a:rPr lang="en-US" sz="2600" dirty="0">
                <a:cs typeface="B Nazanin" panose="00000400000000000000" pitchFamily="2" charset="-78"/>
              </a:rPr>
              <a:t>S2C1</a:t>
            </a:r>
            <a:r>
              <a:rPr lang="fa-IR" sz="2600" dirty="0">
                <a:cs typeface="B Nazanin" panose="00000400000000000000" pitchFamily="2" charset="-78"/>
              </a:rPr>
              <a:t> و </a:t>
            </a:r>
            <a:r>
              <a:rPr lang="en-US" sz="2600" dirty="0">
                <a:cs typeface="B Nazanin" panose="00000400000000000000" pitchFamily="2" charset="-78"/>
              </a:rPr>
              <a:t>S2M1</a:t>
            </a:r>
            <a:r>
              <a:rPr lang="fa-IR" sz="2600" dirty="0">
                <a:cs typeface="B Nazanin" panose="00000400000000000000" pitchFamily="2" charset="-78"/>
              </a:rPr>
              <a:t> مواد فعال شده، </a:t>
            </a:r>
            <a:r>
              <a:rPr lang="en-US" sz="2600" dirty="0" smtClean="0">
                <a:cs typeface="B Nazanin" panose="00000400000000000000" pitchFamily="2" charset="-78"/>
              </a:rPr>
              <a:t>S1C1</a:t>
            </a:r>
            <a:r>
              <a:rPr lang="fa-IR" sz="2600" dirty="0" smtClean="0">
                <a:cs typeface="B Nazanin" panose="00000400000000000000" pitchFamily="2" charset="-78"/>
              </a:rPr>
              <a:t> درون </a:t>
            </a:r>
            <a:r>
              <a:rPr lang="fa-IR" sz="2600" dirty="0">
                <a:cs typeface="B Nazanin" panose="00000400000000000000" pitchFamily="2" charset="-78"/>
              </a:rPr>
              <a:t>کوره تحت دمای اتاق قبل از خارج شدن برای آنالیز قرار گرفت. همه کربن های فعال شده پودر شده </a:t>
            </a:r>
            <a:r>
              <a:rPr lang="fa-IR" sz="2600" dirty="0" smtClean="0">
                <a:cs typeface="B Nazanin" panose="00000400000000000000" pitchFamily="2" charset="-78"/>
              </a:rPr>
              <a:t>و </a:t>
            </a:r>
            <a:r>
              <a:rPr lang="fa-IR" sz="2600" dirty="0">
                <a:cs typeface="B Nazanin" panose="00000400000000000000" pitchFamily="2" charset="-78"/>
              </a:rPr>
              <a:t>با اندازه های 180 تا 150 میکرومتر تهیه شده و در دمای اتاق قرار گرفتند</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092304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ظرفیت جذب و کارایی حذف یون های سنگین </a:t>
            </a:r>
            <a:r>
              <a:rPr lang="fa-IR" sz="2800" b="1" u="sng" dirty="0" smtClean="0">
                <a:solidFill>
                  <a:schemeClr val="tx1"/>
                </a:solidFill>
                <a:cs typeface="B Nazanin" panose="00000400000000000000" pitchFamily="2" charset="-78"/>
              </a:rPr>
              <a:t>فلزی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محلول های استاندارد  نیترات سرب </a:t>
            </a:r>
            <a:r>
              <a:rPr lang="fa-IR" sz="2800" dirty="0" smtClean="0">
                <a:cs typeface="B Nazanin" panose="00000400000000000000" pitchFamily="2" charset="-78"/>
              </a:rPr>
              <a:t>([</a:t>
            </a:r>
            <a:r>
              <a:rPr lang="en-US" sz="2800" dirty="0" err="1">
                <a:cs typeface="B Nazanin" panose="00000400000000000000" pitchFamily="2" charset="-78"/>
              </a:rPr>
              <a:t>Pb</a:t>
            </a:r>
            <a:r>
              <a:rPr lang="en-US" sz="2800" dirty="0">
                <a:cs typeface="B Nazanin" panose="00000400000000000000" pitchFamily="2" charset="-78"/>
              </a:rPr>
              <a:t>(NO3)2</a:t>
            </a:r>
            <a:r>
              <a:rPr lang="fa-IR" sz="2800" dirty="0">
                <a:cs typeface="B Nazanin" panose="00000400000000000000" pitchFamily="2" charset="-78"/>
              </a:rPr>
              <a:t>])، نیترات مس ([</a:t>
            </a:r>
            <a:r>
              <a:rPr lang="en-US" sz="2800" dirty="0">
                <a:cs typeface="B Nazanin" panose="00000400000000000000" pitchFamily="2" charset="-78"/>
              </a:rPr>
              <a:t>Cu(NO3)2</a:t>
            </a:r>
            <a:r>
              <a:rPr lang="fa-IR" sz="2800" dirty="0">
                <a:cs typeface="B Nazanin" panose="00000400000000000000" pitchFamily="2" charset="-78"/>
              </a:rPr>
              <a:t>])، نرترات کرومیوم ([</a:t>
            </a:r>
            <a:r>
              <a:rPr lang="en-US" sz="2800" dirty="0">
                <a:cs typeface="B Nazanin" panose="00000400000000000000" pitchFamily="2" charset="-78"/>
              </a:rPr>
              <a:t>Cr(NO3)3</a:t>
            </a:r>
            <a:r>
              <a:rPr lang="fa-IR" sz="2800" dirty="0">
                <a:cs typeface="B Nazanin" panose="00000400000000000000" pitchFamily="2" charset="-78"/>
              </a:rPr>
              <a:t>]) و نیترات کادمیوم ([</a:t>
            </a:r>
            <a:r>
              <a:rPr lang="en-US" sz="2800" dirty="0">
                <a:cs typeface="B Nazanin" panose="00000400000000000000" pitchFamily="2" charset="-78"/>
              </a:rPr>
              <a:t>Cd(NO3)2</a:t>
            </a:r>
            <a:r>
              <a:rPr lang="fa-IR" sz="2800" dirty="0">
                <a:cs typeface="B Nazanin" panose="00000400000000000000" pitchFamily="2" charset="-78"/>
              </a:rPr>
              <a:t>]) در آب مقطر در غلظت های 10 پی پی ام بر اساس  وزن مولکول های فلزی تهیه شد</a:t>
            </a:r>
            <a:r>
              <a:rPr lang="fa-IR" sz="2800" dirty="0" smtClean="0">
                <a:cs typeface="B Nazanin" panose="00000400000000000000" pitchFamily="2" charset="-78"/>
              </a:rPr>
              <a:t>. مقدار </a:t>
            </a:r>
            <a:r>
              <a:rPr lang="fa-IR" sz="2800" dirty="0">
                <a:cs typeface="B Nazanin" panose="00000400000000000000" pitchFamily="2" charset="-78"/>
              </a:rPr>
              <a:t>اسیدیته محلول های استاندارد  نیترات سرب </a:t>
            </a:r>
            <a:r>
              <a:rPr lang="fa-IR" sz="2800" dirty="0" smtClean="0">
                <a:cs typeface="B Nazanin" panose="00000400000000000000" pitchFamily="2" charset="-78"/>
              </a:rPr>
              <a:t>([</a:t>
            </a:r>
            <a:r>
              <a:rPr lang="en-US" sz="2800" dirty="0" err="1">
                <a:cs typeface="B Nazanin" panose="00000400000000000000" pitchFamily="2" charset="-78"/>
              </a:rPr>
              <a:t>Pb</a:t>
            </a:r>
            <a:r>
              <a:rPr lang="en-US" sz="2800" dirty="0">
                <a:cs typeface="B Nazanin" panose="00000400000000000000" pitchFamily="2" charset="-78"/>
              </a:rPr>
              <a:t>(NO3)2</a:t>
            </a:r>
            <a:r>
              <a:rPr lang="fa-IR" sz="2800" dirty="0">
                <a:cs typeface="B Nazanin" panose="00000400000000000000" pitchFamily="2" charset="-78"/>
              </a:rPr>
              <a:t>])، نیترات مس ([</a:t>
            </a:r>
            <a:r>
              <a:rPr lang="en-US" sz="2800" dirty="0">
                <a:cs typeface="B Nazanin" panose="00000400000000000000" pitchFamily="2" charset="-78"/>
              </a:rPr>
              <a:t>Cu(NO3)2</a:t>
            </a:r>
            <a:r>
              <a:rPr lang="fa-IR" sz="2800" dirty="0">
                <a:cs typeface="B Nazanin" panose="00000400000000000000" pitchFamily="2" charset="-78"/>
              </a:rPr>
              <a:t>])، نرترات کرومیوم ([</a:t>
            </a:r>
            <a:r>
              <a:rPr lang="en-US" sz="2800" dirty="0">
                <a:cs typeface="B Nazanin" panose="00000400000000000000" pitchFamily="2" charset="-78"/>
              </a:rPr>
              <a:t>Cr(NO3)3</a:t>
            </a:r>
            <a:r>
              <a:rPr lang="fa-IR" sz="2800" dirty="0">
                <a:cs typeface="B Nazanin" panose="00000400000000000000" pitchFamily="2" charset="-78"/>
              </a:rPr>
              <a:t>]) و نیترات کادمیوم ([</a:t>
            </a:r>
            <a:r>
              <a:rPr lang="en-US" sz="2800" dirty="0">
                <a:cs typeface="B Nazanin" panose="00000400000000000000" pitchFamily="2" charset="-78"/>
              </a:rPr>
              <a:t>Cd(NO3)2</a:t>
            </a:r>
            <a:r>
              <a:rPr lang="fa-IR" sz="2800" dirty="0">
                <a:cs typeface="B Nazanin" panose="00000400000000000000" pitchFamily="2" charset="-78"/>
              </a:rPr>
              <a:t>]) به ترتیب </a:t>
            </a:r>
            <a:r>
              <a:rPr lang="fa-IR" sz="2800" dirty="0" smtClean="0">
                <a:cs typeface="B Nazanin" panose="00000400000000000000" pitchFamily="2" charset="-78"/>
              </a:rPr>
              <a:t>2.10 ،2.08 ،2.09 و </a:t>
            </a:r>
            <a:r>
              <a:rPr lang="fa-IR" sz="2800" dirty="0">
                <a:cs typeface="B Nazanin" panose="00000400000000000000" pitchFamily="2" charset="-78"/>
              </a:rPr>
              <a:t>2.13 بود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4651075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425</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2017-11-04T07:21:30Z</dcterms:modified>
</cp:coreProperties>
</file>