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فنون تصفیه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ملاحظات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  <a:endParaRPr lang="fa-IR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r>
              <a:rPr lang="fa-IR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فنون </a:t>
            </a:r>
            <a:r>
              <a:rPr lang="fa-IR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تصفیه پسماند فلزات سنگین</a:t>
            </a:r>
            <a:endParaRPr lang="fa-IR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1607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فنون تصفیه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ملاحظات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رسوب شیمیایی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رسوب شیمیایی یکی از فرایند های رایج و کارامد در صنعت به شمار می رود زیرا نسبتا ساده بوده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و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اجرای آن  مستلزم هزینه اندکی می باشد. در فرایند های رسوب،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مواد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شیمیایی با یون های فلزات سنگین واکنش داده و  ایجاد  نهشته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های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نامحلول می کنند. مواد رسوبی را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توان توسط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رسوب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گذاری و فیلتراسیون تفکیک کرد. فرایند های رسوب شیمیایی سنتی شامل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رسوب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هیدروکسید  و سولفید می باشند.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77956" y="5854976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8774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فنون تصفیه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ملاحظات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u="sng" dirty="0">
                <a:solidFill>
                  <a:schemeClr val="tx1"/>
                </a:solidFill>
                <a:cs typeface="B Nazanin" panose="00000400000000000000" pitchFamily="2" charset="-78"/>
              </a:rPr>
              <a:t>رسوب هیدروکسید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رایج ترین روش رسوب شیمیایی، رسوب هیدروکسید است زیرا روش رسوب دهی آسان بوده، دارای هزینه کم بوده و کنترل اسیدیته در آن راحت است. انحلال پذیری هیدروکسید های مختلف فلزی در دامنه اسیدی  8 تا 11 به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حداقل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می رسد. هیدروکسید های فلزی را می توان توسط فلکوله شدن و  رسوب گذاری   حذف کرد. طیف وسیعی از هیدروکسید ها برای رسوب فلزات سنگین از فاضلاب بر اساس هزینه پایین و سهولت استفاده مورد استفاده قرار گرفته اند. معمولا در مقیاس صنعتی، آهک نیز مورد  بهره برداری قرار  می گیرد. (جدول1).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9779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فنون تصفیه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ملاحظات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 rtl="1">
              <a:lnSpc>
                <a:spcPct val="150000"/>
              </a:lnSpc>
            </a:pPr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جدول1: حذف فلزات سنگین با استفاده از رسوب </a:t>
            </a:r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شیمیایی</a:t>
            </a:r>
          </a:p>
          <a:p>
            <a:pPr algn="ctr" rtl="1">
              <a:lnSpc>
                <a:spcPct val="150000"/>
              </a:lnSpc>
            </a:pPr>
            <a:endParaRPr lang="fa-IR" sz="105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98780" y="477356"/>
          <a:ext cx="8838300" cy="513477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737254"/>
                <a:gridCol w="1230768"/>
                <a:gridCol w="2289861"/>
                <a:gridCol w="803715"/>
                <a:gridCol w="1533976"/>
                <a:gridCol w="1242726"/>
              </a:tblGrid>
              <a:tr h="53685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 smtClean="0">
                          <a:effectLst/>
                          <a:cs typeface="B Nazanin" panose="00000400000000000000" pitchFamily="2" charset="-78"/>
                        </a:rPr>
                        <a:t>گونه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غلظت اولیه فلزی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ماده رسوب یافته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اسیدیته بهینه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کارایی حذف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رفرنس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</a:tr>
              <a:tr h="53685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روی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32 میلی گرم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cs typeface="B Nazanin" panose="00000400000000000000" pitchFamily="2" charset="-78"/>
                        </a:rPr>
                        <a:t>CaO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9-10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99-99.3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جوش و همکاران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1221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روی، مس، کروم و سرب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100 میلی گرم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cs typeface="B Nazanin" panose="00000400000000000000" pitchFamily="2" charset="-78"/>
                        </a:rPr>
                        <a:t>CaO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7-11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99.37-99.6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چن و همکاران 2009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1221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روی،مس و سرب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0.018،1.34 و 2.3 میلی مول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cs typeface="B Nazanin" panose="00000400000000000000" pitchFamily="2" charset="-78"/>
                        </a:rPr>
                        <a:t>H2S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100,&gt;94,&gt;92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آلوارز و همکاران 2007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1221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کروم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5363 میلی گرم بر لیتر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cs typeface="B Nazanin" panose="00000400000000000000" pitchFamily="2" charset="-78"/>
                        </a:rPr>
                        <a:t>CaO </a:t>
                      </a: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و</a:t>
                      </a:r>
                      <a:r>
                        <a:rPr lang="en-US" sz="1400" dirty="0">
                          <a:effectLst/>
                          <a:cs typeface="B Nazanin" panose="00000400000000000000" pitchFamily="2" charset="-78"/>
                        </a:rPr>
                        <a:t> MgO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&gt;99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گو و همکاران 2006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1221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جیوه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65-6-188 میکروگرم بر لیتر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1-3بنزدیامودیاتان اتیولات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4.7 و 6.4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&gt;99.9</a:t>
                      </a:r>
                      <a:endParaRPr lang="en-US" sz="1400" dirty="0">
                        <a:effectLst/>
                        <a:cs typeface="B Nazanin" panose="00000400000000000000" pitchFamily="2" charset="-78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بلو و همکاران 2008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1221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cs typeface="B Nazanin" panose="00000400000000000000" pitchFamily="2" charset="-78"/>
                        </a:rPr>
                        <a:t>CuEDTA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25-50 و 100 میلی گرم بر لیتر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1-3-5 هگزاهیدروتیازایدیتیوکربومات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99.0, 99.3, 99.6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فو و همکاران 2007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94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352</Words>
  <Application>Microsoft Office PowerPoint</Application>
  <PresentationFormat>Widescreen</PresentationFormat>
  <Paragraphs>78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28</cp:revision>
  <dcterms:created xsi:type="dcterms:W3CDTF">2014-08-21T14:23:12Z</dcterms:created>
  <dcterms:modified xsi:type="dcterms:W3CDTF">2017-11-02T07:35:51Z</dcterms:modified>
</cp:coreProperties>
</file>