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810148" y="3119258"/>
            <a:ext cx="170507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endParaRPr lang="fa-IR" sz="54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مواد و روش ها</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31</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spTree>
    <p:extLst>
      <p:ext uri="{BB962C8B-B14F-4D97-AF65-F5344CB8AC3E}">
        <p14:creationId xmlns:p14="http://schemas.microsoft.com/office/powerpoint/2010/main" val="2539698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810148" y="3119258"/>
            <a:ext cx="170507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b="1" u="sng" dirty="0">
                <a:solidFill>
                  <a:schemeClr val="tx1"/>
                </a:solidFill>
                <a:cs typeface="B Nazanin" panose="00000400000000000000" pitchFamily="2" charset="-78"/>
              </a:rPr>
              <a:t>ساخت لایسی </a:t>
            </a:r>
            <a:r>
              <a:rPr lang="fa-IR" sz="2800" b="1" u="sng" dirty="0" smtClean="0">
                <a:solidFill>
                  <a:schemeClr val="tx1"/>
                </a:solidFill>
                <a:cs typeface="B Nazanin" panose="00000400000000000000" pitchFamily="2" charset="-78"/>
              </a:rPr>
              <a:t>متر</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مطالعه در سال 2005 و 2006 (مارس تا ژولای) در مزرعه پژوهشی </a:t>
            </a:r>
            <a:r>
              <a:rPr lang="fa-IR" sz="2800" dirty="0" smtClean="0">
                <a:cs typeface="B Nazanin" panose="00000400000000000000" pitchFamily="2" charset="-78"/>
              </a:rPr>
              <a:t>مرکز </a:t>
            </a:r>
            <a:r>
              <a:rPr lang="fa-IR" sz="2800" dirty="0">
                <a:cs typeface="B Nazanin" panose="00000400000000000000" pitchFamily="2" charset="-78"/>
              </a:rPr>
              <a:t>تحقیقات آب و خاک دانشگاه تهران در شهر کرج انجام شد.این مطالعه  با 12 لایسی متر نصب شده در وسط یک زمین 0.8 هکتاری صورت گرفت. برای قرار دادن لایسی متر در یک عمق مشخص، خاک تا جایی حفر شد که راس لایسی متر ها تا سطح زمین رسید</a:t>
            </a:r>
            <a:r>
              <a:rPr lang="fa-IR" sz="2800" dirty="0" smtClean="0">
                <a:cs typeface="B Nazanin" panose="00000400000000000000" pitchFamily="2" charset="-78"/>
              </a:rPr>
              <a:t>. خاک </a:t>
            </a:r>
            <a:r>
              <a:rPr lang="fa-IR" sz="2800" dirty="0">
                <a:cs typeface="B Nazanin" panose="00000400000000000000" pitchFamily="2" charset="-78"/>
              </a:rPr>
              <a:t>حفر شده سپس به جای اول برگردانده شد</a:t>
            </a:r>
            <a:r>
              <a:rPr lang="fa-IR" sz="2800" dirty="0" smtClean="0">
                <a:cs typeface="B Nazanin" panose="00000400000000000000" pitchFamily="2" charset="-78"/>
              </a:rPr>
              <a:t>. لایسی </a:t>
            </a:r>
            <a:r>
              <a:rPr lang="fa-IR" sz="2800" dirty="0">
                <a:cs typeface="B Nazanin" panose="00000400000000000000" pitchFamily="2" charset="-78"/>
              </a:rPr>
              <a:t>مترهای با ارتفاع 1.5 متر  از لوله های پلی اتیلن با قطر 70 سانتی متر با انتهای بسته با  یک صفحه دایره ای ایجاد شدند. لوله های با قطر 0.05 متر   در بالاتر از انتهای هر لایسی متر جهت نفوذ </a:t>
            </a:r>
            <a:r>
              <a:rPr lang="fa-IR" sz="2800" dirty="0" smtClean="0">
                <a:cs typeface="B Nazanin" panose="00000400000000000000" pitchFamily="2" charset="-78"/>
              </a:rPr>
              <a:t>آب </a:t>
            </a:r>
            <a:r>
              <a:rPr lang="fa-IR" sz="2800" dirty="0">
                <a:cs typeface="B Nazanin" panose="00000400000000000000" pitchFamily="2" charset="-78"/>
              </a:rPr>
              <a:t>به لایسی متر  نصب گردیدند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31</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spTree>
    <p:extLst>
      <p:ext uri="{BB962C8B-B14F-4D97-AF65-F5344CB8AC3E}">
        <p14:creationId xmlns:p14="http://schemas.microsoft.com/office/powerpoint/2010/main" val="4527697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810148" y="3119258"/>
            <a:ext cx="170507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از آن جا که  گیاهان آب را از سفره آب جذب می کردند، سطح آب  بایستی به طور پیوسته  در عمق خاص نگه داشته شود. به همین دلیل</a:t>
            </a:r>
            <a:r>
              <a:rPr lang="fa-IR" sz="2800" dirty="0" smtClean="0">
                <a:solidFill>
                  <a:schemeClr val="tx1"/>
                </a:solidFill>
                <a:cs typeface="B Nazanin" panose="00000400000000000000" pitchFamily="2" charset="-78"/>
              </a:rPr>
              <a:t>، یک </a:t>
            </a:r>
            <a:r>
              <a:rPr lang="fa-IR" sz="2800" dirty="0">
                <a:solidFill>
                  <a:schemeClr val="tx1"/>
                </a:solidFill>
                <a:cs typeface="B Nazanin" panose="00000400000000000000" pitchFamily="2" charset="-78"/>
              </a:rPr>
              <a:t>سیستم ماریوت  به اتاقک کنترل در کنار لایسی متر برای  عرضه اتوماتیک آب  نصب گردید. مقدار  آب تخلیه شده از مخزن ذخیره ای در یک دوره زمانی خاص را می توان  به عنوان مصرف آب خالص گیاه فرض کرد.سطح آب کنترل شده در لایسی مترها توسط  پیزومتر نصب شده  پایش شد.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31</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spTree>
    <p:extLst>
      <p:ext uri="{BB962C8B-B14F-4D97-AF65-F5344CB8AC3E}">
        <p14:creationId xmlns:p14="http://schemas.microsoft.com/office/powerpoint/2010/main" val="13161837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810148" y="3119258"/>
            <a:ext cx="170507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r>
              <a:rPr lang="fa-IR" sz="2200" dirty="0">
                <a:solidFill>
                  <a:schemeClr val="tx1"/>
                </a:solidFill>
                <a:cs typeface="B Nazanin" panose="00000400000000000000" pitchFamily="2" charset="-78"/>
              </a:rPr>
              <a:t>شکل1</a:t>
            </a:r>
            <a:r>
              <a:rPr lang="fa-IR" sz="2200" dirty="0" smtClean="0">
                <a:solidFill>
                  <a:schemeClr val="tx1"/>
                </a:solidFill>
                <a:cs typeface="B Nazanin" panose="00000400000000000000" pitchFamily="2" charset="-78"/>
              </a:rPr>
              <a:t>: طرح </a:t>
            </a:r>
            <a:r>
              <a:rPr lang="fa-IR" sz="2200" dirty="0">
                <a:solidFill>
                  <a:schemeClr val="tx1"/>
                </a:solidFill>
                <a:cs typeface="B Nazanin" panose="00000400000000000000" pitchFamily="2" charset="-78"/>
              </a:rPr>
              <a:t>مزرعه </a:t>
            </a:r>
            <a:r>
              <a:rPr lang="fa-IR" sz="2200" dirty="0" smtClean="0">
                <a:solidFill>
                  <a:schemeClr val="tx1"/>
                </a:solidFill>
                <a:cs typeface="B Nazanin" panose="00000400000000000000" pitchFamily="2" charset="-78"/>
              </a:rPr>
              <a:t>آزمایشی</a:t>
            </a:r>
          </a:p>
          <a:p>
            <a:pPr algn="ctr" rtl="1">
              <a:lnSpc>
                <a:spcPct val="150000"/>
              </a:lnSpc>
            </a:pPr>
            <a:endParaRPr lang="fa-IR"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31</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بحث</a:t>
            </a:r>
            <a:endParaRPr lang="en-US" sz="2200" dirty="0">
              <a:cs typeface="B Nazanin" panose="00000400000000000000" pitchFamily="2" charset="-78"/>
            </a:endParaRPr>
          </a:p>
        </p:txBody>
      </p:sp>
      <p:pic>
        <p:nvPicPr>
          <p:cNvPr id="28" name="Picture 27"/>
          <p:cNvPicPr/>
          <p:nvPr/>
        </p:nvPicPr>
        <p:blipFill>
          <a:blip r:embed="rId2"/>
          <a:stretch>
            <a:fillRect/>
          </a:stretch>
        </p:blipFill>
        <p:spPr>
          <a:xfrm>
            <a:off x="324167" y="1340793"/>
            <a:ext cx="8688591" cy="3431680"/>
          </a:xfrm>
          <a:prstGeom prst="rect">
            <a:avLst/>
          </a:prstGeom>
        </p:spPr>
      </p:pic>
    </p:spTree>
    <p:extLst>
      <p:ext uri="{BB962C8B-B14F-4D97-AF65-F5344CB8AC3E}">
        <p14:creationId xmlns:p14="http://schemas.microsoft.com/office/powerpoint/2010/main" val="4803858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281</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2017-11-01T06:47:30Z</dcterms:modified>
</cp:coreProperties>
</file>