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نیروهای وارده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433305" y="2288848"/>
            <a:ext cx="213359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dirty="0" smtClean="0">
                <a:cs typeface="B Nazanin" panose="00000400000000000000" pitchFamily="2" charset="-78"/>
              </a:rPr>
              <a:t>آنالیز ساختار دوبعدی</a:t>
            </a:r>
            <a:endParaRPr lang="en-US" sz="23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محدودیت ها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</a:t>
            </a:r>
          </a:p>
          <a:p>
            <a:pPr algn="ctr" rtl="1"/>
            <a:r>
              <a:rPr lang="fa-IR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نیرو های وارد بر حلقه در صفحه یک </a:t>
            </a:r>
            <a:r>
              <a:rPr lang="fa-IR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پارچه</a:t>
            </a:r>
            <a:endParaRPr lang="fa-IR" sz="7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9112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نیروهای وارده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433305" y="2288848"/>
            <a:ext cx="213359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dirty="0" smtClean="0">
                <a:cs typeface="B Nazanin" panose="00000400000000000000" pitchFamily="2" charset="-78"/>
              </a:rPr>
              <a:t>آنالیز ساختار دوبعدی</a:t>
            </a:r>
            <a:endParaRPr lang="en-US" sz="23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محدودیت ها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800" dirty="0" smtClean="0">
                <a:cs typeface="B Nazanin" panose="00000400000000000000" pitchFamily="2" charset="-78"/>
              </a:rPr>
              <a:t>یک </a:t>
            </a:r>
            <a:r>
              <a:rPr lang="ar-SA" sz="2800" dirty="0">
                <a:cs typeface="B Nazanin" panose="00000400000000000000" pitchFamily="2" charset="-78"/>
              </a:rPr>
              <a:t>پارچه </a:t>
            </a:r>
            <a:r>
              <a:rPr lang="ar-SA" sz="2800" dirty="0" smtClean="0">
                <a:cs typeface="B Nazanin" panose="00000400000000000000" pitchFamily="2" charset="-78"/>
              </a:rPr>
              <a:t>حلقوی </a:t>
            </a:r>
            <a:r>
              <a:rPr lang="ar-SA" sz="2800" dirty="0">
                <a:cs typeface="B Nazanin" panose="00000400000000000000" pitchFamily="2" charset="-78"/>
              </a:rPr>
              <a:t>متشکل از یک سری حلقه های به هم پیچیده است که در امتداد نواحی تماس ایجاد نیرو های واکنشی می کند. یک حلقه </a:t>
            </a:r>
            <a:r>
              <a:rPr lang="ar-SA" sz="2800" dirty="0" smtClean="0">
                <a:cs typeface="B Nazanin" panose="00000400000000000000" pitchFamily="2" charset="-78"/>
              </a:rPr>
              <a:t>صفحه </a:t>
            </a:r>
            <a:r>
              <a:rPr lang="ar-SA" sz="2800" dirty="0">
                <a:cs typeface="B Nazanin" panose="00000400000000000000" pitchFamily="2" charset="-78"/>
              </a:rPr>
              <a:t>ای را در نظر بگیرید که محور مرکزی ان توسط یک خط ممتد که در شکل ۱ دیده می شود نشان داده شده و با حلقه های دیگر که با خطوط شکسته نشان داده شده است متصل و همپوشانی دارد</a:t>
            </a:r>
            <a:r>
              <a:rPr lang="ar-SA" sz="2800" dirty="0" smtClean="0">
                <a:cs typeface="B Nazanin" panose="00000400000000000000" pitchFamily="2" charset="-78"/>
              </a:rPr>
              <a:t>.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این </a:t>
            </a:r>
            <a:r>
              <a:rPr lang="ar-SA" sz="2800" dirty="0">
                <a:cs typeface="B Nazanin" panose="00000400000000000000" pitchFamily="2" charset="-78"/>
              </a:rPr>
              <a:t>ساختار اشاره به محور های </a:t>
            </a:r>
            <a:r>
              <a:rPr lang="en-US" sz="2800" dirty="0">
                <a:cs typeface="B Nazanin" panose="00000400000000000000" pitchFamily="2" charset="-78"/>
              </a:rPr>
              <a:t>OX,OY</a:t>
            </a:r>
            <a:r>
              <a:rPr lang="ar-SA" sz="2800" dirty="0">
                <a:cs typeface="B Nazanin" panose="00000400000000000000" pitchFamily="2" charset="-78"/>
              </a:rPr>
              <a:t> دارد که </a:t>
            </a:r>
            <a:r>
              <a:rPr lang="en-US" sz="2800" dirty="0">
                <a:cs typeface="B Nazanin" panose="00000400000000000000" pitchFamily="2" charset="-78"/>
              </a:rPr>
              <a:t>OX</a:t>
            </a:r>
            <a:r>
              <a:rPr lang="ar-SA" sz="2800" dirty="0">
                <a:cs typeface="B Nazanin" panose="00000400000000000000" pitchFamily="2" charset="-78"/>
              </a:rPr>
              <a:t> موازی با خط عرض ها یا رج ها و </a:t>
            </a:r>
            <a:r>
              <a:rPr lang="en-US" sz="2800" dirty="0">
                <a:cs typeface="B Nazanin" panose="00000400000000000000" pitchFamily="2" charset="-78"/>
              </a:rPr>
              <a:t>OY</a:t>
            </a:r>
            <a:r>
              <a:rPr lang="ar-SA" sz="2800" dirty="0">
                <a:cs typeface="B Nazanin" panose="00000400000000000000" pitchFamily="2" charset="-78"/>
              </a:rPr>
              <a:t> موازی با خط ردیف ها و یا طول هاست و حلقه فرض می شود که در صفحه ی </a:t>
            </a:r>
            <a:r>
              <a:rPr lang="en-US" sz="2800" dirty="0">
                <a:cs typeface="B Nazanin" panose="00000400000000000000" pitchFamily="2" charset="-78"/>
              </a:rPr>
              <a:t>OY</a:t>
            </a:r>
            <a:r>
              <a:rPr lang="ar-SA" sz="2800" dirty="0">
                <a:cs typeface="B Nazanin" panose="00000400000000000000" pitchFamily="2" charset="-78"/>
              </a:rPr>
              <a:t> قرار دارد. محور افقی </a:t>
            </a:r>
            <a:r>
              <a:rPr lang="en-US" sz="2800" dirty="0">
                <a:cs typeface="B Nazanin" panose="00000400000000000000" pitchFamily="2" charset="-78"/>
              </a:rPr>
              <a:t>OX</a:t>
            </a:r>
            <a:r>
              <a:rPr lang="ar-SA" sz="2800" dirty="0">
                <a:cs typeface="B Nazanin" panose="00000400000000000000" pitchFamily="2" charset="-78"/>
              </a:rPr>
              <a:t> حلقه را در </a:t>
            </a:r>
            <a:r>
              <a:rPr lang="en-US" sz="2800" dirty="0">
                <a:cs typeface="B Nazanin" panose="00000400000000000000" pitchFamily="2" charset="-78"/>
              </a:rPr>
              <a:t>A</a:t>
            </a:r>
            <a:r>
              <a:rPr lang="ar-SA" sz="2800" dirty="0">
                <a:cs typeface="B Nazanin" panose="00000400000000000000" pitchFamily="2" charset="-78"/>
              </a:rPr>
              <a:t> برش داده و محور عمودی </a:t>
            </a:r>
            <a:r>
              <a:rPr lang="en-US" sz="2800" dirty="0">
                <a:cs typeface="B Nazanin" panose="00000400000000000000" pitchFamily="2" charset="-78"/>
              </a:rPr>
              <a:t>OY</a:t>
            </a:r>
            <a:r>
              <a:rPr lang="ar-SA" sz="2800" dirty="0">
                <a:cs typeface="B Nazanin" panose="00000400000000000000" pitchFamily="2" charset="-78"/>
              </a:rPr>
              <a:t> حلقه را در </a:t>
            </a:r>
            <a:r>
              <a:rPr lang="en-US" sz="2800" dirty="0">
                <a:cs typeface="B Nazanin" panose="00000400000000000000" pitchFamily="2" charset="-78"/>
              </a:rPr>
              <a:t>C</a:t>
            </a:r>
            <a:r>
              <a:rPr lang="ar-SA" sz="2800" dirty="0">
                <a:cs typeface="B Nazanin" panose="00000400000000000000" pitchFamily="2" charset="-78"/>
              </a:rPr>
              <a:t> برش می دهد</a:t>
            </a:r>
            <a:r>
              <a:rPr lang="ar-SA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124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نیروهای وارده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433305" y="2288848"/>
            <a:ext cx="213359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dirty="0" smtClean="0">
                <a:cs typeface="B Nazanin" panose="00000400000000000000" pitchFamily="2" charset="-78"/>
              </a:rPr>
              <a:t>آنالیز ساختار دوبعدی</a:t>
            </a:r>
            <a:endParaRPr lang="en-US" sz="23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محدودیت ها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800" dirty="0" smtClean="0">
                <a:cs typeface="B Nazanin" panose="00000400000000000000" pitchFamily="2" charset="-78"/>
              </a:rPr>
              <a:t>متعاقبا </a:t>
            </a:r>
            <a:r>
              <a:rPr lang="ar-SA" sz="2800" dirty="0">
                <a:cs typeface="B Nazanin" panose="00000400000000000000" pitchFamily="2" charset="-78"/>
              </a:rPr>
              <a:t>جهت موازی با </a:t>
            </a:r>
            <a:r>
              <a:rPr lang="en-US" sz="2800" dirty="0">
                <a:cs typeface="B Nazanin" panose="00000400000000000000" pitchFamily="2" charset="-78"/>
              </a:rPr>
              <a:t>OX</a:t>
            </a:r>
            <a:r>
              <a:rPr lang="ar-SA" sz="2800" dirty="0">
                <a:cs typeface="B Nazanin" panose="00000400000000000000" pitchFamily="2" charset="-78"/>
              </a:rPr>
              <a:t> به صورت افقی و جهت موازی با </a:t>
            </a:r>
            <a:r>
              <a:rPr lang="en-US" sz="2800" dirty="0">
                <a:cs typeface="B Nazanin" panose="00000400000000000000" pitchFamily="2" charset="-78"/>
              </a:rPr>
              <a:t>OY</a:t>
            </a:r>
            <a:r>
              <a:rPr lang="ar-SA" sz="2800" dirty="0">
                <a:cs typeface="B Nazanin" panose="00000400000000000000" pitchFamily="2" charset="-78"/>
              </a:rPr>
              <a:t> به صورت عمودی قرار می گیرد</a:t>
            </a:r>
            <a:r>
              <a:rPr lang="ar-SA" sz="2800" dirty="0" smtClean="0">
                <a:cs typeface="B Nazanin" panose="00000400000000000000" pitchFamily="2" charset="-78"/>
              </a:rPr>
              <a:t>.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با </a:t>
            </a:r>
            <a:r>
              <a:rPr lang="ar-SA" sz="2800" dirty="0">
                <a:cs typeface="B Nazanin" panose="00000400000000000000" pitchFamily="2" charset="-78"/>
              </a:rPr>
              <a:t>توجه به تقارن لازم است تا تنها نقطه </a:t>
            </a:r>
            <a:r>
              <a:rPr lang="en-US" sz="2800" dirty="0" smtClean="0">
                <a:cs typeface="B Nazanin" panose="00000400000000000000" pitchFamily="2" charset="-78"/>
              </a:rPr>
              <a:t>ABC</a:t>
            </a:r>
            <a:r>
              <a:rPr lang="ar-SA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>
                <a:cs typeface="B Nazanin" panose="00000400000000000000" pitchFamily="2" charset="-78"/>
              </a:rPr>
              <a:t>یک حلقه </a:t>
            </a:r>
            <a:r>
              <a:rPr lang="ar-SA" sz="2800" dirty="0" smtClean="0">
                <a:cs typeface="B Nazanin" panose="00000400000000000000" pitchFamily="2" charset="-78"/>
              </a:rPr>
              <a:t>مرکزی </a:t>
            </a:r>
            <a:r>
              <a:rPr lang="ar-SA" sz="2800" dirty="0">
                <a:cs typeface="B Nazanin" panose="00000400000000000000" pitchFamily="2" charset="-78"/>
              </a:rPr>
              <a:t>را همراه با نقاط مماس بر نخ در </a:t>
            </a:r>
            <a:r>
              <a:rPr lang="en-US" sz="2800" dirty="0">
                <a:cs typeface="B Nazanin" panose="00000400000000000000" pitchFamily="2" charset="-78"/>
              </a:rPr>
              <a:t>D</a:t>
            </a:r>
            <a:r>
              <a:rPr lang="ar-SA" sz="2800" dirty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E</a:t>
            </a:r>
            <a:r>
              <a:rPr lang="ar-SA" sz="2800" dirty="0">
                <a:cs typeface="B Nazanin" panose="00000400000000000000" pitchFamily="2" charset="-78"/>
              </a:rPr>
              <a:t> در نظر گرفت.خط مماس در امتداد ناحیه </a:t>
            </a:r>
            <a:r>
              <a:rPr lang="ar-SA" sz="2800" dirty="0" smtClean="0">
                <a:cs typeface="B Nazanin" panose="00000400000000000000" pitchFamily="2" charset="-78"/>
              </a:rPr>
              <a:t>اتصال </a:t>
            </a:r>
            <a:r>
              <a:rPr lang="ar-SA" sz="2800" dirty="0">
                <a:cs typeface="B Nazanin" panose="00000400000000000000" pitchFamily="2" charset="-78"/>
              </a:rPr>
              <a:t>یعنی </a:t>
            </a:r>
            <a:r>
              <a:rPr lang="en-US" sz="2800" dirty="0">
                <a:cs typeface="B Nazanin" panose="00000400000000000000" pitchFamily="2" charset="-78"/>
              </a:rPr>
              <a:t>DE</a:t>
            </a:r>
            <a:r>
              <a:rPr lang="ar-SA" sz="2800" dirty="0">
                <a:cs typeface="B Nazanin" panose="00000400000000000000" pitchFamily="2" charset="-78"/>
              </a:rPr>
              <a:t> بین حلقه های رج ها یا ردیف های طولی ایجاد می شود و نقطه </a:t>
            </a:r>
            <a:r>
              <a:rPr lang="en-US" sz="2800" dirty="0" smtClean="0">
                <a:cs typeface="B Nazanin" panose="00000400000000000000" pitchFamily="2" charset="-78"/>
              </a:rPr>
              <a:t>K</a:t>
            </a:r>
            <a:r>
              <a:rPr lang="ar-SA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>
                <a:cs typeface="B Nazanin" panose="00000400000000000000" pitchFamily="2" charset="-78"/>
              </a:rPr>
              <a:t>نقطه </a:t>
            </a:r>
            <a:r>
              <a:rPr lang="ar-SA" sz="2800" dirty="0" smtClean="0">
                <a:cs typeface="B Nazanin" panose="00000400000000000000" pitchFamily="2" charset="-78"/>
              </a:rPr>
              <a:t>راس </a:t>
            </a:r>
            <a:r>
              <a:rPr lang="ar-SA" sz="2800" dirty="0">
                <a:cs typeface="B Nazanin" panose="00000400000000000000" pitchFamily="2" charset="-78"/>
              </a:rPr>
              <a:t>یا مرکز ناحیه </a:t>
            </a:r>
            <a:r>
              <a:rPr lang="ar-SA" sz="2800" dirty="0" smtClean="0">
                <a:cs typeface="B Nazanin" panose="00000400000000000000" pitchFamily="2" charset="-78"/>
              </a:rPr>
              <a:t>اتصال </a:t>
            </a:r>
            <a:r>
              <a:rPr lang="ar-SA" sz="2800" dirty="0">
                <a:cs typeface="B Nazanin" panose="00000400000000000000" pitchFamily="2" charset="-78"/>
              </a:rPr>
              <a:t>یعنی نقطه </a:t>
            </a:r>
            <a:r>
              <a:rPr lang="ar-SA" sz="2800" dirty="0" smtClean="0">
                <a:cs typeface="B Nazanin" panose="00000400000000000000" pitchFamily="2" charset="-78"/>
              </a:rPr>
              <a:t>میانی </a:t>
            </a:r>
            <a:r>
              <a:rPr lang="ar-SA" sz="2800" dirty="0">
                <a:cs typeface="B Nazanin" panose="00000400000000000000" pitchFamily="2" charset="-78"/>
              </a:rPr>
              <a:t>خط </a:t>
            </a:r>
            <a:r>
              <a:rPr lang="en-US" sz="2800" dirty="0" smtClean="0">
                <a:cs typeface="B Nazanin" panose="00000400000000000000" pitchFamily="2" charset="-78"/>
              </a:rPr>
              <a:t>DE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است.محل  </a:t>
            </a:r>
            <a:r>
              <a:rPr lang="ar-SA" sz="2800" dirty="0">
                <a:cs typeface="B Nazanin" panose="00000400000000000000" pitchFamily="2" charset="-78"/>
              </a:rPr>
              <a:t>عرض ماکسیمم حلقه در نقطه </a:t>
            </a:r>
            <a:r>
              <a:rPr lang="en-US" sz="2800" dirty="0" smtClean="0">
                <a:cs typeface="B Nazanin" panose="00000400000000000000" pitchFamily="2" charset="-78"/>
              </a:rPr>
              <a:t>F</a:t>
            </a:r>
            <a:r>
              <a:rPr lang="ar-SA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>
                <a:cs typeface="B Nazanin" panose="00000400000000000000" pitchFamily="2" charset="-78"/>
              </a:rPr>
              <a:t>دیده می شود</a:t>
            </a:r>
            <a:r>
              <a:rPr lang="ar-SA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696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نیروهای وارده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433305" y="2288848"/>
            <a:ext cx="213359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dirty="0" smtClean="0">
                <a:cs typeface="B Nazanin" panose="00000400000000000000" pitchFamily="2" charset="-78"/>
              </a:rPr>
              <a:t>آنالیز ساختار دوبعدی</a:t>
            </a:r>
            <a:endParaRPr lang="en-US" sz="23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محدودیت ها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>
              <a:lnSpc>
                <a:spcPct val="150000"/>
              </a:lnSpc>
            </a:pP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شکل 1:نیرو های وارد بر ساختار حلقوی</a:t>
            </a:r>
            <a:endParaRPr lang="fa-IR" sz="22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7" name="Picture 26"/>
          <p:cNvPicPr/>
          <p:nvPr/>
        </p:nvPicPr>
        <p:blipFill>
          <a:blip r:embed="rId2"/>
          <a:stretch>
            <a:fillRect/>
          </a:stretch>
        </p:blipFill>
        <p:spPr>
          <a:xfrm>
            <a:off x="1386840" y="347929"/>
            <a:ext cx="3585210" cy="605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82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297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31</cp:revision>
  <dcterms:created xsi:type="dcterms:W3CDTF">2014-08-21T14:23:12Z</dcterms:created>
  <dcterms:modified xsi:type="dcterms:W3CDTF">2017-10-31T07:28:11Z</dcterms:modified>
</cp:coreProperties>
</file>