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0" d="100"/>
          <a:sy n="70" d="100"/>
        </p:scale>
        <p:origin x="714"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B6608B6-3C68-443D-8F55-B3AD0BC9A5A8}" type="datetimeFigureOut">
              <a:rPr lang="en-US" smtClean="0"/>
              <a:t>10/28/2017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33FF22-A95F-4F53-AAEF-FF7BF90C33A8}" type="slidenum">
              <a:rPr lang="en-US" smtClean="0"/>
              <a:t>‹#›</a:t>
            </a:fld>
            <a:endParaRPr lang="en-US"/>
          </a:p>
        </p:txBody>
      </p:sp>
    </p:spTree>
    <p:extLst>
      <p:ext uri="{BB962C8B-B14F-4D97-AF65-F5344CB8AC3E}">
        <p14:creationId xmlns:p14="http://schemas.microsoft.com/office/powerpoint/2010/main" val="27621707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B6608B6-3C68-443D-8F55-B3AD0BC9A5A8}" type="datetimeFigureOut">
              <a:rPr lang="en-US" smtClean="0"/>
              <a:t>10/28/2017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33FF22-A95F-4F53-AAEF-FF7BF90C33A8}" type="slidenum">
              <a:rPr lang="en-US" smtClean="0"/>
              <a:t>‹#›</a:t>
            </a:fld>
            <a:endParaRPr lang="en-US"/>
          </a:p>
        </p:txBody>
      </p:sp>
    </p:spTree>
    <p:extLst>
      <p:ext uri="{BB962C8B-B14F-4D97-AF65-F5344CB8AC3E}">
        <p14:creationId xmlns:p14="http://schemas.microsoft.com/office/powerpoint/2010/main" val="32252387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B6608B6-3C68-443D-8F55-B3AD0BC9A5A8}" type="datetimeFigureOut">
              <a:rPr lang="en-US" smtClean="0"/>
              <a:t>10/28/2017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33FF22-A95F-4F53-AAEF-FF7BF90C33A8}" type="slidenum">
              <a:rPr lang="en-US" smtClean="0"/>
              <a:t>‹#›</a:t>
            </a:fld>
            <a:endParaRPr lang="en-US"/>
          </a:p>
        </p:txBody>
      </p:sp>
    </p:spTree>
    <p:extLst>
      <p:ext uri="{BB962C8B-B14F-4D97-AF65-F5344CB8AC3E}">
        <p14:creationId xmlns:p14="http://schemas.microsoft.com/office/powerpoint/2010/main" val="36790887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B6608B6-3C68-443D-8F55-B3AD0BC9A5A8}" type="datetimeFigureOut">
              <a:rPr lang="en-US" smtClean="0"/>
              <a:t>10/28/2017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33FF22-A95F-4F53-AAEF-FF7BF90C33A8}" type="slidenum">
              <a:rPr lang="en-US" smtClean="0"/>
              <a:t>‹#›</a:t>
            </a:fld>
            <a:endParaRPr lang="en-US"/>
          </a:p>
        </p:txBody>
      </p:sp>
    </p:spTree>
    <p:extLst>
      <p:ext uri="{BB962C8B-B14F-4D97-AF65-F5344CB8AC3E}">
        <p14:creationId xmlns:p14="http://schemas.microsoft.com/office/powerpoint/2010/main" val="4208742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B6608B6-3C68-443D-8F55-B3AD0BC9A5A8}" type="datetimeFigureOut">
              <a:rPr lang="en-US" smtClean="0"/>
              <a:t>10/28/2017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33FF22-A95F-4F53-AAEF-FF7BF90C33A8}" type="slidenum">
              <a:rPr lang="en-US" smtClean="0"/>
              <a:t>‹#›</a:t>
            </a:fld>
            <a:endParaRPr lang="en-US"/>
          </a:p>
        </p:txBody>
      </p:sp>
    </p:spTree>
    <p:extLst>
      <p:ext uri="{BB962C8B-B14F-4D97-AF65-F5344CB8AC3E}">
        <p14:creationId xmlns:p14="http://schemas.microsoft.com/office/powerpoint/2010/main" val="24952383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B6608B6-3C68-443D-8F55-B3AD0BC9A5A8}" type="datetimeFigureOut">
              <a:rPr lang="en-US" smtClean="0"/>
              <a:t>10/28/2017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33FF22-A95F-4F53-AAEF-FF7BF90C33A8}" type="slidenum">
              <a:rPr lang="en-US" smtClean="0"/>
              <a:t>‹#›</a:t>
            </a:fld>
            <a:endParaRPr lang="en-US"/>
          </a:p>
        </p:txBody>
      </p:sp>
    </p:spTree>
    <p:extLst>
      <p:ext uri="{BB962C8B-B14F-4D97-AF65-F5344CB8AC3E}">
        <p14:creationId xmlns:p14="http://schemas.microsoft.com/office/powerpoint/2010/main" val="19557046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B6608B6-3C68-443D-8F55-B3AD0BC9A5A8}" type="datetimeFigureOut">
              <a:rPr lang="en-US" smtClean="0"/>
              <a:t>10/28/2017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E33FF22-A95F-4F53-AAEF-FF7BF90C33A8}" type="slidenum">
              <a:rPr lang="en-US" smtClean="0"/>
              <a:t>‹#›</a:t>
            </a:fld>
            <a:endParaRPr lang="en-US"/>
          </a:p>
        </p:txBody>
      </p:sp>
    </p:spTree>
    <p:extLst>
      <p:ext uri="{BB962C8B-B14F-4D97-AF65-F5344CB8AC3E}">
        <p14:creationId xmlns:p14="http://schemas.microsoft.com/office/powerpoint/2010/main" val="15729045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B6608B6-3C68-443D-8F55-B3AD0BC9A5A8}" type="datetimeFigureOut">
              <a:rPr lang="en-US" smtClean="0"/>
              <a:t>10/28/2017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E33FF22-A95F-4F53-AAEF-FF7BF90C33A8}" type="slidenum">
              <a:rPr lang="en-US" smtClean="0"/>
              <a:t>‹#›</a:t>
            </a:fld>
            <a:endParaRPr lang="en-US"/>
          </a:p>
        </p:txBody>
      </p:sp>
    </p:spTree>
    <p:extLst>
      <p:ext uri="{BB962C8B-B14F-4D97-AF65-F5344CB8AC3E}">
        <p14:creationId xmlns:p14="http://schemas.microsoft.com/office/powerpoint/2010/main" val="28919827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B6608B6-3C68-443D-8F55-B3AD0BC9A5A8}" type="datetimeFigureOut">
              <a:rPr lang="en-US" smtClean="0"/>
              <a:t>10/28/2017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E33FF22-A95F-4F53-AAEF-FF7BF90C33A8}" type="slidenum">
              <a:rPr lang="en-US" smtClean="0"/>
              <a:t>‹#›</a:t>
            </a:fld>
            <a:endParaRPr lang="en-US"/>
          </a:p>
        </p:txBody>
      </p:sp>
    </p:spTree>
    <p:extLst>
      <p:ext uri="{BB962C8B-B14F-4D97-AF65-F5344CB8AC3E}">
        <p14:creationId xmlns:p14="http://schemas.microsoft.com/office/powerpoint/2010/main" val="23249365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B6608B6-3C68-443D-8F55-B3AD0BC9A5A8}" type="datetimeFigureOut">
              <a:rPr lang="en-US" smtClean="0"/>
              <a:t>10/28/2017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33FF22-A95F-4F53-AAEF-FF7BF90C33A8}" type="slidenum">
              <a:rPr lang="en-US" smtClean="0"/>
              <a:t>‹#›</a:t>
            </a:fld>
            <a:endParaRPr lang="en-US"/>
          </a:p>
        </p:txBody>
      </p:sp>
    </p:spTree>
    <p:extLst>
      <p:ext uri="{BB962C8B-B14F-4D97-AF65-F5344CB8AC3E}">
        <p14:creationId xmlns:p14="http://schemas.microsoft.com/office/powerpoint/2010/main" val="6785483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B6608B6-3C68-443D-8F55-B3AD0BC9A5A8}" type="datetimeFigureOut">
              <a:rPr lang="en-US" smtClean="0"/>
              <a:t>10/28/2017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33FF22-A95F-4F53-AAEF-FF7BF90C33A8}" type="slidenum">
              <a:rPr lang="en-US" smtClean="0"/>
              <a:t>‹#›</a:t>
            </a:fld>
            <a:endParaRPr lang="en-US"/>
          </a:p>
        </p:txBody>
      </p:sp>
    </p:spTree>
    <p:extLst>
      <p:ext uri="{BB962C8B-B14F-4D97-AF65-F5344CB8AC3E}">
        <p14:creationId xmlns:p14="http://schemas.microsoft.com/office/powerpoint/2010/main" val="6849266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B6608B6-3C68-443D-8F55-B3AD0BC9A5A8}" type="datetimeFigureOut">
              <a:rPr lang="en-US" smtClean="0"/>
              <a:t>10/28/2017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E33FF22-A95F-4F53-AAEF-FF7BF90C33A8}" type="slidenum">
              <a:rPr lang="en-US" smtClean="0"/>
              <a:t>‹#›</a:t>
            </a:fld>
            <a:endParaRPr lang="en-US"/>
          </a:p>
        </p:txBody>
      </p:sp>
    </p:spTree>
    <p:extLst>
      <p:ext uri="{BB962C8B-B14F-4D97-AF65-F5344CB8AC3E}">
        <p14:creationId xmlns:p14="http://schemas.microsoft.com/office/powerpoint/2010/main" val="4166913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Straight Connector 6"/>
          <p:cNvCxnSpPr/>
          <p:nvPr/>
        </p:nvCxnSpPr>
        <p:spPr>
          <a:xfrm flipH="1">
            <a:off x="9650278" y="542440"/>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5" name="Flowchart: Delay 4"/>
          <p:cNvSpPr/>
          <p:nvPr/>
        </p:nvSpPr>
        <p:spPr>
          <a:xfrm rot="5400000">
            <a:off x="11672804" y="423741"/>
            <a:ext cx="635430" cy="836908"/>
          </a:xfrm>
          <a:prstGeom prst="flowChartDelay">
            <a:avLst/>
          </a:prstGeom>
          <a:solidFill>
            <a:schemeClr val="bg1">
              <a:lumMod val="95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8" name="TextBox 7"/>
          <p:cNvSpPr txBox="1"/>
          <p:nvPr/>
        </p:nvSpPr>
        <p:spPr>
          <a:xfrm>
            <a:off x="9996400" y="580439"/>
            <a:ext cx="1570495" cy="461665"/>
          </a:xfrm>
          <a:prstGeom prst="rect">
            <a:avLst/>
          </a:prstGeom>
          <a:noFill/>
        </p:spPr>
        <p:txBody>
          <a:bodyPr wrap="square" rtlCol="0">
            <a:spAutoFit/>
          </a:bodyPr>
          <a:lstStyle/>
          <a:p>
            <a:pPr algn="r" rtl="1"/>
            <a:r>
              <a:rPr lang="fa-IR" sz="2400" dirty="0" smtClean="0">
                <a:cs typeface="B Nazanin" panose="00000400000000000000" pitchFamily="2" charset="-78"/>
              </a:rPr>
              <a:t>مقدمه</a:t>
            </a:r>
            <a:endParaRPr lang="en-US" sz="2200" dirty="0">
              <a:cs typeface="B Nazanin" panose="00000400000000000000" pitchFamily="2" charset="-78"/>
            </a:endParaRPr>
          </a:p>
        </p:txBody>
      </p:sp>
      <p:cxnSp>
        <p:nvCxnSpPr>
          <p:cNvPr id="9" name="Straight Connector 8"/>
          <p:cNvCxnSpPr/>
          <p:nvPr/>
        </p:nvCxnSpPr>
        <p:spPr>
          <a:xfrm flipH="1">
            <a:off x="9650278" y="1388039"/>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0" name="Flowchart: Delay 9"/>
          <p:cNvSpPr/>
          <p:nvPr/>
        </p:nvSpPr>
        <p:spPr>
          <a:xfrm rot="5400000">
            <a:off x="11672804" y="1271782"/>
            <a:ext cx="635430" cy="836908"/>
          </a:xfrm>
          <a:prstGeom prst="flowChartDelay">
            <a:avLst/>
          </a:prstGeom>
          <a:solidFill>
            <a:schemeClr val="tx2">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cxnSp>
        <p:nvCxnSpPr>
          <p:cNvPr id="12" name="Straight Connector 11"/>
          <p:cNvCxnSpPr/>
          <p:nvPr/>
        </p:nvCxnSpPr>
        <p:spPr>
          <a:xfrm flipH="1">
            <a:off x="9650278" y="2233638"/>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3" name="Flowchart: Delay 12"/>
          <p:cNvSpPr/>
          <p:nvPr/>
        </p:nvSpPr>
        <p:spPr>
          <a:xfrm rot="5400000">
            <a:off x="11672804" y="2116579"/>
            <a:ext cx="635430" cy="836908"/>
          </a:xfrm>
          <a:prstGeom prst="flowChartDelay">
            <a:avLst/>
          </a:prstGeom>
          <a:solidFill>
            <a:schemeClr val="accent1">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4" name="TextBox 13"/>
          <p:cNvSpPr txBox="1"/>
          <p:nvPr/>
        </p:nvSpPr>
        <p:spPr>
          <a:xfrm>
            <a:off x="9433304" y="2288848"/>
            <a:ext cx="2133591" cy="415498"/>
          </a:xfrm>
          <a:prstGeom prst="rect">
            <a:avLst/>
          </a:prstGeom>
          <a:noFill/>
        </p:spPr>
        <p:txBody>
          <a:bodyPr wrap="square" rtlCol="0">
            <a:spAutoFit/>
          </a:bodyPr>
          <a:lstStyle/>
          <a:p>
            <a:pPr algn="r" rtl="1"/>
            <a:r>
              <a:rPr lang="fa-IR" sz="2100" b="1" dirty="0" smtClean="0">
                <a:effectLst>
                  <a:outerShdw blurRad="38100" dist="38100" dir="2700000" algn="tl">
                    <a:srgbClr val="000000">
                      <a:alpha val="43137"/>
                    </a:srgbClr>
                  </a:outerShdw>
                </a:effectLst>
                <a:cs typeface="B Nazanin" panose="00000400000000000000" pitchFamily="2" charset="-78"/>
              </a:rPr>
              <a:t>روش تشخیص نفوذ</a:t>
            </a:r>
            <a:endParaRPr lang="en-US" sz="2100" b="1" dirty="0">
              <a:effectLst>
                <a:outerShdw blurRad="38100" dist="38100" dir="2700000" algn="tl">
                  <a:srgbClr val="000000">
                    <a:alpha val="43137"/>
                  </a:srgbClr>
                </a:outerShdw>
              </a:effectLst>
              <a:cs typeface="B Nazanin" panose="00000400000000000000" pitchFamily="2" charset="-78"/>
            </a:endParaRPr>
          </a:p>
        </p:txBody>
      </p:sp>
      <p:cxnSp>
        <p:nvCxnSpPr>
          <p:cNvPr id="15" name="Straight Connector 14"/>
          <p:cNvCxnSpPr/>
          <p:nvPr/>
        </p:nvCxnSpPr>
        <p:spPr>
          <a:xfrm flipH="1">
            <a:off x="9650277" y="3079237"/>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6" name="Flowchart: Delay 15"/>
          <p:cNvSpPr/>
          <p:nvPr/>
        </p:nvSpPr>
        <p:spPr>
          <a:xfrm rot="5400000">
            <a:off x="11667633" y="2955894"/>
            <a:ext cx="635430" cy="836908"/>
          </a:xfrm>
          <a:prstGeom prst="flowChartDelay">
            <a:avLst/>
          </a:prstGeom>
          <a:solidFill>
            <a:schemeClr val="accent2">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7" name="TextBox 16"/>
          <p:cNvSpPr txBox="1"/>
          <p:nvPr/>
        </p:nvSpPr>
        <p:spPr>
          <a:xfrm>
            <a:off x="9944730" y="3119258"/>
            <a:ext cx="1570495" cy="461665"/>
          </a:xfrm>
          <a:prstGeom prst="rect">
            <a:avLst/>
          </a:prstGeom>
          <a:noFill/>
        </p:spPr>
        <p:txBody>
          <a:bodyPr wrap="square" rtlCol="0">
            <a:spAutoFit/>
          </a:bodyPr>
          <a:lstStyle/>
          <a:p>
            <a:pPr algn="r" rtl="1"/>
            <a:r>
              <a:rPr lang="fa-IR" sz="2400" dirty="0" smtClean="0">
                <a:cs typeface="B Nazanin" panose="00000400000000000000" pitchFamily="2" charset="-78"/>
              </a:rPr>
              <a:t>رایانش ابری</a:t>
            </a:r>
            <a:endParaRPr lang="en-US" sz="2200" dirty="0">
              <a:cs typeface="B Nazanin" panose="00000400000000000000" pitchFamily="2" charset="-78"/>
            </a:endParaRPr>
          </a:p>
        </p:txBody>
      </p:sp>
      <p:cxnSp>
        <p:nvCxnSpPr>
          <p:cNvPr id="18" name="Straight Connector 17"/>
          <p:cNvCxnSpPr/>
          <p:nvPr/>
        </p:nvCxnSpPr>
        <p:spPr>
          <a:xfrm flipH="1">
            <a:off x="9650277" y="3924836"/>
            <a:ext cx="2541724"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9" name="Flowchart: Delay 18"/>
          <p:cNvSpPr/>
          <p:nvPr/>
        </p:nvSpPr>
        <p:spPr>
          <a:xfrm rot="5400000">
            <a:off x="11667634" y="3807774"/>
            <a:ext cx="635430" cy="836908"/>
          </a:xfrm>
          <a:prstGeom prst="flowChartDelay">
            <a:avLst/>
          </a:prstGeom>
          <a:solidFill>
            <a:schemeClr val="accent4">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cxnSp>
        <p:nvCxnSpPr>
          <p:cNvPr id="21" name="Straight Connector 20"/>
          <p:cNvCxnSpPr/>
          <p:nvPr/>
        </p:nvCxnSpPr>
        <p:spPr>
          <a:xfrm flipH="1">
            <a:off x="9650278" y="4808263"/>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22" name="Flowchart: Delay 21"/>
          <p:cNvSpPr/>
          <p:nvPr/>
        </p:nvSpPr>
        <p:spPr>
          <a:xfrm rot="5400000">
            <a:off x="11667634" y="4676575"/>
            <a:ext cx="635430" cy="836908"/>
          </a:xfrm>
          <a:prstGeom prst="flowChartDelay">
            <a:avLst/>
          </a:prstGeom>
          <a:solidFill>
            <a:schemeClr val="accent6">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23" name="TextBox 22"/>
          <p:cNvSpPr txBox="1"/>
          <p:nvPr/>
        </p:nvSpPr>
        <p:spPr>
          <a:xfrm>
            <a:off x="9712264" y="4815210"/>
            <a:ext cx="1854630" cy="461665"/>
          </a:xfrm>
          <a:prstGeom prst="rect">
            <a:avLst/>
          </a:prstGeom>
          <a:noFill/>
        </p:spPr>
        <p:txBody>
          <a:bodyPr wrap="square" rtlCol="0">
            <a:spAutoFit/>
          </a:bodyPr>
          <a:lstStyle/>
          <a:p>
            <a:pPr algn="r" rtl="1"/>
            <a:r>
              <a:rPr lang="fa-IR" sz="2400" dirty="0" smtClean="0">
                <a:cs typeface="B Nazanin" panose="00000400000000000000" pitchFamily="2" charset="-78"/>
              </a:rPr>
              <a:t>نتیجه گیری</a:t>
            </a:r>
            <a:endParaRPr lang="en-US" sz="2200" dirty="0">
              <a:cs typeface="B Nazanin" panose="00000400000000000000" pitchFamily="2" charset="-78"/>
            </a:endParaRPr>
          </a:p>
        </p:txBody>
      </p:sp>
      <p:sp>
        <p:nvSpPr>
          <p:cNvPr id="24" name="Rectangle 23"/>
          <p:cNvSpPr/>
          <p:nvPr/>
        </p:nvSpPr>
        <p:spPr>
          <a:xfrm>
            <a:off x="139486" y="232476"/>
            <a:ext cx="9293818" cy="6400800"/>
          </a:xfrm>
          <a:prstGeom prst="rect">
            <a:avLst/>
          </a:prstGeom>
          <a:solidFill>
            <a:schemeClr val="accent1">
              <a:lumMod val="20000"/>
              <a:lumOff val="80000"/>
            </a:schemeClr>
          </a:solidFill>
          <a:ln w="28575"/>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ctr" anchorCtr="0"/>
          <a:lstStyle/>
          <a:p>
            <a:pPr algn="just" rtl="1">
              <a:lnSpc>
                <a:spcPct val="150000"/>
              </a:lnSpc>
            </a:pPr>
            <a:r>
              <a:rPr lang="fa-IR" sz="2800" b="1" u="sng" dirty="0">
                <a:solidFill>
                  <a:schemeClr val="tx1"/>
                </a:solidFill>
                <a:cs typeface="B Nazanin" panose="00000400000000000000" pitchFamily="2" charset="-78"/>
              </a:rPr>
              <a:t>رویکرد تشخیص ناهنجاری</a:t>
            </a:r>
          </a:p>
          <a:p>
            <a:pPr marL="457200" indent="-457200" algn="just" rtl="1">
              <a:lnSpc>
                <a:spcPct val="150000"/>
              </a:lnSpc>
              <a:buFont typeface="Wingdings" panose="05000000000000000000" pitchFamily="2" charset="2"/>
              <a:buChar char="§"/>
            </a:pPr>
            <a:r>
              <a:rPr lang="fa-IR" sz="2800" dirty="0">
                <a:solidFill>
                  <a:schemeClr val="tx1"/>
                </a:solidFill>
                <a:cs typeface="B Nazanin" panose="00000400000000000000" pitchFamily="2" charset="-78"/>
              </a:rPr>
              <a:t>شناساگر های ناهنجاری به شناسایی رفتار های غیر عادی در میزبان و یا شبکه می پردازد.  عملکرد آن ها بر اساس این است که تهاجمات کاملا متفاوت از فعالیت قانونی بوده و از این رو می تواند توسط سیستم هایی شناسایی شوند که این اختلافات را شناسایی کنند.ردیاب های ناهنجاری و یا سیستم های تشخیص آن ایجاد پروفیل هایی می کنند که بیانگر رفتار نرمال کاربران، میزبان ها و  ارتباطات شبکه ای است. این پروفیل ها از داده های تاریخی جمع اوری شده در دوره عملکرد طبیعی ایجاد می شود. این سیستم های تشخیص داده ها را جمع اوری کرده و از روش های مختلفی برای تعیین زمان انحراف فعالیت های پایش شده از مسیر طبیعی بهره می برد.</a:t>
            </a:r>
          </a:p>
        </p:txBody>
      </p:sp>
      <p:sp>
        <p:nvSpPr>
          <p:cNvPr id="33" name="Action Button: Back or Previous 32">
            <a:hlinkClick r:id="" action="ppaction://hlinkshowjump?jump=previousslide" highlightClick="1"/>
          </p:cNvPr>
          <p:cNvSpPr/>
          <p:nvPr/>
        </p:nvSpPr>
        <p:spPr>
          <a:xfrm>
            <a:off x="9650277" y="5866752"/>
            <a:ext cx="609609" cy="511444"/>
          </a:xfrm>
          <a:prstGeom prst="actionButtonBackPrevious">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lang="en-US"/>
          </a:p>
        </p:txBody>
      </p:sp>
      <p:sp>
        <p:nvSpPr>
          <p:cNvPr id="34" name="TextBox 33"/>
          <p:cNvSpPr txBox="1"/>
          <p:nvPr/>
        </p:nvSpPr>
        <p:spPr>
          <a:xfrm>
            <a:off x="10259887" y="5827363"/>
            <a:ext cx="1007382" cy="523220"/>
          </a:xfrm>
          <a:prstGeom prst="rect">
            <a:avLst/>
          </a:prstGeom>
          <a:noFill/>
        </p:spPr>
        <p:txBody>
          <a:bodyPr wrap="square" rtlCol="0">
            <a:spAutoFit/>
          </a:bodyPr>
          <a:lstStyle/>
          <a:p>
            <a:pPr algn="ctr"/>
            <a:r>
              <a:rPr lang="fa-IR" sz="2800" b="1" dirty="0" smtClean="0">
                <a:latin typeface="Times New Roman" panose="02020603050405020304" pitchFamily="18" charset="0"/>
                <a:cs typeface="Times New Roman" panose="02020603050405020304" pitchFamily="18" charset="0"/>
              </a:rPr>
              <a:t>11</a:t>
            </a:r>
            <a:r>
              <a:rPr lang="en-US" sz="2800" b="1" dirty="0" smtClean="0">
                <a:latin typeface="Times New Roman" panose="02020603050405020304" pitchFamily="18" charset="0"/>
                <a:cs typeface="Times New Roman" panose="02020603050405020304" pitchFamily="18" charset="0"/>
              </a:rPr>
              <a:t>/</a:t>
            </a:r>
            <a:r>
              <a:rPr lang="fa-IR" sz="2800" b="1" dirty="0">
                <a:latin typeface="Times New Roman" panose="02020603050405020304" pitchFamily="18" charset="0"/>
                <a:cs typeface="Times New Roman" panose="02020603050405020304" pitchFamily="18" charset="0"/>
              </a:rPr>
              <a:t>40</a:t>
            </a:r>
            <a:endParaRPr lang="en-US" sz="2400" b="1" dirty="0">
              <a:latin typeface="Times New Roman" panose="02020603050405020304" pitchFamily="18" charset="0"/>
              <a:cs typeface="Times New Roman" panose="02020603050405020304" pitchFamily="18" charset="0"/>
            </a:endParaRPr>
          </a:p>
        </p:txBody>
      </p:sp>
      <p:sp>
        <p:nvSpPr>
          <p:cNvPr id="35" name="Action Button: Forward or Next 34">
            <a:hlinkClick r:id="" action="ppaction://hlinkshowjump?jump=nextslide" highlightClick="1"/>
          </p:cNvPr>
          <p:cNvSpPr/>
          <p:nvPr/>
        </p:nvSpPr>
        <p:spPr>
          <a:xfrm>
            <a:off x="11355077" y="5866752"/>
            <a:ext cx="650929" cy="511444"/>
          </a:xfrm>
          <a:prstGeom prst="actionButtonForwardNex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5" name="Isosceles Triangle 24"/>
          <p:cNvSpPr/>
          <p:nvPr/>
        </p:nvSpPr>
        <p:spPr>
          <a:xfrm rot="16200000">
            <a:off x="9411575" y="2637869"/>
            <a:ext cx="384236" cy="258210"/>
          </a:xfrm>
          <a:prstGeom prst="triangle">
            <a:avLst/>
          </a:prstGeom>
          <a:solidFill>
            <a:schemeClr val="accent1">
              <a:lumMod val="20000"/>
              <a:lumOff val="80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p:nvSpPr>
        <p:spPr>
          <a:xfrm>
            <a:off x="9603693" y="1422881"/>
            <a:ext cx="2014957" cy="430887"/>
          </a:xfrm>
          <a:prstGeom prst="rect">
            <a:avLst/>
          </a:prstGeom>
          <a:noFill/>
        </p:spPr>
        <p:txBody>
          <a:bodyPr wrap="square" rtlCol="0">
            <a:spAutoFit/>
          </a:bodyPr>
          <a:lstStyle/>
          <a:p>
            <a:pPr algn="r" rtl="1"/>
            <a:r>
              <a:rPr lang="fa-IR" sz="2200" dirty="0" smtClean="0">
                <a:cs typeface="B Nazanin" panose="00000400000000000000" pitchFamily="2" charset="-78"/>
              </a:rPr>
              <a:t>سیستم تشخیص نفوذ</a:t>
            </a:r>
            <a:endParaRPr lang="en-US" sz="2200" dirty="0">
              <a:cs typeface="B Nazanin" panose="00000400000000000000" pitchFamily="2" charset="-78"/>
            </a:endParaRPr>
          </a:p>
        </p:txBody>
      </p:sp>
      <p:sp>
        <p:nvSpPr>
          <p:cNvPr id="27" name="TextBox 26"/>
          <p:cNvSpPr txBox="1"/>
          <p:nvPr/>
        </p:nvSpPr>
        <p:spPr>
          <a:xfrm>
            <a:off x="9433304" y="3947224"/>
            <a:ext cx="2133591" cy="430887"/>
          </a:xfrm>
          <a:prstGeom prst="rect">
            <a:avLst/>
          </a:prstGeom>
          <a:noFill/>
        </p:spPr>
        <p:txBody>
          <a:bodyPr wrap="square" rtlCol="0">
            <a:spAutoFit/>
          </a:bodyPr>
          <a:lstStyle/>
          <a:p>
            <a:pPr algn="r" rtl="1"/>
            <a:r>
              <a:rPr lang="fa-IR" sz="2200" dirty="0" smtClean="0">
                <a:cs typeface="B Nazanin" panose="00000400000000000000" pitchFamily="2" charset="-78"/>
              </a:rPr>
              <a:t>سرویس تشخیص نفوذ</a:t>
            </a:r>
            <a:endParaRPr lang="en-US" sz="2200" dirty="0">
              <a:cs typeface="B Nazanin" panose="00000400000000000000" pitchFamily="2" charset="-78"/>
            </a:endParaRPr>
          </a:p>
        </p:txBody>
      </p:sp>
    </p:spTree>
    <p:extLst>
      <p:ext uri="{BB962C8B-B14F-4D97-AF65-F5344CB8AC3E}">
        <p14:creationId xmlns:p14="http://schemas.microsoft.com/office/powerpoint/2010/main" val="399295666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Straight Connector 6"/>
          <p:cNvCxnSpPr/>
          <p:nvPr/>
        </p:nvCxnSpPr>
        <p:spPr>
          <a:xfrm flipH="1">
            <a:off x="9650278" y="542440"/>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5" name="Flowchart: Delay 4"/>
          <p:cNvSpPr/>
          <p:nvPr/>
        </p:nvSpPr>
        <p:spPr>
          <a:xfrm rot="5400000">
            <a:off x="11672804" y="423741"/>
            <a:ext cx="635430" cy="836908"/>
          </a:xfrm>
          <a:prstGeom prst="flowChartDelay">
            <a:avLst/>
          </a:prstGeom>
          <a:solidFill>
            <a:schemeClr val="bg1">
              <a:lumMod val="95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8" name="TextBox 7"/>
          <p:cNvSpPr txBox="1"/>
          <p:nvPr/>
        </p:nvSpPr>
        <p:spPr>
          <a:xfrm>
            <a:off x="9996400" y="580439"/>
            <a:ext cx="1570495" cy="461665"/>
          </a:xfrm>
          <a:prstGeom prst="rect">
            <a:avLst/>
          </a:prstGeom>
          <a:noFill/>
        </p:spPr>
        <p:txBody>
          <a:bodyPr wrap="square" rtlCol="0">
            <a:spAutoFit/>
          </a:bodyPr>
          <a:lstStyle/>
          <a:p>
            <a:pPr algn="r" rtl="1"/>
            <a:r>
              <a:rPr lang="fa-IR" sz="2400" dirty="0" smtClean="0">
                <a:cs typeface="B Nazanin" panose="00000400000000000000" pitchFamily="2" charset="-78"/>
              </a:rPr>
              <a:t>مقدمه</a:t>
            </a:r>
            <a:endParaRPr lang="en-US" sz="2200" dirty="0">
              <a:cs typeface="B Nazanin" panose="00000400000000000000" pitchFamily="2" charset="-78"/>
            </a:endParaRPr>
          </a:p>
        </p:txBody>
      </p:sp>
      <p:cxnSp>
        <p:nvCxnSpPr>
          <p:cNvPr id="9" name="Straight Connector 8"/>
          <p:cNvCxnSpPr/>
          <p:nvPr/>
        </p:nvCxnSpPr>
        <p:spPr>
          <a:xfrm flipH="1">
            <a:off x="9650278" y="1388039"/>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0" name="Flowchart: Delay 9"/>
          <p:cNvSpPr/>
          <p:nvPr/>
        </p:nvSpPr>
        <p:spPr>
          <a:xfrm rot="5400000">
            <a:off x="11672804" y="1271782"/>
            <a:ext cx="635430" cy="836908"/>
          </a:xfrm>
          <a:prstGeom prst="flowChartDelay">
            <a:avLst/>
          </a:prstGeom>
          <a:solidFill>
            <a:schemeClr val="tx2">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cxnSp>
        <p:nvCxnSpPr>
          <p:cNvPr id="12" name="Straight Connector 11"/>
          <p:cNvCxnSpPr/>
          <p:nvPr/>
        </p:nvCxnSpPr>
        <p:spPr>
          <a:xfrm flipH="1">
            <a:off x="9650278" y="2233638"/>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3" name="Flowchart: Delay 12"/>
          <p:cNvSpPr/>
          <p:nvPr/>
        </p:nvSpPr>
        <p:spPr>
          <a:xfrm rot="5400000">
            <a:off x="11672804" y="2116579"/>
            <a:ext cx="635430" cy="836908"/>
          </a:xfrm>
          <a:prstGeom prst="flowChartDelay">
            <a:avLst/>
          </a:prstGeom>
          <a:solidFill>
            <a:schemeClr val="accent1">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4" name="TextBox 13"/>
          <p:cNvSpPr txBox="1"/>
          <p:nvPr/>
        </p:nvSpPr>
        <p:spPr>
          <a:xfrm>
            <a:off x="9433304" y="2288848"/>
            <a:ext cx="2133591" cy="415498"/>
          </a:xfrm>
          <a:prstGeom prst="rect">
            <a:avLst/>
          </a:prstGeom>
          <a:noFill/>
        </p:spPr>
        <p:txBody>
          <a:bodyPr wrap="square" rtlCol="0">
            <a:spAutoFit/>
          </a:bodyPr>
          <a:lstStyle/>
          <a:p>
            <a:pPr algn="r" rtl="1"/>
            <a:r>
              <a:rPr lang="fa-IR" sz="2100" b="1" dirty="0" smtClean="0">
                <a:effectLst>
                  <a:outerShdw blurRad="38100" dist="38100" dir="2700000" algn="tl">
                    <a:srgbClr val="000000">
                      <a:alpha val="43137"/>
                    </a:srgbClr>
                  </a:outerShdw>
                </a:effectLst>
                <a:cs typeface="B Nazanin" panose="00000400000000000000" pitchFamily="2" charset="-78"/>
              </a:rPr>
              <a:t>روش تشخیص نفوذ</a:t>
            </a:r>
            <a:endParaRPr lang="en-US" sz="2100" b="1" dirty="0">
              <a:effectLst>
                <a:outerShdw blurRad="38100" dist="38100" dir="2700000" algn="tl">
                  <a:srgbClr val="000000">
                    <a:alpha val="43137"/>
                  </a:srgbClr>
                </a:outerShdw>
              </a:effectLst>
              <a:cs typeface="B Nazanin" panose="00000400000000000000" pitchFamily="2" charset="-78"/>
            </a:endParaRPr>
          </a:p>
        </p:txBody>
      </p:sp>
      <p:cxnSp>
        <p:nvCxnSpPr>
          <p:cNvPr id="15" name="Straight Connector 14"/>
          <p:cNvCxnSpPr/>
          <p:nvPr/>
        </p:nvCxnSpPr>
        <p:spPr>
          <a:xfrm flipH="1">
            <a:off x="9650277" y="3079237"/>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6" name="Flowchart: Delay 15"/>
          <p:cNvSpPr/>
          <p:nvPr/>
        </p:nvSpPr>
        <p:spPr>
          <a:xfrm rot="5400000">
            <a:off x="11667633" y="2955894"/>
            <a:ext cx="635430" cy="836908"/>
          </a:xfrm>
          <a:prstGeom prst="flowChartDelay">
            <a:avLst/>
          </a:prstGeom>
          <a:solidFill>
            <a:schemeClr val="accent2">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7" name="TextBox 16"/>
          <p:cNvSpPr txBox="1"/>
          <p:nvPr/>
        </p:nvSpPr>
        <p:spPr>
          <a:xfrm>
            <a:off x="9944730" y="3119258"/>
            <a:ext cx="1570495" cy="461665"/>
          </a:xfrm>
          <a:prstGeom prst="rect">
            <a:avLst/>
          </a:prstGeom>
          <a:noFill/>
        </p:spPr>
        <p:txBody>
          <a:bodyPr wrap="square" rtlCol="0">
            <a:spAutoFit/>
          </a:bodyPr>
          <a:lstStyle/>
          <a:p>
            <a:pPr algn="r" rtl="1"/>
            <a:r>
              <a:rPr lang="fa-IR" sz="2400" dirty="0" smtClean="0">
                <a:cs typeface="B Nazanin" panose="00000400000000000000" pitchFamily="2" charset="-78"/>
              </a:rPr>
              <a:t>رایانش ابری</a:t>
            </a:r>
            <a:endParaRPr lang="en-US" sz="2200" dirty="0">
              <a:cs typeface="B Nazanin" panose="00000400000000000000" pitchFamily="2" charset="-78"/>
            </a:endParaRPr>
          </a:p>
        </p:txBody>
      </p:sp>
      <p:cxnSp>
        <p:nvCxnSpPr>
          <p:cNvPr id="18" name="Straight Connector 17"/>
          <p:cNvCxnSpPr/>
          <p:nvPr/>
        </p:nvCxnSpPr>
        <p:spPr>
          <a:xfrm flipH="1">
            <a:off x="9650277" y="3924836"/>
            <a:ext cx="2541724"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9" name="Flowchart: Delay 18"/>
          <p:cNvSpPr/>
          <p:nvPr/>
        </p:nvSpPr>
        <p:spPr>
          <a:xfrm rot="5400000">
            <a:off x="11667634" y="3807774"/>
            <a:ext cx="635430" cy="836908"/>
          </a:xfrm>
          <a:prstGeom prst="flowChartDelay">
            <a:avLst/>
          </a:prstGeom>
          <a:solidFill>
            <a:schemeClr val="accent4">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cxnSp>
        <p:nvCxnSpPr>
          <p:cNvPr id="21" name="Straight Connector 20"/>
          <p:cNvCxnSpPr/>
          <p:nvPr/>
        </p:nvCxnSpPr>
        <p:spPr>
          <a:xfrm flipH="1">
            <a:off x="9650278" y="4808263"/>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22" name="Flowchart: Delay 21"/>
          <p:cNvSpPr/>
          <p:nvPr/>
        </p:nvSpPr>
        <p:spPr>
          <a:xfrm rot="5400000">
            <a:off x="11667634" y="4676575"/>
            <a:ext cx="635430" cy="836908"/>
          </a:xfrm>
          <a:prstGeom prst="flowChartDelay">
            <a:avLst/>
          </a:prstGeom>
          <a:solidFill>
            <a:schemeClr val="accent6">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23" name="TextBox 22"/>
          <p:cNvSpPr txBox="1"/>
          <p:nvPr/>
        </p:nvSpPr>
        <p:spPr>
          <a:xfrm>
            <a:off x="9712264" y="4815210"/>
            <a:ext cx="1854630" cy="461665"/>
          </a:xfrm>
          <a:prstGeom prst="rect">
            <a:avLst/>
          </a:prstGeom>
          <a:noFill/>
        </p:spPr>
        <p:txBody>
          <a:bodyPr wrap="square" rtlCol="0">
            <a:spAutoFit/>
          </a:bodyPr>
          <a:lstStyle/>
          <a:p>
            <a:pPr algn="r" rtl="1"/>
            <a:r>
              <a:rPr lang="fa-IR" sz="2400" dirty="0" smtClean="0">
                <a:cs typeface="B Nazanin" panose="00000400000000000000" pitchFamily="2" charset="-78"/>
              </a:rPr>
              <a:t>نتیجه گیری</a:t>
            </a:r>
            <a:endParaRPr lang="en-US" sz="2200" dirty="0">
              <a:cs typeface="B Nazanin" panose="00000400000000000000" pitchFamily="2" charset="-78"/>
            </a:endParaRPr>
          </a:p>
        </p:txBody>
      </p:sp>
      <p:sp>
        <p:nvSpPr>
          <p:cNvPr id="24" name="Rectangle 23"/>
          <p:cNvSpPr/>
          <p:nvPr/>
        </p:nvSpPr>
        <p:spPr>
          <a:xfrm>
            <a:off x="139486" y="232476"/>
            <a:ext cx="9293818" cy="6400800"/>
          </a:xfrm>
          <a:prstGeom prst="rect">
            <a:avLst/>
          </a:prstGeom>
          <a:solidFill>
            <a:schemeClr val="accent1">
              <a:lumMod val="20000"/>
              <a:lumOff val="80000"/>
            </a:schemeClr>
          </a:solidFill>
          <a:ln w="28575"/>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ctr" anchorCtr="0"/>
          <a:lstStyle/>
          <a:p>
            <a:pPr algn="just" rtl="1">
              <a:lnSpc>
                <a:spcPct val="150000"/>
              </a:lnSpc>
            </a:pPr>
            <a:r>
              <a:rPr lang="fa-IR" sz="2800" b="1" u="sng" dirty="0">
                <a:solidFill>
                  <a:schemeClr val="tx1"/>
                </a:solidFill>
                <a:cs typeface="B Nazanin" panose="00000400000000000000" pitchFamily="2" charset="-78"/>
              </a:rPr>
              <a:t> رویکرد تشخیص سو استفاده</a:t>
            </a:r>
          </a:p>
          <a:p>
            <a:pPr marL="457200" indent="-457200" algn="just" rtl="1">
              <a:lnSpc>
                <a:spcPct val="150000"/>
              </a:lnSpc>
              <a:buFont typeface="Wingdings" panose="05000000000000000000" pitchFamily="2" charset="2"/>
              <a:buChar char="§"/>
            </a:pPr>
            <a:r>
              <a:rPr lang="fa-IR" sz="2800" dirty="0">
                <a:solidFill>
                  <a:schemeClr val="tx1"/>
                </a:solidFill>
                <a:cs typeface="B Nazanin" panose="00000400000000000000" pitchFamily="2" charset="-78"/>
              </a:rPr>
              <a:t>شناساگر های سو استفاده به تجزیه تحلیل سیستم پرداخته و در جست و جوی رویداد ها و یا مجموعه ای از رویداد های مطابق با الگوی از پیش تعیین شده رویداد هایی که توصیف کننده حمله می باشند استفاده می گردند. چون الگوهای متناظر با حملات جدید موسوم به امضا می باشند، تشخیص سو استفاده گاهی اوقات موسوم به همان تشخیص مبتنی بر امضا است. رایج ترین شکل تشخیص سو استفاده در تولیدات و کالاهای تجاری می توانند  از </a:t>
            </a:r>
            <a:r>
              <a:rPr lang="fa-IR" sz="2800" dirty="0" smtClean="0">
                <a:solidFill>
                  <a:schemeClr val="tx1"/>
                </a:solidFill>
                <a:cs typeface="B Nazanin" panose="00000400000000000000" pitchFamily="2" charset="-78"/>
              </a:rPr>
              <a:t>رویداد </a:t>
            </a:r>
            <a:r>
              <a:rPr lang="fa-IR" sz="2800" dirty="0">
                <a:solidFill>
                  <a:schemeClr val="tx1"/>
                </a:solidFill>
                <a:cs typeface="B Nazanin" panose="00000400000000000000" pitchFamily="2" charset="-78"/>
              </a:rPr>
              <a:t>های مرتبط با هر  حمله به صورت یک امضای جداگانه باشد.</a:t>
            </a:r>
          </a:p>
        </p:txBody>
      </p:sp>
      <p:sp>
        <p:nvSpPr>
          <p:cNvPr id="33" name="Action Button: Back or Previous 32">
            <a:hlinkClick r:id="" action="ppaction://hlinkshowjump?jump=previousslide" highlightClick="1"/>
          </p:cNvPr>
          <p:cNvSpPr/>
          <p:nvPr/>
        </p:nvSpPr>
        <p:spPr>
          <a:xfrm>
            <a:off x="9650277" y="5866752"/>
            <a:ext cx="609609" cy="511444"/>
          </a:xfrm>
          <a:prstGeom prst="actionButtonBackPrevious">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lang="en-US"/>
          </a:p>
        </p:txBody>
      </p:sp>
      <p:sp>
        <p:nvSpPr>
          <p:cNvPr id="34" name="TextBox 33"/>
          <p:cNvSpPr txBox="1"/>
          <p:nvPr/>
        </p:nvSpPr>
        <p:spPr>
          <a:xfrm>
            <a:off x="10259887" y="5827363"/>
            <a:ext cx="1007382" cy="523220"/>
          </a:xfrm>
          <a:prstGeom prst="rect">
            <a:avLst/>
          </a:prstGeom>
          <a:noFill/>
        </p:spPr>
        <p:txBody>
          <a:bodyPr wrap="square" rtlCol="0">
            <a:spAutoFit/>
          </a:bodyPr>
          <a:lstStyle/>
          <a:p>
            <a:pPr algn="ctr"/>
            <a:r>
              <a:rPr lang="fa-IR" sz="2800" b="1" dirty="0" smtClean="0">
                <a:latin typeface="Times New Roman" panose="02020603050405020304" pitchFamily="18" charset="0"/>
                <a:cs typeface="Times New Roman" panose="02020603050405020304" pitchFamily="18" charset="0"/>
              </a:rPr>
              <a:t>12</a:t>
            </a:r>
            <a:r>
              <a:rPr lang="en-US" sz="2800" b="1" dirty="0" smtClean="0">
                <a:latin typeface="Times New Roman" panose="02020603050405020304" pitchFamily="18" charset="0"/>
                <a:cs typeface="Times New Roman" panose="02020603050405020304" pitchFamily="18" charset="0"/>
              </a:rPr>
              <a:t>/</a:t>
            </a:r>
            <a:r>
              <a:rPr lang="fa-IR" sz="2800" b="1" dirty="0">
                <a:latin typeface="Times New Roman" panose="02020603050405020304" pitchFamily="18" charset="0"/>
                <a:cs typeface="Times New Roman" panose="02020603050405020304" pitchFamily="18" charset="0"/>
              </a:rPr>
              <a:t>40</a:t>
            </a:r>
            <a:endParaRPr lang="en-US" sz="2400" b="1" dirty="0">
              <a:latin typeface="Times New Roman" panose="02020603050405020304" pitchFamily="18" charset="0"/>
              <a:cs typeface="Times New Roman" panose="02020603050405020304" pitchFamily="18" charset="0"/>
            </a:endParaRPr>
          </a:p>
        </p:txBody>
      </p:sp>
      <p:sp>
        <p:nvSpPr>
          <p:cNvPr id="35" name="Action Button: Forward or Next 34">
            <a:hlinkClick r:id="" action="ppaction://hlinkshowjump?jump=nextslide" highlightClick="1"/>
          </p:cNvPr>
          <p:cNvSpPr/>
          <p:nvPr/>
        </p:nvSpPr>
        <p:spPr>
          <a:xfrm>
            <a:off x="11355077" y="5866752"/>
            <a:ext cx="650929" cy="511444"/>
          </a:xfrm>
          <a:prstGeom prst="actionButtonForwardNex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5" name="Isosceles Triangle 24"/>
          <p:cNvSpPr/>
          <p:nvPr/>
        </p:nvSpPr>
        <p:spPr>
          <a:xfrm rot="16200000">
            <a:off x="9411575" y="2637869"/>
            <a:ext cx="384236" cy="258210"/>
          </a:xfrm>
          <a:prstGeom prst="triangle">
            <a:avLst/>
          </a:prstGeom>
          <a:solidFill>
            <a:schemeClr val="accent1">
              <a:lumMod val="20000"/>
              <a:lumOff val="80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p:nvSpPr>
        <p:spPr>
          <a:xfrm>
            <a:off x="9603693" y="1422881"/>
            <a:ext cx="2014957" cy="430887"/>
          </a:xfrm>
          <a:prstGeom prst="rect">
            <a:avLst/>
          </a:prstGeom>
          <a:noFill/>
        </p:spPr>
        <p:txBody>
          <a:bodyPr wrap="square" rtlCol="0">
            <a:spAutoFit/>
          </a:bodyPr>
          <a:lstStyle/>
          <a:p>
            <a:pPr algn="r" rtl="1"/>
            <a:r>
              <a:rPr lang="fa-IR" sz="2200" dirty="0" smtClean="0">
                <a:cs typeface="B Nazanin" panose="00000400000000000000" pitchFamily="2" charset="-78"/>
              </a:rPr>
              <a:t>سیستم تشخیص نفوذ</a:t>
            </a:r>
            <a:endParaRPr lang="en-US" sz="2200" dirty="0">
              <a:cs typeface="B Nazanin" panose="00000400000000000000" pitchFamily="2" charset="-78"/>
            </a:endParaRPr>
          </a:p>
        </p:txBody>
      </p:sp>
      <p:sp>
        <p:nvSpPr>
          <p:cNvPr id="27" name="TextBox 26"/>
          <p:cNvSpPr txBox="1"/>
          <p:nvPr/>
        </p:nvSpPr>
        <p:spPr>
          <a:xfrm>
            <a:off x="9433304" y="3947224"/>
            <a:ext cx="2133591" cy="430887"/>
          </a:xfrm>
          <a:prstGeom prst="rect">
            <a:avLst/>
          </a:prstGeom>
          <a:noFill/>
        </p:spPr>
        <p:txBody>
          <a:bodyPr wrap="square" rtlCol="0">
            <a:spAutoFit/>
          </a:bodyPr>
          <a:lstStyle/>
          <a:p>
            <a:pPr algn="r" rtl="1"/>
            <a:r>
              <a:rPr lang="fa-IR" sz="2200" dirty="0" smtClean="0">
                <a:cs typeface="B Nazanin" panose="00000400000000000000" pitchFamily="2" charset="-78"/>
              </a:rPr>
              <a:t>سرویس تشخیص نفوذ</a:t>
            </a:r>
            <a:endParaRPr lang="en-US" sz="2200" dirty="0">
              <a:cs typeface="B Nazanin" panose="00000400000000000000" pitchFamily="2" charset="-78"/>
            </a:endParaRPr>
          </a:p>
        </p:txBody>
      </p:sp>
    </p:spTree>
    <p:extLst>
      <p:ext uri="{BB962C8B-B14F-4D97-AF65-F5344CB8AC3E}">
        <p14:creationId xmlns:p14="http://schemas.microsoft.com/office/powerpoint/2010/main" val="149744504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Straight Connector 6"/>
          <p:cNvCxnSpPr/>
          <p:nvPr/>
        </p:nvCxnSpPr>
        <p:spPr>
          <a:xfrm flipH="1">
            <a:off x="9650278" y="542440"/>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5" name="Flowchart: Delay 4"/>
          <p:cNvSpPr/>
          <p:nvPr/>
        </p:nvSpPr>
        <p:spPr>
          <a:xfrm rot="5400000">
            <a:off x="11672804" y="423741"/>
            <a:ext cx="635430" cy="836908"/>
          </a:xfrm>
          <a:prstGeom prst="flowChartDelay">
            <a:avLst/>
          </a:prstGeom>
          <a:solidFill>
            <a:schemeClr val="bg1">
              <a:lumMod val="95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8" name="TextBox 7"/>
          <p:cNvSpPr txBox="1"/>
          <p:nvPr/>
        </p:nvSpPr>
        <p:spPr>
          <a:xfrm>
            <a:off x="9996400" y="580439"/>
            <a:ext cx="1570495" cy="461665"/>
          </a:xfrm>
          <a:prstGeom prst="rect">
            <a:avLst/>
          </a:prstGeom>
          <a:noFill/>
        </p:spPr>
        <p:txBody>
          <a:bodyPr wrap="square" rtlCol="0">
            <a:spAutoFit/>
          </a:bodyPr>
          <a:lstStyle/>
          <a:p>
            <a:pPr algn="r" rtl="1"/>
            <a:r>
              <a:rPr lang="fa-IR" sz="2400" dirty="0" smtClean="0">
                <a:cs typeface="B Nazanin" panose="00000400000000000000" pitchFamily="2" charset="-78"/>
              </a:rPr>
              <a:t>مقدمه</a:t>
            </a:r>
            <a:endParaRPr lang="en-US" sz="2200" dirty="0">
              <a:cs typeface="B Nazanin" panose="00000400000000000000" pitchFamily="2" charset="-78"/>
            </a:endParaRPr>
          </a:p>
        </p:txBody>
      </p:sp>
      <p:cxnSp>
        <p:nvCxnSpPr>
          <p:cNvPr id="9" name="Straight Connector 8"/>
          <p:cNvCxnSpPr/>
          <p:nvPr/>
        </p:nvCxnSpPr>
        <p:spPr>
          <a:xfrm flipH="1">
            <a:off x="9650278" y="1388039"/>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0" name="Flowchart: Delay 9"/>
          <p:cNvSpPr/>
          <p:nvPr/>
        </p:nvSpPr>
        <p:spPr>
          <a:xfrm rot="5400000">
            <a:off x="11672804" y="1271782"/>
            <a:ext cx="635430" cy="836908"/>
          </a:xfrm>
          <a:prstGeom prst="flowChartDelay">
            <a:avLst/>
          </a:prstGeom>
          <a:solidFill>
            <a:schemeClr val="tx2">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cxnSp>
        <p:nvCxnSpPr>
          <p:cNvPr id="12" name="Straight Connector 11"/>
          <p:cNvCxnSpPr/>
          <p:nvPr/>
        </p:nvCxnSpPr>
        <p:spPr>
          <a:xfrm flipH="1">
            <a:off x="9650278" y="2233638"/>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3" name="Flowchart: Delay 12"/>
          <p:cNvSpPr/>
          <p:nvPr/>
        </p:nvSpPr>
        <p:spPr>
          <a:xfrm rot="5400000">
            <a:off x="11672804" y="2116579"/>
            <a:ext cx="635430" cy="836908"/>
          </a:xfrm>
          <a:prstGeom prst="flowChartDelay">
            <a:avLst/>
          </a:prstGeom>
          <a:solidFill>
            <a:schemeClr val="accent1">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4" name="TextBox 13"/>
          <p:cNvSpPr txBox="1"/>
          <p:nvPr/>
        </p:nvSpPr>
        <p:spPr>
          <a:xfrm>
            <a:off x="9433304" y="2288848"/>
            <a:ext cx="2133591" cy="415498"/>
          </a:xfrm>
          <a:prstGeom prst="rect">
            <a:avLst/>
          </a:prstGeom>
          <a:noFill/>
        </p:spPr>
        <p:txBody>
          <a:bodyPr wrap="square" rtlCol="0">
            <a:spAutoFit/>
          </a:bodyPr>
          <a:lstStyle/>
          <a:p>
            <a:pPr algn="r" rtl="1"/>
            <a:r>
              <a:rPr lang="fa-IR" sz="2100" b="1" dirty="0" smtClean="0">
                <a:effectLst>
                  <a:outerShdw blurRad="38100" dist="38100" dir="2700000" algn="tl">
                    <a:srgbClr val="000000">
                      <a:alpha val="43137"/>
                    </a:srgbClr>
                  </a:outerShdw>
                </a:effectLst>
                <a:cs typeface="B Nazanin" panose="00000400000000000000" pitchFamily="2" charset="-78"/>
              </a:rPr>
              <a:t>روش تشخیص نفوذ</a:t>
            </a:r>
            <a:endParaRPr lang="en-US" sz="2100" b="1" dirty="0">
              <a:effectLst>
                <a:outerShdw blurRad="38100" dist="38100" dir="2700000" algn="tl">
                  <a:srgbClr val="000000">
                    <a:alpha val="43137"/>
                  </a:srgbClr>
                </a:outerShdw>
              </a:effectLst>
              <a:cs typeface="B Nazanin" panose="00000400000000000000" pitchFamily="2" charset="-78"/>
            </a:endParaRPr>
          </a:p>
        </p:txBody>
      </p:sp>
      <p:cxnSp>
        <p:nvCxnSpPr>
          <p:cNvPr id="15" name="Straight Connector 14"/>
          <p:cNvCxnSpPr/>
          <p:nvPr/>
        </p:nvCxnSpPr>
        <p:spPr>
          <a:xfrm flipH="1">
            <a:off x="9650277" y="3079237"/>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6" name="Flowchart: Delay 15"/>
          <p:cNvSpPr/>
          <p:nvPr/>
        </p:nvSpPr>
        <p:spPr>
          <a:xfrm rot="5400000">
            <a:off x="11667633" y="2955894"/>
            <a:ext cx="635430" cy="836908"/>
          </a:xfrm>
          <a:prstGeom prst="flowChartDelay">
            <a:avLst/>
          </a:prstGeom>
          <a:solidFill>
            <a:schemeClr val="accent2">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7" name="TextBox 16"/>
          <p:cNvSpPr txBox="1"/>
          <p:nvPr/>
        </p:nvSpPr>
        <p:spPr>
          <a:xfrm>
            <a:off x="9944730" y="3119258"/>
            <a:ext cx="1570495" cy="461665"/>
          </a:xfrm>
          <a:prstGeom prst="rect">
            <a:avLst/>
          </a:prstGeom>
          <a:noFill/>
        </p:spPr>
        <p:txBody>
          <a:bodyPr wrap="square" rtlCol="0">
            <a:spAutoFit/>
          </a:bodyPr>
          <a:lstStyle/>
          <a:p>
            <a:pPr algn="r" rtl="1"/>
            <a:r>
              <a:rPr lang="fa-IR" sz="2400" dirty="0" smtClean="0">
                <a:cs typeface="B Nazanin" panose="00000400000000000000" pitchFamily="2" charset="-78"/>
              </a:rPr>
              <a:t>رایانش ابری</a:t>
            </a:r>
            <a:endParaRPr lang="en-US" sz="2200" dirty="0">
              <a:cs typeface="B Nazanin" panose="00000400000000000000" pitchFamily="2" charset="-78"/>
            </a:endParaRPr>
          </a:p>
        </p:txBody>
      </p:sp>
      <p:cxnSp>
        <p:nvCxnSpPr>
          <p:cNvPr id="18" name="Straight Connector 17"/>
          <p:cNvCxnSpPr/>
          <p:nvPr/>
        </p:nvCxnSpPr>
        <p:spPr>
          <a:xfrm flipH="1">
            <a:off x="9650277" y="3924836"/>
            <a:ext cx="2541724"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9" name="Flowchart: Delay 18"/>
          <p:cNvSpPr/>
          <p:nvPr/>
        </p:nvSpPr>
        <p:spPr>
          <a:xfrm rot="5400000">
            <a:off x="11667634" y="3807774"/>
            <a:ext cx="635430" cy="836908"/>
          </a:xfrm>
          <a:prstGeom prst="flowChartDelay">
            <a:avLst/>
          </a:prstGeom>
          <a:solidFill>
            <a:schemeClr val="accent4">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cxnSp>
        <p:nvCxnSpPr>
          <p:cNvPr id="21" name="Straight Connector 20"/>
          <p:cNvCxnSpPr/>
          <p:nvPr/>
        </p:nvCxnSpPr>
        <p:spPr>
          <a:xfrm flipH="1">
            <a:off x="9650278" y="4808263"/>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22" name="Flowchart: Delay 21"/>
          <p:cNvSpPr/>
          <p:nvPr/>
        </p:nvSpPr>
        <p:spPr>
          <a:xfrm rot="5400000">
            <a:off x="11667634" y="4676575"/>
            <a:ext cx="635430" cy="836908"/>
          </a:xfrm>
          <a:prstGeom prst="flowChartDelay">
            <a:avLst/>
          </a:prstGeom>
          <a:solidFill>
            <a:schemeClr val="accent6">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23" name="TextBox 22"/>
          <p:cNvSpPr txBox="1"/>
          <p:nvPr/>
        </p:nvSpPr>
        <p:spPr>
          <a:xfrm>
            <a:off x="9712264" y="4815210"/>
            <a:ext cx="1854630" cy="461665"/>
          </a:xfrm>
          <a:prstGeom prst="rect">
            <a:avLst/>
          </a:prstGeom>
          <a:noFill/>
        </p:spPr>
        <p:txBody>
          <a:bodyPr wrap="square" rtlCol="0">
            <a:spAutoFit/>
          </a:bodyPr>
          <a:lstStyle/>
          <a:p>
            <a:pPr algn="r" rtl="1"/>
            <a:r>
              <a:rPr lang="fa-IR" sz="2400" dirty="0" smtClean="0">
                <a:cs typeface="B Nazanin" panose="00000400000000000000" pitchFamily="2" charset="-78"/>
              </a:rPr>
              <a:t>نتیجه گیری</a:t>
            </a:r>
            <a:endParaRPr lang="en-US" sz="2200" dirty="0">
              <a:cs typeface="B Nazanin" panose="00000400000000000000" pitchFamily="2" charset="-78"/>
            </a:endParaRPr>
          </a:p>
        </p:txBody>
      </p:sp>
      <p:sp>
        <p:nvSpPr>
          <p:cNvPr id="24" name="Rectangle 23"/>
          <p:cNvSpPr/>
          <p:nvPr/>
        </p:nvSpPr>
        <p:spPr>
          <a:xfrm>
            <a:off x="139486" y="232476"/>
            <a:ext cx="9293818" cy="6400800"/>
          </a:xfrm>
          <a:prstGeom prst="rect">
            <a:avLst/>
          </a:prstGeom>
          <a:solidFill>
            <a:schemeClr val="accent1">
              <a:lumMod val="20000"/>
              <a:lumOff val="80000"/>
            </a:schemeClr>
          </a:solidFill>
          <a:ln w="28575"/>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ctr" anchorCtr="0"/>
          <a:lstStyle/>
          <a:p>
            <a:pPr marL="457200" indent="-457200" algn="just" rtl="1">
              <a:lnSpc>
                <a:spcPct val="150000"/>
              </a:lnSpc>
              <a:buFont typeface="Wingdings" panose="05000000000000000000" pitchFamily="2" charset="2"/>
              <a:buChar char="§"/>
            </a:pPr>
            <a:r>
              <a:rPr lang="fa-IR" sz="2800" dirty="0">
                <a:solidFill>
                  <a:schemeClr val="tx1"/>
                </a:solidFill>
                <a:cs typeface="B Nazanin" panose="00000400000000000000" pitchFamily="2" charset="-78"/>
              </a:rPr>
              <a:t> با این حال یک سری رویداد های پیچیده تر برای انجام تشخیص سو استفاده وجو د دارند که می توانند از امضاهای منفرد برای تشخیص یک گروه از تهاجمات مورد استفاده قرار بگیرند. در این تکنیک که معمولاًبا نام تشخیص مبتنی بر امضاء شناخته شده است، الگوهای نفوذ از پیش ساخته شده (امضاء) به صورت قانون نگهداری می شوند. به طوری که هر الگو انواع متفاوتی از یک نفوذ خاص را در بر گرفته و در صورت بروز چنین الگویی در سیستم، وقوع نفوذ اعلام می شود. در این روش ها، معمولاً تشخیص دهنده دارای پایگاه داده ای از امضاء ها یا الگوهای حمله است و سعی می کند با بررسی ترافیک شبکه، الگوهای مشابه با آن چه را که در پایگاه داده ی خود نگهداری می کند، بیابد.</a:t>
            </a:r>
          </a:p>
        </p:txBody>
      </p:sp>
      <p:sp>
        <p:nvSpPr>
          <p:cNvPr id="33" name="Action Button: Back or Previous 32">
            <a:hlinkClick r:id="" action="ppaction://hlinkshowjump?jump=previousslide" highlightClick="1"/>
          </p:cNvPr>
          <p:cNvSpPr/>
          <p:nvPr/>
        </p:nvSpPr>
        <p:spPr>
          <a:xfrm>
            <a:off x="9650277" y="5866752"/>
            <a:ext cx="609609" cy="511444"/>
          </a:xfrm>
          <a:prstGeom prst="actionButtonBackPrevious">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lang="en-US"/>
          </a:p>
        </p:txBody>
      </p:sp>
      <p:sp>
        <p:nvSpPr>
          <p:cNvPr id="34" name="TextBox 33"/>
          <p:cNvSpPr txBox="1"/>
          <p:nvPr/>
        </p:nvSpPr>
        <p:spPr>
          <a:xfrm>
            <a:off x="10259887" y="5827363"/>
            <a:ext cx="1007382" cy="523220"/>
          </a:xfrm>
          <a:prstGeom prst="rect">
            <a:avLst/>
          </a:prstGeom>
          <a:noFill/>
        </p:spPr>
        <p:txBody>
          <a:bodyPr wrap="square" rtlCol="0">
            <a:spAutoFit/>
          </a:bodyPr>
          <a:lstStyle/>
          <a:p>
            <a:pPr algn="ctr"/>
            <a:r>
              <a:rPr lang="fa-IR" sz="2800" b="1" dirty="0" smtClean="0">
                <a:latin typeface="Times New Roman" panose="02020603050405020304" pitchFamily="18" charset="0"/>
                <a:cs typeface="Times New Roman" panose="02020603050405020304" pitchFamily="18" charset="0"/>
              </a:rPr>
              <a:t>13</a:t>
            </a:r>
            <a:r>
              <a:rPr lang="en-US" sz="2800" b="1" dirty="0" smtClean="0">
                <a:latin typeface="Times New Roman" panose="02020603050405020304" pitchFamily="18" charset="0"/>
                <a:cs typeface="Times New Roman" panose="02020603050405020304" pitchFamily="18" charset="0"/>
              </a:rPr>
              <a:t>/</a:t>
            </a:r>
            <a:r>
              <a:rPr lang="fa-IR" sz="2800" b="1" dirty="0">
                <a:latin typeface="Times New Roman" panose="02020603050405020304" pitchFamily="18" charset="0"/>
                <a:cs typeface="Times New Roman" panose="02020603050405020304" pitchFamily="18" charset="0"/>
              </a:rPr>
              <a:t>40</a:t>
            </a:r>
            <a:endParaRPr lang="en-US" sz="2400" b="1" dirty="0">
              <a:latin typeface="Times New Roman" panose="02020603050405020304" pitchFamily="18" charset="0"/>
              <a:cs typeface="Times New Roman" panose="02020603050405020304" pitchFamily="18" charset="0"/>
            </a:endParaRPr>
          </a:p>
        </p:txBody>
      </p:sp>
      <p:sp>
        <p:nvSpPr>
          <p:cNvPr id="35" name="Action Button: Forward or Next 34">
            <a:hlinkClick r:id="" action="ppaction://hlinkshowjump?jump=nextslide" highlightClick="1"/>
          </p:cNvPr>
          <p:cNvSpPr/>
          <p:nvPr/>
        </p:nvSpPr>
        <p:spPr>
          <a:xfrm>
            <a:off x="11355077" y="5866752"/>
            <a:ext cx="650929" cy="511444"/>
          </a:xfrm>
          <a:prstGeom prst="actionButtonForwardNex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5" name="Isosceles Triangle 24"/>
          <p:cNvSpPr/>
          <p:nvPr/>
        </p:nvSpPr>
        <p:spPr>
          <a:xfrm rot="16200000">
            <a:off x="9411575" y="2637869"/>
            <a:ext cx="384236" cy="258210"/>
          </a:xfrm>
          <a:prstGeom prst="triangle">
            <a:avLst/>
          </a:prstGeom>
          <a:solidFill>
            <a:schemeClr val="accent1">
              <a:lumMod val="20000"/>
              <a:lumOff val="80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p:nvSpPr>
        <p:spPr>
          <a:xfrm>
            <a:off x="9603693" y="1422881"/>
            <a:ext cx="2014957" cy="430887"/>
          </a:xfrm>
          <a:prstGeom prst="rect">
            <a:avLst/>
          </a:prstGeom>
          <a:noFill/>
        </p:spPr>
        <p:txBody>
          <a:bodyPr wrap="square" rtlCol="0">
            <a:spAutoFit/>
          </a:bodyPr>
          <a:lstStyle/>
          <a:p>
            <a:pPr algn="r" rtl="1"/>
            <a:r>
              <a:rPr lang="fa-IR" sz="2200" dirty="0" smtClean="0">
                <a:cs typeface="B Nazanin" panose="00000400000000000000" pitchFamily="2" charset="-78"/>
              </a:rPr>
              <a:t>سیستم تشخیص نفوذ</a:t>
            </a:r>
            <a:endParaRPr lang="en-US" sz="2200" dirty="0">
              <a:cs typeface="B Nazanin" panose="00000400000000000000" pitchFamily="2" charset="-78"/>
            </a:endParaRPr>
          </a:p>
        </p:txBody>
      </p:sp>
      <p:sp>
        <p:nvSpPr>
          <p:cNvPr id="27" name="TextBox 26"/>
          <p:cNvSpPr txBox="1"/>
          <p:nvPr/>
        </p:nvSpPr>
        <p:spPr>
          <a:xfrm>
            <a:off x="9433304" y="3947224"/>
            <a:ext cx="2133591" cy="430887"/>
          </a:xfrm>
          <a:prstGeom prst="rect">
            <a:avLst/>
          </a:prstGeom>
          <a:noFill/>
        </p:spPr>
        <p:txBody>
          <a:bodyPr wrap="square" rtlCol="0">
            <a:spAutoFit/>
          </a:bodyPr>
          <a:lstStyle/>
          <a:p>
            <a:pPr algn="r" rtl="1"/>
            <a:r>
              <a:rPr lang="fa-IR" sz="2200" dirty="0" smtClean="0">
                <a:cs typeface="B Nazanin" panose="00000400000000000000" pitchFamily="2" charset="-78"/>
              </a:rPr>
              <a:t>سرویس تشخیص نفوذ</a:t>
            </a:r>
            <a:endParaRPr lang="en-US" sz="2200" dirty="0">
              <a:cs typeface="B Nazanin" panose="00000400000000000000" pitchFamily="2" charset="-78"/>
            </a:endParaRPr>
          </a:p>
        </p:txBody>
      </p:sp>
    </p:spTree>
    <p:extLst>
      <p:ext uri="{BB962C8B-B14F-4D97-AF65-F5344CB8AC3E}">
        <p14:creationId xmlns:p14="http://schemas.microsoft.com/office/powerpoint/2010/main" val="14163421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170</TotalTime>
  <Words>419</Words>
  <Application>Microsoft Office PowerPoint</Application>
  <PresentationFormat>Widescreen</PresentationFormat>
  <Paragraphs>26</Paragraphs>
  <Slides>3</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vt:i4>
      </vt:variant>
    </vt:vector>
  </HeadingPairs>
  <TitlesOfParts>
    <vt:vector size="10" baseType="lpstr">
      <vt:lpstr>Arial</vt:lpstr>
      <vt:lpstr>B Nazanin</vt:lpstr>
      <vt:lpstr>Calibri</vt:lpstr>
      <vt:lpstr>Calibri Light</vt:lpstr>
      <vt:lpstr>Times New Roman</vt:lpstr>
      <vt:lpstr>Wingdings</vt:lpstr>
      <vt:lpstr>Office Theme</vt:lpstr>
      <vt:lpstr>PowerPoint Presentation</vt:lpstr>
      <vt:lpstr>PowerPoint Presentation</vt:lpstr>
      <vt:lpstr>PowerPoint Presentation</vt:lpstr>
    </vt:vector>
  </TitlesOfParts>
  <Company>madsg.com</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Khastkhodaei;madsg.com</dc:creator>
  <dc:description>madsg.com</dc:description>
  <cp:lastModifiedBy>8p</cp:lastModifiedBy>
  <cp:revision>30</cp:revision>
  <dcterms:created xsi:type="dcterms:W3CDTF">2014-08-21T14:23:12Z</dcterms:created>
  <dcterms:modified xsi:type="dcterms:W3CDTF">2017-10-28T08:33:34Z</dcterms:modified>
</cp:coreProperties>
</file>