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6" d="100"/>
          <a:sy n="66" d="100"/>
        </p:scale>
        <p:origin x="876" y="1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76217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22523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67908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42087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608B6-3C68-443D-8F55-B3AD0BC9A5A8}"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49523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608B6-3C68-443D-8F55-B3AD0BC9A5A8}" type="datetimeFigureOut">
              <a:rPr lang="en-US" smtClean="0"/>
              <a:t>10/22/2017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95570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608B6-3C68-443D-8F55-B3AD0BC9A5A8}" type="datetimeFigureOut">
              <a:rPr lang="en-US" smtClean="0"/>
              <a:t>10/22/2017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57290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608B6-3C68-443D-8F55-B3AD0BC9A5A8}" type="datetimeFigureOut">
              <a:rPr lang="en-US" smtClean="0"/>
              <a:t>10/22/2017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89198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608B6-3C68-443D-8F55-B3AD0BC9A5A8}" type="datetimeFigureOut">
              <a:rPr lang="en-US" smtClean="0"/>
              <a:t>10/22/2017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32493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10/22/2017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7854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10/22/2017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8492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608B6-3C68-443D-8F55-B3AD0BC9A5A8}" type="datetimeFigureOut">
              <a:rPr lang="en-US" smtClean="0"/>
              <a:t>10/22/2017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3FF22-A95F-4F53-AAEF-FF7BF90C33A8}" type="slidenum">
              <a:rPr lang="en-US" smtClean="0"/>
              <a:t>‹#›</a:t>
            </a:fld>
            <a:endParaRPr lang="en-US"/>
          </a:p>
        </p:txBody>
      </p:sp>
    </p:spTree>
    <p:extLst>
      <p:ext uri="{BB962C8B-B14F-4D97-AF65-F5344CB8AC3E}">
        <p14:creationId xmlns:p14="http://schemas.microsoft.com/office/powerpoint/2010/main" val="41669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مسائل امنیتی </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چالش ها</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b" anchorCtr="0"/>
          <a:lstStyle/>
          <a:p>
            <a:pPr algn="ctr" rtl="1">
              <a:lnSpc>
                <a:spcPct val="150000"/>
              </a:lnSpc>
            </a:pPr>
            <a:r>
              <a:rPr lang="fa-IR" sz="2200" dirty="0">
                <a:solidFill>
                  <a:schemeClr val="tx1"/>
                </a:solidFill>
                <a:cs typeface="B Nazanin" panose="00000400000000000000" pitchFamily="2" charset="-78"/>
              </a:rPr>
              <a:t>شکل </a:t>
            </a:r>
            <a:r>
              <a:rPr lang="fa-IR" sz="2200" dirty="0" smtClean="0">
                <a:solidFill>
                  <a:schemeClr val="tx1"/>
                </a:solidFill>
                <a:cs typeface="B Nazanin" panose="00000400000000000000" pitchFamily="2" charset="-78"/>
              </a:rPr>
              <a:t>1. </a:t>
            </a:r>
            <a:r>
              <a:rPr lang="fa-IR" sz="2200" dirty="0">
                <a:solidFill>
                  <a:schemeClr val="tx1"/>
                </a:solidFill>
                <a:cs typeface="B Nazanin" panose="00000400000000000000" pitchFamily="2" charset="-78"/>
              </a:rPr>
              <a:t>مدل استقرار </a:t>
            </a:r>
            <a:r>
              <a:rPr lang="fa-IR" sz="2200" dirty="0" smtClean="0">
                <a:solidFill>
                  <a:schemeClr val="tx1"/>
                </a:solidFill>
                <a:cs typeface="B Nazanin" panose="00000400000000000000" pitchFamily="2" charset="-78"/>
              </a:rPr>
              <a:t>ابر</a:t>
            </a:r>
          </a:p>
          <a:p>
            <a:pPr algn="ctr" rtl="1">
              <a:lnSpc>
                <a:spcPct val="150000"/>
              </a:lnSpc>
            </a:pPr>
            <a:endParaRPr lang="fa-IR" sz="900" dirty="0">
              <a:solidFill>
                <a:schemeClr val="tx1"/>
              </a:solidFill>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en-US" sz="2800" b="1" dirty="0">
                <a:latin typeface="Times New Roman" panose="02020603050405020304" pitchFamily="18" charset="0"/>
                <a:cs typeface="Times New Roman" panose="02020603050405020304" pitchFamily="18" charset="0"/>
              </a:rPr>
              <a:t>11/35</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کارهای مربوطه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pic>
        <p:nvPicPr>
          <p:cNvPr id="28" name="Picture 27"/>
          <p:cNvPicPr/>
          <p:nvPr/>
        </p:nvPicPr>
        <p:blipFill>
          <a:blip r:embed="rId2"/>
          <a:stretch>
            <a:fillRect/>
          </a:stretch>
        </p:blipFill>
        <p:spPr>
          <a:xfrm>
            <a:off x="756573" y="494248"/>
            <a:ext cx="7988681" cy="5372504"/>
          </a:xfrm>
          <a:prstGeom prst="rect">
            <a:avLst/>
          </a:prstGeom>
        </p:spPr>
      </p:pic>
    </p:spTree>
    <p:extLst>
      <p:ext uri="{BB962C8B-B14F-4D97-AF65-F5344CB8AC3E}">
        <p14:creationId xmlns:p14="http://schemas.microsoft.com/office/powerpoint/2010/main" val="7923556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مسائل امنیتی </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چالش ها</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u="sng" dirty="0">
                <a:solidFill>
                  <a:schemeClr val="tx1"/>
                </a:solidFill>
                <a:cs typeface="B Nazanin" panose="00000400000000000000" pitchFamily="2" charset="-78"/>
              </a:rPr>
              <a:t> ابر خصوصی </a:t>
            </a:r>
          </a:p>
          <a:p>
            <a:pPr marL="457200" indent="-457200" algn="just" rtl="1">
              <a:lnSpc>
                <a:spcPct val="150000"/>
              </a:lnSpc>
              <a:buFont typeface="Wingdings" panose="05000000000000000000" pitchFamily="2" charset="2"/>
              <a:buChar char="§"/>
            </a:pPr>
            <a:r>
              <a:rPr lang="fa-IR" sz="2800" dirty="0" smtClean="0">
                <a:solidFill>
                  <a:schemeClr val="tx1"/>
                </a:solidFill>
                <a:cs typeface="B Nazanin" panose="00000400000000000000" pitchFamily="2" charset="-78"/>
              </a:rPr>
              <a:t> </a:t>
            </a:r>
            <a:r>
              <a:rPr lang="fa-IR" sz="2800" dirty="0">
                <a:solidFill>
                  <a:schemeClr val="tx1"/>
                </a:solidFill>
                <a:cs typeface="B Nazanin" panose="00000400000000000000" pitchFamily="2" charset="-78"/>
              </a:rPr>
              <a:t>ابر خصوصی در مرکز داده موسسه داخلی سازمان راه اندازی می شود. در ابر خصوصی، منابع مقیاس پذیر و کاربردهای مجازی فراهم شده توسط فروشنده ابر، باهم ادغام و برای به اشتراک گذاری و استفاده در اختیار کاربران ابر قرار داده می شوند. تفاوت ابر خصوصی و عمومی در آن است که کلیه منابع و کاربردهای ابری تحت مدیریت سازمان می باشند که شبیه به تابعیت اینترانت می باشد. کاربرد برروی ابر خصوصی مطمئن تر از ابر عمومی می باشد که دلیل این امر مواجهه داخلی مقرر شده اش می باشد. تنها سازمان و ذینفعان مقرر شده می توانند به ابر خصوصی دسترسی داشته و روی آن کار کنند. </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en-US" sz="2800" b="1" dirty="0">
                <a:latin typeface="Times New Roman" panose="02020603050405020304" pitchFamily="18" charset="0"/>
                <a:cs typeface="Times New Roman" panose="02020603050405020304" pitchFamily="18" charset="0"/>
              </a:rPr>
              <a:t>12/35</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کارهای مربوطه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32988922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مسائل امنیتی </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چالش ها</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u="sng" dirty="0">
                <a:solidFill>
                  <a:schemeClr val="tx1"/>
                </a:solidFill>
                <a:cs typeface="B Nazanin" panose="00000400000000000000" pitchFamily="2" charset="-78"/>
              </a:rPr>
              <a:t> ابر عمومی </a:t>
            </a:r>
          </a:p>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ابر عمومی رایانش ابری را در جهت جریان اصلی سنتی شرح می دهد که به واسطه آن منابع به صورت پویا و براساس سلف سرویس دانه ریز برروی اینترنت از طریق سرویس های وب/ برنامه های وب از سوی تامین کننده شخص ثالث دور از محل تامین می کنند که منابع را به اشتراک گذاشته و براساس محاسبات یوتیلیتی دانه ریز صورتحساب را مشخص می کند. </a:t>
            </a:r>
            <a:r>
              <a:rPr lang="fa-IR" sz="2800" dirty="0" smtClean="0">
                <a:solidFill>
                  <a:schemeClr val="tx1"/>
                </a:solidFill>
                <a:cs typeface="B Nazanin" panose="00000400000000000000" pitchFamily="2" charset="-78"/>
              </a:rPr>
              <a:t>ابرهای </a:t>
            </a:r>
            <a:r>
              <a:rPr lang="fa-IR" sz="2800" dirty="0">
                <a:solidFill>
                  <a:schemeClr val="tx1"/>
                </a:solidFill>
                <a:cs typeface="B Nazanin" panose="00000400000000000000" pitchFamily="2" charset="-78"/>
              </a:rPr>
              <a:t>عمومی در مقایسه با سایر مدلهای ابر امنیت کمتری دارند، زیرا باید اطمینان حاصل کند کلیه برنامه ها و داده های موجود </a:t>
            </a:r>
            <a:r>
              <a:rPr lang="fa-IR" sz="2800" dirty="0" smtClean="0">
                <a:solidFill>
                  <a:schemeClr val="tx1"/>
                </a:solidFill>
                <a:cs typeface="B Nazanin" panose="00000400000000000000" pitchFamily="2" charset="-78"/>
              </a:rPr>
              <a:t>بر روی </a:t>
            </a:r>
            <a:r>
              <a:rPr lang="fa-IR" sz="2800" dirty="0">
                <a:solidFill>
                  <a:schemeClr val="tx1"/>
                </a:solidFill>
                <a:cs typeface="B Nazanin" panose="00000400000000000000" pitchFamily="2" charset="-78"/>
              </a:rPr>
              <a:t>ابر عمومی در معرض حملات خرابکارانه </a:t>
            </a:r>
            <a:r>
              <a:rPr lang="fa-IR" sz="2800" dirty="0" smtClean="0">
                <a:solidFill>
                  <a:schemeClr val="tx1"/>
                </a:solidFill>
                <a:cs typeface="B Nazanin" panose="00000400000000000000" pitchFamily="2" charset="-78"/>
              </a:rPr>
              <a:t>قرار ندارند</a:t>
            </a:r>
            <a:r>
              <a:rPr lang="fa-IR" sz="2800" dirty="0">
                <a:solidFill>
                  <a:schemeClr val="tx1"/>
                </a:solidFill>
                <a:cs typeface="B Nazanin" panose="00000400000000000000" pitchFamily="2" charset="-78"/>
              </a:rPr>
              <a:t>. </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en-US" sz="2800" b="1" dirty="0">
                <a:latin typeface="Times New Roman" panose="02020603050405020304" pitchFamily="18" charset="0"/>
                <a:cs typeface="Times New Roman" panose="02020603050405020304" pitchFamily="18" charset="0"/>
              </a:rPr>
              <a:t>13/35</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کارهای مربوطه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18665669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مسائل امنیتی </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چالش ها</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u="sng" dirty="0">
                <a:solidFill>
                  <a:schemeClr val="tx1"/>
                </a:solidFill>
                <a:cs typeface="B Nazanin" panose="00000400000000000000" pitchFamily="2" charset="-78"/>
              </a:rPr>
              <a:t> ابر مرکب </a:t>
            </a:r>
          </a:p>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ابر مرکب یک ابر خصوصی پیوند خورده یا لینک شده به یک یا چند سرویس ابری خارجی است که به صورت متمرکز مدیریت شده، به صورت یک واحد تامین و توسط شبکه امن محدود و مشخص شده است. ابر مرکب از طریق آمیزه ای از ابرهای عمومی و خصوصی، راه حل های </a:t>
            </a:r>
            <a:r>
              <a:rPr lang="en-US" sz="2800" dirty="0" smtClean="0">
                <a:solidFill>
                  <a:schemeClr val="tx1"/>
                </a:solidFill>
                <a:cs typeface="B Nazanin" panose="00000400000000000000" pitchFamily="2" charset="-78"/>
              </a:rPr>
              <a:t>IT</a:t>
            </a:r>
            <a:r>
              <a:rPr lang="fa-IR" sz="2800" dirty="0" smtClean="0">
                <a:solidFill>
                  <a:schemeClr val="tx1"/>
                </a:solidFill>
                <a:cs typeface="B Nazanin" panose="00000400000000000000" pitchFamily="2" charset="-78"/>
              </a:rPr>
              <a:t> مجازی </a:t>
            </a:r>
            <a:r>
              <a:rPr lang="fa-IR" sz="2800" dirty="0">
                <a:solidFill>
                  <a:schemeClr val="tx1"/>
                </a:solidFill>
                <a:cs typeface="B Nazanin" panose="00000400000000000000" pitchFamily="2" charset="-78"/>
              </a:rPr>
              <a:t>فراهم می نماید. ابر مرکب داده ها و برنامه ها را به شکلی مطمئن تر کنترل نموده و امکان دسترسی طرفین مختلف به اطلاعات موجود در اینترنت را فراهم می آورد. ابر مرکب دارای یک معماری باز می باشد که با سایر سیستم های مدیریت ارتباط دارد. ابر مرکب می تواند پیکره بندی را با ترکیب دستگاه محلی نظیر کامپیوتر </a:t>
            </a:r>
            <a:r>
              <a:rPr lang="en-US" sz="2800" dirty="0" smtClean="0">
                <a:solidFill>
                  <a:schemeClr val="tx1"/>
                </a:solidFill>
                <a:cs typeface="B Nazanin" panose="00000400000000000000" pitchFamily="2" charset="-78"/>
              </a:rPr>
              <a:t>Plug</a:t>
            </a:r>
            <a:r>
              <a:rPr lang="fa-IR" sz="2800" dirty="0" smtClean="0">
                <a:solidFill>
                  <a:schemeClr val="tx1"/>
                </a:solidFill>
                <a:cs typeface="B Nazanin" panose="00000400000000000000" pitchFamily="2" charset="-78"/>
              </a:rPr>
              <a:t> با </a:t>
            </a:r>
            <a:r>
              <a:rPr lang="fa-IR" sz="2800" dirty="0">
                <a:solidFill>
                  <a:schemeClr val="tx1"/>
                </a:solidFill>
                <a:cs typeface="B Nazanin" panose="00000400000000000000" pitchFamily="2" charset="-78"/>
              </a:rPr>
              <a:t>سرویس های ابری، شرح دهد.</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en-US" sz="2800" b="1" dirty="0">
                <a:latin typeface="Times New Roman" panose="02020603050405020304" pitchFamily="18" charset="0"/>
                <a:cs typeface="Times New Roman" panose="02020603050405020304" pitchFamily="18" charset="0"/>
              </a:rPr>
              <a:t>14/35</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کارهای مربوطه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40080542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TotalTime>
  <Words>408</Words>
  <Application>Microsoft Office PowerPoint</Application>
  <PresentationFormat>Widescreen</PresentationFormat>
  <Paragraphs>35</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Khastkhodaei;madsg.com</dc:creator>
  <dc:description>madsg.com</dc:description>
  <cp:lastModifiedBy>8p</cp:lastModifiedBy>
  <cp:revision>27</cp:revision>
  <dcterms:created xsi:type="dcterms:W3CDTF">2014-08-21T14:23:12Z</dcterms:created>
  <dcterms:modified xsi:type="dcterms:W3CDTF">2017-10-22T07:45:12Z</dcterms:modified>
</cp:coreProperties>
</file>