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نتایج و بحث</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مسائل امنیتی نرم افزار به عنوان سرویس </a:t>
            </a:r>
            <a:r>
              <a:rPr lang="en-US" sz="2800" b="1" u="sng" dirty="0" smtClean="0">
                <a:solidFill>
                  <a:schemeClr val="tx1"/>
                </a:solidFill>
                <a:cs typeface="B Nazanin" panose="00000400000000000000" pitchFamily="2" charset="-78"/>
              </a:rPr>
              <a:t>(SaaS)</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en-US" sz="2800" dirty="0" smtClean="0">
                <a:cs typeface="B Nazanin" panose="00000400000000000000" pitchFamily="2" charset="-78"/>
              </a:rPr>
              <a:t>SaaS </a:t>
            </a:r>
            <a:r>
              <a:rPr lang="fa-IR" sz="2800" dirty="0" smtClean="0">
                <a:cs typeface="B Nazanin" panose="00000400000000000000" pitchFamily="2" charset="-78"/>
              </a:rPr>
              <a:t> سرویس </a:t>
            </a:r>
            <a:r>
              <a:rPr lang="fa-IR" sz="2800" dirty="0">
                <a:cs typeface="B Nazanin" panose="00000400000000000000" pitchFamily="2" charset="-78"/>
              </a:rPr>
              <a:t>های کاربردی مورد تقاضا نظیر ایمیل، نرم افزار کنفرانس و کاربردهای تجاری نظیر </a:t>
            </a:r>
            <a:r>
              <a:rPr lang="en-US" sz="2800" dirty="0">
                <a:cs typeface="B Nazanin" panose="00000400000000000000" pitchFamily="2" charset="-78"/>
              </a:rPr>
              <a:t>ERP</a:t>
            </a:r>
            <a:r>
              <a:rPr lang="fa-IR" sz="2800" dirty="0">
                <a:cs typeface="B Nazanin" panose="00000400000000000000" pitchFamily="2" charset="-78"/>
              </a:rPr>
              <a:t>، </a:t>
            </a:r>
            <a:r>
              <a:rPr lang="en-US" sz="2800" dirty="0">
                <a:cs typeface="B Nazanin" panose="00000400000000000000" pitchFamily="2" charset="-78"/>
              </a:rPr>
              <a:t>CRM</a:t>
            </a:r>
            <a:r>
              <a:rPr lang="fa-IR" sz="2800" dirty="0">
                <a:cs typeface="B Nazanin" panose="00000400000000000000" pitchFamily="2" charset="-78"/>
              </a:rPr>
              <a:t> و </a:t>
            </a:r>
            <a:r>
              <a:rPr lang="en-US" sz="2800" dirty="0">
                <a:cs typeface="B Nazanin" panose="00000400000000000000" pitchFamily="2" charset="-78"/>
              </a:rPr>
              <a:t>SCM</a:t>
            </a:r>
            <a:r>
              <a:rPr lang="fa-IR" sz="2800" dirty="0">
                <a:cs typeface="B Nazanin" panose="00000400000000000000" pitchFamily="2" charset="-78"/>
              </a:rPr>
              <a:t> فراهم می نماید. در میان سه مدل تحویل بنیادی در ابر، کاربران </a:t>
            </a:r>
            <a:r>
              <a:rPr lang="en-US" sz="2800" dirty="0">
                <a:cs typeface="B Nazanin" panose="00000400000000000000" pitchFamily="2" charset="-78"/>
              </a:rPr>
              <a:t>SaaS</a:t>
            </a:r>
            <a:r>
              <a:rPr lang="fa-IR" sz="2800" dirty="0">
                <a:cs typeface="B Nazanin" panose="00000400000000000000" pitchFamily="2" charset="-78"/>
              </a:rPr>
              <a:t> کنترل کمی بر امنیت دارند. اقتباس کاربردهای </a:t>
            </a:r>
            <a:r>
              <a:rPr lang="en-US" sz="2800" dirty="0">
                <a:cs typeface="B Nazanin" panose="00000400000000000000" pitchFamily="2" charset="-78"/>
              </a:rPr>
              <a:t>SaaS</a:t>
            </a:r>
            <a:r>
              <a:rPr lang="fa-IR" sz="2800" dirty="0">
                <a:cs typeface="B Nazanin" panose="00000400000000000000" pitchFamily="2" charset="-78"/>
              </a:rPr>
              <a:t> باعث بروز برخی نگرانیهای امنیتی می شود</a:t>
            </a:r>
            <a:r>
              <a:rPr lang="fa-IR"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14/37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6058713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نتایج و بحث</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امنیت کاربردی </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این قبیل برنامه های کاربردی به طور نوعی از طریق اینترنت با استفاده از جستجوگر وب تحویل داده می شوند. اما، نواقص موجود در برنامه های کاربردی وب باعث ایجاد آسیب پذیریهایی برای برنامه </a:t>
            </a:r>
            <a:r>
              <a:rPr lang="fa-IR" sz="2800" dirty="0" smtClean="0">
                <a:solidFill>
                  <a:schemeClr val="tx1"/>
                </a:solidFill>
                <a:cs typeface="B Nazanin" panose="00000400000000000000" pitchFamily="2" charset="-78"/>
              </a:rPr>
              <a:t>های</a:t>
            </a:r>
            <a:r>
              <a:rPr lang="en-US" sz="2800" dirty="0" smtClean="0">
                <a:solidFill>
                  <a:schemeClr val="tx1"/>
                </a:solidFill>
                <a:cs typeface="B Nazanin" panose="00000400000000000000" pitchFamily="2" charset="-78"/>
              </a:rPr>
              <a:t>SaaS </a:t>
            </a:r>
            <a:r>
              <a:rPr lang="fa-IR" sz="2800" dirty="0" smtClean="0">
                <a:solidFill>
                  <a:schemeClr val="tx1"/>
                </a:solidFill>
                <a:cs typeface="B Nazanin" panose="00000400000000000000" pitchFamily="2" charset="-78"/>
              </a:rPr>
              <a:t> می </a:t>
            </a:r>
            <a:r>
              <a:rPr lang="fa-IR" sz="2800" dirty="0">
                <a:solidFill>
                  <a:schemeClr val="tx1"/>
                </a:solidFill>
                <a:cs typeface="B Nazanin" panose="00000400000000000000" pitchFamily="2" charset="-78"/>
              </a:rPr>
              <a:t>شود. مهاجمین از وب برای به مخاطره انداختن کامپیوترهای کاربر و اجرای فعالیتهای خرابکارانه نظیر سرقت داده های حساس استفاده کرده اند. چالش های امنیتی در برنامه های کاربردی </a:t>
            </a:r>
            <a:r>
              <a:rPr lang="en-US" sz="2800" dirty="0" smtClean="0">
                <a:solidFill>
                  <a:schemeClr val="tx1"/>
                </a:solidFill>
                <a:cs typeface="B Nazanin" panose="00000400000000000000" pitchFamily="2" charset="-78"/>
              </a:rPr>
              <a:t>SaaS</a:t>
            </a:r>
            <a:r>
              <a:rPr lang="fa-IR" sz="2800" dirty="0" smtClean="0">
                <a:solidFill>
                  <a:schemeClr val="tx1"/>
                </a:solidFill>
                <a:cs typeface="B Nazanin" panose="00000400000000000000" pitchFamily="2" charset="-78"/>
              </a:rPr>
              <a:t> با </a:t>
            </a:r>
            <a:r>
              <a:rPr lang="fa-IR" sz="2800" dirty="0">
                <a:solidFill>
                  <a:schemeClr val="tx1"/>
                </a:solidFill>
                <a:cs typeface="B Nazanin" panose="00000400000000000000" pitchFamily="2" charset="-78"/>
              </a:rPr>
              <a:t>فناوریهای کاربردی وب تفاوت ندارند، اما راه حل های امنیتی سنتی از آن در برابر حملات به شکلی موثر محافظت نمی کنند، به همین خاطر به شیوه های جدیدی نیاز می باشد.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15/37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4641003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نتایج و بحث</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 چند مستاجری </a:t>
            </a:r>
            <a:r>
              <a:rPr lang="en-US" sz="2800" b="1" u="sng" dirty="0" smtClean="0">
                <a:solidFill>
                  <a:schemeClr val="tx1"/>
                </a:solidFill>
                <a:cs typeface="B Nazanin" panose="00000400000000000000" pitchFamily="2" charset="-78"/>
              </a:rPr>
              <a:t>(multi-tenancy</a:t>
            </a:r>
            <a:r>
              <a:rPr lang="en-US" sz="2800" b="1" u="sng" dirty="0">
                <a:solidFill>
                  <a:schemeClr val="tx1"/>
                </a:solidFill>
                <a:cs typeface="B Nazanin" panose="00000400000000000000" pitchFamily="2" charset="-78"/>
              </a:rPr>
              <a:t>) </a:t>
            </a:r>
            <a:endParaRPr lang="fa-IR" sz="2800" b="1" u="sng"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برنامه های کاربردی </a:t>
            </a:r>
            <a:r>
              <a:rPr lang="en-US" sz="2800" dirty="0" smtClean="0">
                <a:solidFill>
                  <a:schemeClr val="tx1"/>
                </a:solidFill>
                <a:cs typeface="B Nazanin" panose="00000400000000000000" pitchFamily="2" charset="-78"/>
              </a:rPr>
              <a:t>SaaS</a:t>
            </a:r>
            <a:r>
              <a:rPr lang="fa-IR" sz="2800" dirty="0" smtClean="0">
                <a:solidFill>
                  <a:schemeClr val="tx1"/>
                </a:solidFill>
                <a:cs typeface="B Nazanin" panose="00000400000000000000" pitchFamily="2" charset="-78"/>
              </a:rPr>
              <a:t> را </a:t>
            </a:r>
            <a:r>
              <a:rPr lang="fa-IR" sz="2800" dirty="0">
                <a:solidFill>
                  <a:schemeClr val="tx1"/>
                </a:solidFill>
                <a:cs typeface="B Nazanin" panose="00000400000000000000" pitchFamily="2" charset="-78"/>
              </a:rPr>
              <a:t>می توان به مدلهای بلوغ و تکامل تعیین شده با شاخصه های زیر گروه بندی نمود: مقیاس پذیری، قابلیت پیکره بندی از طریق فراداده ها(متادیتا)، و چند مستاجری. در مدل بلوغ اول، هر مشتری دارای نمونه نرم افزار سفارشی خود می باشد. این مدل دارای اشکالاتی می باشد، اما مسائل امنیتی در مقایسه با سایر مدلها، زیاد بد نیستند. در مدل دوم، فروشنده نیز نمونه های متفاوتی از برنامه های کاربردی برای هر مشتری فراهم می نماید، اما کلیه نمونه ها از یک کد برنامه استفاده می کنند. </a:t>
            </a:r>
            <a:endParaRPr lang="fa-IR" sz="28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16/37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5840623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فهرست</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نتایج و بحث</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دراین مدل، مشتریان می توانند گزینه های پیکره بندی را جهت تامین نیازهایشان تغییر دهند. در مدل سوم، چند مستاجری بودن اضافه می شود، بنابراین، یک نمونه به کلیه مشتریان خدمت می کند. این شیوه امکان استفاده کارآمدتر از منابع را فراهم می آورد، اما مقیاس پذیری محدود می باشد.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a:latin typeface="Times New Roman" panose="02020603050405020304" pitchFamily="18" charset="0"/>
                <a:cs typeface="Times New Roman" panose="02020603050405020304" pitchFamily="18" charset="0"/>
              </a:rPr>
              <a:t>17/37</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Isosceles Triangle 25"/>
          <p:cNvSpPr/>
          <p:nvPr/>
        </p:nvSpPr>
        <p:spPr>
          <a:xfrm rot="16200000">
            <a:off x="9429608" y="3413103"/>
            <a:ext cx="384236" cy="258210"/>
          </a:xfrm>
          <a:prstGeom prst="triangle">
            <a:avLst/>
          </a:prstGeom>
          <a:solidFill>
            <a:schemeClr val="accent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2563770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383</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28</cp:revision>
  <dcterms:created xsi:type="dcterms:W3CDTF">2014-08-21T14:23:12Z</dcterms:created>
  <dcterms:modified xsi:type="dcterms:W3CDTF">2017-10-21T06:26:14Z</dcterms:modified>
</cp:coreProperties>
</file>