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کشف ارتباط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829800" y="2288848"/>
            <a:ext cx="1737095" cy="461665"/>
          </a:xfrm>
          <a:prstGeom prst="rect">
            <a:avLst/>
          </a:prstGeom>
          <a:noFill/>
        </p:spPr>
        <p:txBody>
          <a:bodyPr wrap="square" rtlCol="0">
            <a:spAutoFit/>
          </a:bodyPr>
          <a:lstStyle/>
          <a:p>
            <a:pPr algn="r" rtl="1"/>
            <a:r>
              <a:rPr lang="fa-IR" sz="2400" dirty="0" smtClean="0">
                <a:cs typeface="B Nazanin" panose="00000400000000000000" pitchFamily="2" charset="-78"/>
              </a:rPr>
              <a:t>تشخیص بدافزار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آزمایش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دوم</a:t>
            </a:r>
          </a:p>
          <a:p>
            <a:pPr algn="ctr" rtl="1"/>
            <a:r>
              <a:rPr lang="fa-IR" sz="8000" b="1" dirty="0">
                <a:solidFill>
                  <a:schemeClr val="tx1"/>
                </a:solidFill>
                <a:effectLst>
                  <a:outerShdw blurRad="38100" dist="38100" dir="2700000" algn="tl">
                    <a:srgbClr val="000000">
                      <a:alpha val="43137"/>
                    </a:srgbClr>
                  </a:outerShdw>
                </a:effectLst>
                <a:cs typeface="B Nazanin" panose="00000400000000000000" pitchFamily="2" charset="-78"/>
              </a:rPr>
              <a:t>کشف ارتباط رمز عمل</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مرتبط </a:t>
            </a:r>
            <a:endParaRPr lang="en-US" sz="2200" dirty="0">
              <a:cs typeface="B Nazanin" panose="00000400000000000000" pitchFamily="2" charset="-78"/>
            </a:endParaRPr>
          </a:p>
        </p:txBody>
      </p:sp>
    </p:spTree>
    <p:extLst>
      <p:ext uri="{BB962C8B-B14F-4D97-AF65-F5344CB8AC3E}">
        <p14:creationId xmlns:p14="http://schemas.microsoft.com/office/powerpoint/2010/main" val="1710701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کشف ارتباط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829800" y="2288848"/>
            <a:ext cx="1737095" cy="461665"/>
          </a:xfrm>
          <a:prstGeom prst="rect">
            <a:avLst/>
          </a:prstGeom>
          <a:noFill/>
        </p:spPr>
        <p:txBody>
          <a:bodyPr wrap="square" rtlCol="0">
            <a:spAutoFit/>
          </a:bodyPr>
          <a:lstStyle/>
          <a:p>
            <a:pPr algn="r" rtl="1"/>
            <a:r>
              <a:rPr lang="fa-IR" sz="2400" dirty="0" smtClean="0">
                <a:cs typeface="B Nazanin" panose="00000400000000000000" pitchFamily="2" charset="-78"/>
              </a:rPr>
              <a:t>تشخیص بدافزار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آزمایش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رمزهای </a:t>
            </a:r>
            <a:r>
              <a:rPr lang="fa-IR" sz="2800" dirty="0">
                <a:cs typeface="B Nazanin" panose="00000400000000000000" pitchFamily="2" charset="-78"/>
              </a:rPr>
              <a:t>عمل </a:t>
            </a:r>
            <a:r>
              <a:rPr lang="fa-IR" sz="2800" dirty="0" smtClean="0">
                <a:cs typeface="B Nazanin" panose="00000400000000000000" pitchFamily="2" charset="-78"/>
              </a:rPr>
              <a:t>(یا </a:t>
            </a:r>
            <a:r>
              <a:rPr lang="fa-IR" sz="2800" dirty="0">
                <a:cs typeface="B Nazanin" panose="00000400000000000000" pitchFamily="2" charset="-78"/>
              </a:rPr>
              <a:t>کدهای عملیاتی) به عنوان یک متغیر پیشگو برای تشخیص بدافزار مبهم شده یا دگرگون شده عمل می کنند. برخی از رمزهای عمل </a:t>
            </a:r>
            <a:r>
              <a:rPr lang="fa-IR" sz="2800" dirty="0" smtClean="0">
                <a:cs typeface="B Nazanin" panose="00000400000000000000" pitchFamily="2" charset="-78"/>
              </a:rPr>
              <a:t>(به </a:t>
            </a:r>
            <a:r>
              <a:rPr lang="fa-IR" sz="2800" dirty="0">
                <a:cs typeface="B Nazanin" panose="00000400000000000000" pitchFamily="2" charset="-78"/>
              </a:rPr>
              <a:t>عبارتی </a:t>
            </a:r>
            <a:r>
              <a:rPr lang="en-US" sz="2800" dirty="0" err="1">
                <a:cs typeface="B Nazanin" panose="00000400000000000000" pitchFamily="2" charset="-78"/>
              </a:rPr>
              <a:t>mov</a:t>
            </a:r>
            <a:r>
              <a:rPr lang="fa-IR" sz="2800" dirty="0">
                <a:cs typeface="B Nazanin" panose="00000400000000000000" pitchFamily="2" charset="-78"/>
              </a:rPr>
              <a:t> یا </a:t>
            </a:r>
            <a:r>
              <a:rPr lang="en-US" sz="2800" dirty="0">
                <a:cs typeface="B Nazanin" panose="00000400000000000000" pitchFamily="2" charset="-78"/>
              </a:rPr>
              <a:t>push</a:t>
            </a:r>
            <a:r>
              <a:rPr lang="fa-IR" sz="2800" dirty="0">
                <a:cs typeface="B Nazanin" panose="00000400000000000000" pitchFamily="2" charset="-78"/>
              </a:rPr>
              <a:t>)، دارای فراوانی بالای ظهور در بدافزار و نرم افزارهای قابل اجرا هستند، به همین خاطر  درجه تشابه حاصله (براساس فراوانی رمز عمل) بین دو فایل می تواند تا حدی تحریف شود. بنابراین، راهی برای اجتناب از این پدیده پیشنهاد و به هر رمز عمل ارتباطی اعطا می کنیم که واقعاً دارای آن می باشد. </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مرتبط </a:t>
            </a:r>
            <a:endParaRPr lang="en-US" sz="2200" dirty="0">
              <a:cs typeface="B Nazanin" panose="00000400000000000000" pitchFamily="2" charset="-78"/>
            </a:endParaRPr>
          </a:p>
        </p:txBody>
      </p:sp>
    </p:spTree>
    <p:extLst>
      <p:ext uri="{BB962C8B-B14F-4D97-AF65-F5344CB8AC3E}">
        <p14:creationId xmlns:p14="http://schemas.microsoft.com/office/powerpoint/2010/main" val="20282593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کشف ارتباط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829800" y="2288848"/>
            <a:ext cx="1737095" cy="461665"/>
          </a:xfrm>
          <a:prstGeom prst="rect">
            <a:avLst/>
          </a:prstGeom>
          <a:noFill/>
        </p:spPr>
        <p:txBody>
          <a:bodyPr wrap="square" rtlCol="0">
            <a:spAutoFit/>
          </a:bodyPr>
          <a:lstStyle/>
          <a:p>
            <a:pPr algn="r" rtl="1"/>
            <a:r>
              <a:rPr lang="fa-IR" sz="2400" dirty="0" smtClean="0">
                <a:cs typeface="B Nazanin" panose="00000400000000000000" pitchFamily="2" charset="-78"/>
              </a:rPr>
              <a:t>تشخیص بدافزار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آزمایش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بدین طریق بدافزار را از وب سایت </a:t>
            </a:r>
            <a:r>
              <a:rPr lang="en-US" sz="2800" dirty="0" err="1">
                <a:solidFill>
                  <a:schemeClr val="tx1"/>
                </a:solidFill>
                <a:cs typeface="B Nazanin" panose="00000400000000000000" pitchFamily="2" charset="-78"/>
              </a:rPr>
              <a:t>VxHeavens</a:t>
            </a:r>
            <a:r>
              <a:rPr lang="en-US"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جمع </a:t>
            </a:r>
            <a:r>
              <a:rPr lang="fa-IR" sz="2800" dirty="0">
                <a:solidFill>
                  <a:schemeClr val="tx1"/>
                </a:solidFill>
                <a:cs typeface="B Nazanin" panose="00000400000000000000" pitchFamily="2" charset="-78"/>
              </a:rPr>
              <a:t>آوری و بدین طریق مجموعه داده بدافزاری متشکل از 131899 بدافزار قابل اجرا تشکیل می دهیم. این مجموعه داده تنها حاوی فایل های قابل </a:t>
            </a:r>
            <a:r>
              <a:rPr lang="fa-IR" sz="2800" dirty="0" smtClean="0">
                <a:solidFill>
                  <a:schemeClr val="tx1"/>
                </a:solidFill>
                <a:cs typeface="B Nazanin" panose="00000400000000000000" pitchFamily="2" charset="-78"/>
              </a:rPr>
              <a:t>اجرای</a:t>
            </a:r>
            <a:r>
              <a:rPr lang="en-US" sz="2800" dirty="0" smtClean="0">
                <a:solidFill>
                  <a:schemeClr val="tx1"/>
                </a:solidFill>
                <a:cs typeface="B Nazanin" panose="00000400000000000000" pitchFamily="2" charset="-78"/>
              </a:rPr>
              <a:t>PE </a:t>
            </a:r>
            <a:r>
              <a:rPr lang="fa-IR" sz="2800" dirty="0" smtClean="0">
                <a:solidFill>
                  <a:schemeClr val="tx1"/>
                </a:solidFill>
                <a:cs typeface="B Nazanin" panose="00000400000000000000" pitchFamily="2" charset="-78"/>
              </a:rPr>
              <a:t> می </a:t>
            </a:r>
            <a:r>
              <a:rPr lang="fa-IR" sz="2800" dirty="0">
                <a:solidFill>
                  <a:schemeClr val="tx1"/>
                </a:solidFill>
                <a:cs typeface="B Nazanin" panose="00000400000000000000" pitchFamily="2" charset="-78"/>
              </a:rPr>
              <a:t>باشد و به شکلی درست تر، از انواع و اقسام نرم افزارهای خرابکار ساخته شده است ( مثلاً ویروس های کامپیوتری، اسب های تروجان، جاسوس افزار، و غیره). برای مجموعه داده نرم افزار بی خطر، 13000 فایل قابل اجرا از کامپیوترها جمع آوری کرده ایم. این مجموعه داده بی خطر به طور مثال، شامل پردازنده های لغت، ابزارهای ترسیم، بازیهای پنجره، جستجوگرهای اینترنتی، برنامه نشان </a:t>
            </a:r>
            <a:r>
              <a:rPr lang="fa-IR" sz="2800" dirty="0" smtClean="0">
                <a:solidFill>
                  <a:schemeClr val="tx1"/>
                </a:solidFill>
                <a:cs typeface="B Nazanin" panose="00000400000000000000" pitchFamily="2" charset="-78"/>
              </a:rPr>
              <a:t>دهنده</a:t>
            </a:r>
            <a:r>
              <a:rPr lang="en-US" sz="2800" dirty="0" smtClean="0">
                <a:solidFill>
                  <a:schemeClr val="tx1"/>
                </a:solidFill>
                <a:cs typeface="B Nazanin" panose="00000400000000000000" pitchFamily="2" charset="-78"/>
              </a:rPr>
              <a:t>pdf </a:t>
            </a:r>
            <a:r>
              <a:rPr lang="fa-IR" sz="2800" dirty="0" smtClean="0">
                <a:solidFill>
                  <a:schemeClr val="tx1"/>
                </a:solidFill>
                <a:cs typeface="B Nazanin" panose="00000400000000000000" pitchFamily="2" charset="-78"/>
              </a:rPr>
              <a:t> و </a:t>
            </a:r>
            <a:r>
              <a:rPr lang="fa-IR" sz="2800" dirty="0">
                <a:solidFill>
                  <a:schemeClr val="tx1"/>
                </a:solidFill>
                <a:cs typeface="B Nazanin" panose="00000400000000000000" pitchFamily="2" charset="-78"/>
              </a:rPr>
              <a:t>غیره می شود. </a:t>
            </a:r>
            <a:endParaRPr lang="fa-IR" sz="2800" dirty="0" smtClean="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مرتبط </a:t>
            </a:r>
            <a:endParaRPr lang="en-US" sz="2200" dirty="0">
              <a:cs typeface="B Nazanin" panose="00000400000000000000" pitchFamily="2" charset="-78"/>
            </a:endParaRPr>
          </a:p>
        </p:txBody>
      </p:sp>
    </p:spTree>
    <p:extLst>
      <p:ext uri="{BB962C8B-B14F-4D97-AF65-F5344CB8AC3E}">
        <p14:creationId xmlns:p14="http://schemas.microsoft.com/office/powerpoint/2010/main" val="1768837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کشف ارتباط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829800" y="2288848"/>
            <a:ext cx="1737095" cy="461665"/>
          </a:xfrm>
          <a:prstGeom prst="rect">
            <a:avLst/>
          </a:prstGeom>
          <a:noFill/>
        </p:spPr>
        <p:txBody>
          <a:bodyPr wrap="square" rtlCol="0">
            <a:spAutoFit/>
          </a:bodyPr>
          <a:lstStyle/>
          <a:p>
            <a:pPr algn="r" rtl="1"/>
            <a:r>
              <a:rPr lang="fa-IR" sz="2400" dirty="0" smtClean="0">
                <a:cs typeface="B Nazanin" panose="00000400000000000000" pitchFamily="2" charset="-78"/>
              </a:rPr>
              <a:t>تشخیص بدافزار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آزمایش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mc:AlternateContent xmlns:mc="http://schemas.openxmlformats.org/markup-compatibility/2006">
        <mc:Choice xmlns:a14="http://schemas.microsoft.com/office/drawing/2010/main" Requires="a14">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600" dirty="0" smtClean="0">
                    <a:cs typeface="B Nazanin" panose="00000400000000000000" pitchFamily="2" charset="-78"/>
                  </a:rPr>
                  <a:t>مراحل </a:t>
                </a:r>
                <a:r>
                  <a:rPr lang="fa-IR" sz="2600" dirty="0">
                    <a:cs typeface="B Nazanin" panose="00000400000000000000" pitchFamily="2" charset="-78"/>
                  </a:rPr>
                  <a:t>زیر برای محاسبه ارتباط هر رمز عمل را اجرا می کنیم. ابتدا، فایل های قابل اجرا را مجزا می کنیم. در این مرحله، از </a:t>
                </a:r>
                <a:r>
                  <a:rPr lang="en-US" sz="2600" dirty="0" err="1">
                    <a:cs typeface="B Nazanin" panose="00000400000000000000" pitchFamily="2" charset="-78"/>
                  </a:rPr>
                  <a:t>NewBasic</a:t>
                </a:r>
                <a:r>
                  <a:rPr lang="en-US" sz="2600" dirty="0">
                    <a:cs typeface="B Nazanin" panose="00000400000000000000" pitchFamily="2" charset="-78"/>
                  </a:rPr>
                  <a:t> Assembler</a:t>
                </a:r>
                <a:r>
                  <a:rPr lang="ar-SA" sz="2600" dirty="0">
                    <a:cs typeface="B Nazanin" panose="00000400000000000000" pitchFamily="2" charset="-78"/>
                  </a:rPr>
                  <a:t> به عنوان ابزار اصلی دستیابی به فایل های اسمبلی استفاده کرده ایم. ثانیاً، با استفاده از فایل های اسمبلی تولید شده، یک فایل پروفایل رمز عمل ساخته ایم. مخصوصاً، این فایل حاوی لیستی با کد عملیاتی و فراوانی غیر نرمال در هر دو مجموعه داده می باشد. بالاخره، ارتباط هر رمزعمل را براساس فراوانی ظهورش در هر دو مجموعه داده محاسبه می کنیم</a:t>
                </a:r>
                <a:r>
                  <a:rPr lang="ar-SA" sz="2600" dirty="0" smtClean="0">
                    <a:cs typeface="B Nazanin" panose="00000400000000000000" pitchFamily="2" charset="-78"/>
                  </a:rPr>
                  <a:t>.</a:t>
                </a:r>
                <a:endParaRPr lang="fa-IR" sz="26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600" dirty="0" smtClean="0">
                    <a:cs typeface="B Nazanin" panose="00000400000000000000" pitchFamily="2" charset="-78"/>
                  </a:rPr>
                  <a:t> </a:t>
                </a:r>
                <a:r>
                  <a:rPr lang="ar-SA" sz="2600" dirty="0">
                    <a:cs typeface="B Nazanin" panose="00000400000000000000" pitchFamily="2" charset="-78"/>
                  </a:rPr>
                  <a:t>تا این حد، از </a:t>
                </a:r>
                <a:r>
                  <a:rPr lang="en-US" sz="2600" dirty="0">
                    <a:cs typeface="B Nazanin" panose="00000400000000000000" pitchFamily="2" charset="-78"/>
                  </a:rPr>
                  <a:t>Mutual Information</a:t>
                </a:r>
                <a:r>
                  <a:rPr lang="ar-SA" sz="2600" dirty="0">
                    <a:cs typeface="B Nazanin" panose="00000400000000000000" pitchFamily="2" charset="-78"/>
                  </a:rPr>
                  <a:t> (اطلاعات متقابل) </a:t>
                </a:r>
                <a:r>
                  <a:rPr lang="en-US" sz="2600" dirty="0">
                    <a:cs typeface="B Nazanin" panose="00000400000000000000" pitchFamily="2" charset="-78"/>
                  </a:rPr>
                  <a:t>I(X; Y ) = </a:t>
                </a:r>
                <a14:m>
                  <m:oMath xmlns:m="http://schemas.openxmlformats.org/officeDocument/2006/math">
                    <m:nary>
                      <m:naryPr>
                        <m:chr m:val="∑"/>
                        <m:limLoc m:val="undOvr"/>
                        <m:subHide m:val="on"/>
                        <m:supHide m:val="on"/>
                        <m:ctrlPr>
                          <a:rPr lang="en-US" sz="2600" i="1">
                            <a:latin typeface="Cambria Math" panose="02040503050406030204" pitchFamily="18" charset="0"/>
                          </a:rPr>
                        </m:ctrlPr>
                      </m:naryPr>
                      <m:sub/>
                      <m:sup/>
                      <m:e>
                        <m:r>
                          <a:rPr lang="en-US" sz="2600" i="1">
                            <a:latin typeface="Cambria Math" panose="02040503050406030204" pitchFamily="18" charset="0"/>
                          </a:rPr>
                          <m:t>𝑦</m:t>
                        </m:r>
                        <m:r>
                          <a:rPr lang="en-US" sz="2600" i="1">
                            <a:latin typeface="Cambria Math" panose="02040503050406030204" pitchFamily="18" charset="0"/>
                          </a:rPr>
                          <m:t>𝜖</m:t>
                        </m:r>
                        <m:r>
                          <a:rPr lang="en-US" sz="2600" i="1">
                            <a:latin typeface="Cambria Math" panose="02040503050406030204" pitchFamily="18" charset="0"/>
                          </a:rPr>
                          <m:t>𝑌</m:t>
                        </m:r>
                        <m:r>
                          <a:rPr lang="en-US" sz="2600" i="1">
                            <a:latin typeface="Cambria Math" panose="02040503050406030204" pitchFamily="18" charset="0"/>
                          </a:rPr>
                          <m:t> </m:t>
                        </m:r>
                        <m:nary>
                          <m:naryPr>
                            <m:chr m:val="∑"/>
                            <m:limLoc m:val="undOvr"/>
                            <m:subHide m:val="on"/>
                            <m:supHide m:val="on"/>
                            <m:ctrlPr>
                              <a:rPr lang="en-US" sz="2600" i="1">
                                <a:latin typeface="Cambria Math" panose="02040503050406030204" pitchFamily="18" charset="0"/>
                              </a:rPr>
                            </m:ctrlPr>
                          </m:naryPr>
                          <m:sub/>
                          <m:sup/>
                          <m:e>
                            <m:r>
                              <a:rPr lang="en-US" sz="2600" i="1">
                                <a:latin typeface="Cambria Math" panose="02040503050406030204" pitchFamily="18" charset="0"/>
                              </a:rPr>
                              <m:t>𝑥</m:t>
                            </m:r>
                            <m:r>
                              <a:rPr lang="en-US" sz="2600" i="1">
                                <a:latin typeface="Cambria Math" panose="02040503050406030204" pitchFamily="18" charset="0"/>
                              </a:rPr>
                              <m:t>𝜖</m:t>
                            </m:r>
                            <m:r>
                              <a:rPr lang="en-US" sz="2600" i="1">
                                <a:latin typeface="Cambria Math" panose="02040503050406030204" pitchFamily="18" charset="0"/>
                              </a:rPr>
                              <m:t>𝑋</m:t>
                            </m:r>
                            <m:r>
                              <a:rPr lang="en-US" sz="2600" i="1">
                                <a:latin typeface="Cambria Math" panose="02040503050406030204" pitchFamily="18" charset="0"/>
                              </a:rPr>
                              <m:t> </m:t>
                            </m:r>
                            <m:r>
                              <a:rPr lang="en-US" sz="2600" i="1">
                                <a:latin typeface="Cambria Math" panose="02040503050406030204" pitchFamily="18" charset="0"/>
                              </a:rPr>
                              <m:t>𝑝</m:t>
                            </m:r>
                            <m:d>
                              <m:dPr>
                                <m:ctrlPr>
                                  <a:rPr lang="en-US" sz="2600" i="1">
                                    <a:latin typeface="Cambria Math" panose="02040503050406030204" pitchFamily="18" charset="0"/>
                                  </a:rPr>
                                </m:ctrlPr>
                              </m:dPr>
                              <m:e>
                                <m:r>
                                  <a:rPr lang="en-US" sz="2600" i="1">
                                    <a:latin typeface="Cambria Math" panose="02040503050406030204" pitchFamily="18" charset="0"/>
                                  </a:rPr>
                                  <m:t>𝑥</m:t>
                                </m:r>
                                <m:r>
                                  <a:rPr lang="en-US" sz="2600" i="1">
                                    <a:latin typeface="Cambria Math" panose="02040503050406030204" pitchFamily="18" charset="0"/>
                                  </a:rPr>
                                  <m:t>,</m:t>
                                </m:r>
                                <m:r>
                                  <a:rPr lang="en-US" sz="2600" i="1">
                                    <a:latin typeface="Cambria Math" panose="02040503050406030204" pitchFamily="18" charset="0"/>
                                  </a:rPr>
                                  <m:t>𝑦</m:t>
                                </m:r>
                              </m:e>
                            </m:d>
                            <m:r>
                              <a:rPr lang="en-US" sz="2600" i="1">
                                <a:latin typeface="Cambria Math" panose="02040503050406030204" pitchFamily="18" charset="0"/>
                              </a:rPr>
                              <m:t>𝐿𝑜𝑔</m:t>
                            </m:r>
                            <m:r>
                              <a:rPr lang="en-US" sz="2600" i="1">
                                <a:latin typeface="Cambria Math" panose="02040503050406030204" pitchFamily="18" charset="0"/>
                              </a:rPr>
                              <m:t> (</m:t>
                            </m:r>
                            <m:f>
                              <m:fPr>
                                <m:ctrlPr>
                                  <a:rPr lang="en-US" sz="2600" i="1">
                                    <a:latin typeface="Cambria Math" panose="02040503050406030204" pitchFamily="18" charset="0"/>
                                  </a:rPr>
                                </m:ctrlPr>
                              </m:fPr>
                              <m:num>
                                <m:r>
                                  <a:rPr lang="en-US" sz="2600" i="1">
                                    <a:latin typeface="Cambria Math" panose="02040503050406030204" pitchFamily="18" charset="0"/>
                                  </a:rPr>
                                  <m:t>𝑝</m:t>
                                </m:r>
                                <m:d>
                                  <m:dPr>
                                    <m:ctrlPr>
                                      <a:rPr lang="en-US" sz="2600" i="1">
                                        <a:latin typeface="Cambria Math" panose="02040503050406030204" pitchFamily="18" charset="0"/>
                                      </a:rPr>
                                    </m:ctrlPr>
                                  </m:dPr>
                                  <m:e>
                                    <m:r>
                                      <a:rPr lang="en-US" sz="2600" i="1">
                                        <a:latin typeface="Cambria Math" panose="02040503050406030204" pitchFamily="18" charset="0"/>
                                      </a:rPr>
                                      <m:t>𝑥</m:t>
                                    </m:r>
                                    <m:r>
                                      <a:rPr lang="en-US" sz="2600" i="1">
                                        <a:latin typeface="Cambria Math" panose="02040503050406030204" pitchFamily="18" charset="0"/>
                                      </a:rPr>
                                      <m:t>,</m:t>
                                    </m:r>
                                    <m:r>
                                      <a:rPr lang="en-US" sz="2600" i="1">
                                        <a:latin typeface="Cambria Math" panose="02040503050406030204" pitchFamily="18" charset="0"/>
                                      </a:rPr>
                                      <m:t>𝑦</m:t>
                                    </m:r>
                                  </m:e>
                                </m:d>
                              </m:num>
                              <m:den>
                                <m:r>
                                  <a:rPr lang="en-US" sz="2600" i="1">
                                    <a:latin typeface="Cambria Math" panose="02040503050406030204" pitchFamily="18" charset="0"/>
                                  </a:rPr>
                                  <m:t>𝑝</m:t>
                                </m:r>
                                <m:d>
                                  <m:dPr>
                                    <m:ctrlPr>
                                      <a:rPr lang="en-US" sz="2600" i="1">
                                        <a:latin typeface="Cambria Math" panose="02040503050406030204" pitchFamily="18" charset="0"/>
                                      </a:rPr>
                                    </m:ctrlPr>
                                  </m:dPr>
                                  <m:e>
                                    <m:r>
                                      <a:rPr lang="en-US" sz="2600" i="1">
                                        <a:latin typeface="Cambria Math" panose="02040503050406030204" pitchFamily="18" charset="0"/>
                                      </a:rPr>
                                      <m:t>𝑥</m:t>
                                    </m:r>
                                  </m:e>
                                </m:d>
                                <m:r>
                                  <a:rPr lang="en-US" sz="2600" i="1">
                                    <a:latin typeface="Cambria Math" panose="02040503050406030204" pitchFamily="18" charset="0"/>
                                  </a:rPr>
                                  <m:t>.</m:t>
                                </m:r>
                                <m:r>
                                  <a:rPr lang="en-US" sz="2600" i="1">
                                    <a:latin typeface="Cambria Math" panose="02040503050406030204" pitchFamily="18" charset="0"/>
                                  </a:rPr>
                                  <m:t>𝑝</m:t>
                                </m:r>
                                <m:d>
                                  <m:dPr>
                                    <m:ctrlPr>
                                      <a:rPr lang="en-US" sz="2600" i="1">
                                        <a:latin typeface="Cambria Math" panose="02040503050406030204" pitchFamily="18" charset="0"/>
                                      </a:rPr>
                                    </m:ctrlPr>
                                  </m:dPr>
                                  <m:e>
                                    <m:r>
                                      <a:rPr lang="en-US" sz="2600" i="1">
                                        <a:latin typeface="Cambria Math" panose="02040503050406030204" pitchFamily="18" charset="0"/>
                                      </a:rPr>
                                      <m:t>𝑦</m:t>
                                    </m:r>
                                  </m:e>
                                </m:d>
                              </m:den>
                            </m:f>
                            <m:r>
                              <a:rPr lang="en-US" sz="2600" i="1">
                                <a:latin typeface="Cambria Math" panose="02040503050406030204" pitchFamily="18" charset="0"/>
                              </a:rPr>
                              <m:t>)</m:t>
                            </m:r>
                          </m:e>
                        </m:nary>
                      </m:e>
                    </m:nary>
                  </m:oMath>
                </a14:m>
                <a:r>
                  <a:rPr lang="en-US" sz="2600" dirty="0">
                    <a:cs typeface="B Nazanin" panose="00000400000000000000" pitchFamily="2" charset="-78"/>
                  </a:rPr>
                  <a:t> </a:t>
                </a:r>
                <a:r>
                  <a:rPr lang="fa-IR" sz="2600" dirty="0" smtClean="0">
                    <a:cs typeface="B Nazanin" panose="00000400000000000000" pitchFamily="2" charset="-78"/>
                  </a:rPr>
                  <a:t> </a:t>
                </a:r>
                <a:r>
                  <a:rPr lang="ar-SA" sz="2600" dirty="0" smtClean="0">
                    <a:cs typeface="B Nazanin" panose="00000400000000000000" pitchFamily="2" charset="-78"/>
                  </a:rPr>
                  <a:t>استفاده </a:t>
                </a:r>
                <a:r>
                  <a:rPr lang="ar-SA" sz="2600" dirty="0">
                    <a:cs typeface="B Nazanin" panose="00000400000000000000" pitchFamily="2" charset="-78"/>
                  </a:rPr>
                  <a:t>می کنیم. اطلاعات متقابل معیاری است که وابستگی آماری دو متغیر را نشان می دهد. </a:t>
                </a:r>
                <a:endParaRPr lang="en-US" sz="2600" dirty="0">
                  <a:cs typeface="B Nazanin" panose="00000400000000000000" pitchFamily="2" charset="-78"/>
                </a:endParaRPr>
              </a:p>
            </p:txBody>
          </p:sp>
        </mc:Choice>
        <mc:Fallback>
          <p:sp>
            <p:nvSpPr>
              <p:cNvPr id="24" name="Rectangle 23"/>
              <p:cNvSpPr>
                <a:spLocks noRot="1" noChangeAspect="1" noMove="1" noResize="1" noEditPoints="1" noAdjustHandles="1" noChangeArrowheads="1" noChangeShapeType="1" noTextEdit="1"/>
              </p:cNvSpPr>
              <p:nvPr/>
            </p:nvSpPr>
            <p:spPr>
              <a:xfrm>
                <a:off x="139486" y="232476"/>
                <a:ext cx="9293818" cy="6400800"/>
              </a:xfrm>
              <a:prstGeom prst="rect">
                <a:avLst/>
              </a:prstGeom>
              <a:blipFill rotWithShape="0">
                <a:blip r:embed="rId2"/>
                <a:stretch>
                  <a:fillRect/>
                </a:stretch>
              </a:blipFill>
              <a:ln w="28575"/>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مرتبط </a:t>
            </a:r>
            <a:endParaRPr lang="en-US" sz="2200" dirty="0">
              <a:cs typeface="B Nazanin" panose="00000400000000000000" pitchFamily="2" charset="-78"/>
            </a:endParaRPr>
          </a:p>
        </p:txBody>
      </p:sp>
    </p:spTree>
    <p:extLst>
      <p:ext uri="{BB962C8B-B14F-4D97-AF65-F5344CB8AC3E}">
        <p14:creationId xmlns:p14="http://schemas.microsoft.com/office/powerpoint/2010/main" val="305782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397</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B Nazanin</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26</cp:revision>
  <dcterms:created xsi:type="dcterms:W3CDTF">2014-08-21T14:23:12Z</dcterms:created>
  <dcterms:modified xsi:type="dcterms:W3CDTF">2017-10-18T07:23:16Z</dcterms:modified>
</cp:coreProperties>
</file>