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ممتیک موازی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07477" y="3134069"/>
            <a:ext cx="2185244"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آزمایشات محاسباتی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تحلیل </a:t>
            </a:r>
            <a:r>
              <a:rPr lang="fa-IR" sz="2800" b="1" u="sng" dirty="0" smtClean="0">
                <a:solidFill>
                  <a:schemeClr val="tx1"/>
                </a:solidFill>
                <a:cs typeface="B Nazanin" panose="00000400000000000000" pitchFamily="2" charset="-78"/>
              </a:rPr>
              <a:t>تسریع</a:t>
            </a:r>
          </a:p>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تسریع روند اجرای </a:t>
            </a:r>
            <a:r>
              <a:rPr lang="en-US" sz="2700" dirty="0">
                <a:cs typeface="B Nazanin" panose="00000400000000000000" pitchFamily="2" charset="-78"/>
              </a:rPr>
              <a:t>MPI PMA</a:t>
            </a:r>
            <a:r>
              <a:rPr lang="fa-IR" sz="2700" dirty="0">
                <a:cs typeface="B Nazanin" panose="00000400000000000000" pitchFamily="2" charset="-78"/>
              </a:rPr>
              <a:t> در تستهای </a:t>
            </a:r>
            <a:r>
              <a:rPr lang="en-US" sz="2700" dirty="0" smtClean="0">
                <a:cs typeface="B Nazanin" panose="00000400000000000000" pitchFamily="2" charset="-78"/>
              </a:rPr>
              <a:t>RC2_6_3</a:t>
            </a:r>
            <a:r>
              <a:rPr lang="ar-SA" sz="2700" dirty="0" smtClean="0">
                <a:cs typeface="B Nazanin" panose="00000400000000000000" pitchFamily="2" charset="-78"/>
              </a:rPr>
              <a:t> </a:t>
            </a:r>
            <a:r>
              <a:rPr lang="ar-SA" sz="2700" dirty="0">
                <a:cs typeface="B Nazanin" panose="00000400000000000000" pitchFamily="2" charset="-78"/>
              </a:rPr>
              <a:t>و </a:t>
            </a:r>
            <a:r>
              <a:rPr lang="en-US" sz="2700" dirty="0" smtClean="0">
                <a:cs typeface="B Nazanin" panose="00000400000000000000" pitchFamily="2" charset="-78"/>
              </a:rPr>
              <a:t>C1_10_4</a:t>
            </a:r>
            <a:r>
              <a:rPr lang="fa-IR" sz="2700" dirty="0" smtClean="0">
                <a:cs typeface="B Nazanin" panose="00000400000000000000" pitchFamily="2" charset="-78"/>
              </a:rPr>
              <a:t> </a:t>
            </a:r>
            <a:r>
              <a:rPr lang="ar-SA" sz="2700" dirty="0" smtClean="0">
                <a:cs typeface="B Nazanin" panose="00000400000000000000" pitchFamily="2" charset="-78"/>
              </a:rPr>
              <a:t>مورد </a:t>
            </a:r>
            <a:r>
              <a:rPr lang="ar-SA" sz="2700" dirty="0">
                <a:cs typeface="B Nazanin" panose="00000400000000000000" pitchFamily="2" charset="-78"/>
              </a:rPr>
              <a:t>بررسی قرار گرفت.راه حل های هدف </a:t>
            </a:r>
            <a:r>
              <a:rPr lang="en-US" sz="2700" dirty="0">
                <a:cs typeface="B Nazanin" panose="00000400000000000000" pitchFamily="2" charset="-78"/>
              </a:rPr>
              <a:t>11/9600</a:t>
            </a:r>
            <a:r>
              <a:rPr lang="ar-SA" sz="2700" dirty="0">
                <a:cs typeface="B Nazanin" panose="00000400000000000000" pitchFamily="2" charset="-78"/>
              </a:rPr>
              <a:t> برای </a:t>
            </a:r>
            <a:r>
              <a:rPr lang="en-US" sz="2700" dirty="0">
                <a:cs typeface="B Nazanin" panose="00000400000000000000" pitchFamily="2" charset="-78"/>
              </a:rPr>
              <a:t>RC2_6_3</a:t>
            </a:r>
            <a:r>
              <a:rPr lang="ar-SA" sz="2700" dirty="0">
                <a:cs typeface="B Nazanin" panose="00000400000000000000" pitchFamily="2" charset="-78"/>
              </a:rPr>
              <a:t> و </a:t>
            </a:r>
            <a:r>
              <a:rPr lang="en-US" sz="2700" dirty="0">
                <a:cs typeface="B Nazanin" panose="00000400000000000000" pitchFamily="2" charset="-78"/>
              </a:rPr>
              <a:t>90/40000</a:t>
            </a:r>
            <a:r>
              <a:rPr lang="ar-SA" sz="2700" dirty="0">
                <a:cs typeface="B Nazanin" panose="00000400000000000000" pitchFamily="2" charset="-78"/>
              </a:rPr>
              <a:t> برای </a:t>
            </a:r>
            <a:r>
              <a:rPr lang="en-US" sz="2700" dirty="0">
                <a:cs typeface="B Nazanin" panose="00000400000000000000" pitchFamily="2" charset="-78"/>
              </a:rPr>
              <a:t>C1_10_4</a:t>
            </a:r>
            <a:r>
              <a:rPr lang="ar-SA" sz="2700" dirty="0">
                <a:cs typeface="B Nazanin" panose="00000400000000000000" pitchFamily="2" charset="-78"/>
              </a:rPr>
              <a:t> تعیین شدند که در هر مورد تست باید به آنها دست یافت ( در </a:t>
            </a:r>
            <a:r>
              <a:rPr lang="en-US" sz="2700" dirty="0">
                <a:cs typeface="B Nazanin" panose="00000400000000000000" pitchFamily="2" charset="-78"/>
              </a:rPr>
              <a:t>a/b</a:t>
            </a:r>
            <a:r>
              <a:rPr lang="fa-IR" sz="2700" dirty="0">
                <a:cs typeface="B Nazanin" panose="00000400000000000000" pitchFamily="2" charset="-78"/>
              </a:rPr>
              <a:t> ، </a:t>
            </a:r>
            <a:r>
              <a:rPr lang="en-US" sz="2700" dirty="0">
                <a:cs typeface="B Nazanin" panose="00000400000000000000" pitchFamily="2" charset="-78"/>
              </a:rPr>
              <a:t>a</a:t>
            </a:r>
            <a:r>
              <a:rPr lang="fa-IR" sz="2700" dirty="0">
                <a:cs typeface="B Nazanin" panose="00000400000000000000" pitchFamily="2" charset="-78"/>
              </a:rPr>
              <a:t> تعداد مسیرها و </a:t>
            </a:r>
            <a:r>
              <a:rPr lang="en-US" sz="2700" dirty="0">
                <a:cs typeface="B Nazanin" panose="00000400000000000000" pitchFamily="2" charset="-78"/>
              </a:rPr>
              <a:t>b</a:t>
            </a:r>
            <a:r>
              <a:rPr lang="fa-IR" sz="2700" dirty="0">
                <a:cs typeface="B Nazanin" panose="00000400000000000000" pitchFamily="2" charset="-78"/>
              </a:rPr>
              <a:t> فاصله کل سفر را نشان می دهد). برای این اهداف، زمان های اجرای </a:t>
            </a:r>
            <a:r>
              <a:rPr lang="en-US" sz="2700" dirty="0">
                <a:cs typeface="B Nazanin" panose="00000400000000000000" pitchFamily="2" charset="-78"/>
              </a:rPr>
              <a:t>PMA</a:t>
            </a:r>
            <a:r>
              <a:rPr lang="fa-IR" sz="2700" dirty="0">
                <a:cs typeface="B Nazanin" panose="00000400000000000000" pitchFamily="2" charset="-78"/>
              </a:rPr>
              <a:t> ثبت گردید. روی هم رفته 60 آزمایش برروی هر تعداداز پردازنده ها اجرا گردید: </a:t>
            </a:r>
            <a:r>
              <a:rPr lang="en-US" sz="2700" dirty="0">
                <a:cs typeface="B Nazanin" panose="00000400000000000000" pitchFamily="2" charset="-78"/>
              </a:rPr>
              <a:t>N = 1, 8, 16, ..., 88, 96</a:t>
            </a:r>
            <a:r>
              <a:rPr lang="ar-SA" sz="2700" dirty="0">
                <a:cs typeface="B Nazanin" panose="00000400000000000000" pitchFamily="2" charset="-78"/>
              </a:rPr>
              <a:t>. تسریع به صورت نسبت زمان متوسط اجرای </a:t>
            </a:r>
            <a:r>
              <a:rPr lang="en-US" sz="2700" dirty="0">
                <a:cs typeface="B Nazanin" panose="00000400000000000000" pitchFamily="2" charset="-78"/>
              </a:rPr>
              <a:t>PMA</a:t>
            </a:r>
            <a:r>
              <a:rPr lang="fa-IR" sz="2700" dirty="0">
                <a:cs typeface="B Nazanin" panose="00000400000000000000" pitchFamily="2" charset="-78"/>
              </a:rPr>
              <a:t> برای </a:t>
            </a:r>
            <a:r>
              <a:rPr lang="en-US" sz="2700" dirty="0">
                <a:cs typeface="B Nazanin" panose="00000400000000000000" pitchFamily="2" charset="-78"/>
              </a:rPr>
              <a:t>N=1</a:t>
            </a:r>
            <a:r>
              <a:rPr lang="ar-SA" sz="2700" dirty="0">
                <a:cs typeface="B Nazanin" panose="00000400000000000000" pitchFamily="2" charset="-78"/>
              </a:rPr>
              <a:t> به زمان متوسط اجرای </a:t>
            </a:r>
            <a:r>
              <a:rPr lang="en-US" sz="2700" dirty="0">
                <a:cs typeface="B Nazanin" panose="00000400000000000000" pitchFamily="2" charset="-78"/>
              </a:rPr>
              <a:t>PMA</a:t>
            </a:r>
            <a:r>
              <a:rPr lang="fa-IR" sz="2700" dirty="0">
                <a:cs typeface="B Nazanin" panose="00000400000000000000" pitchFamily="2" charset="-78"/>
              </a:rPr>
              <a:t> برای </a:t>
            </a:r>
            <a:r>
              <a:rPr lang="en-US" sz="2700" dirty="0">
                <a:cs typeface="B Nazanin" panose="00000400000000000000" pitchFamily="2" charset="-78"/>
              </a:rPr>
              <a:t>N&gt;1</a:t>
            </a:r>
            <a:r>
              <a:rPr lang="ar-SA" sz="2700" dirty="0">
                <a:cs typeface="B Nazanin" panose="00000400000000000000" pitchFamily="2" charset="-78"/>
              </a:rPr>
              <a:t> معلوم محاسبه گردید (شکل 4). تسریع بدست آمده برای تست </a:t>
            </a:r>
            <a:r>
              <a:rPr lang="en-US" sz="2700" dirty="0">
                <a:cs typeface="B Nazanin" panose="00000400000000000000" pitchFamily="2" charset="-78"/>
              </a:rPr>
              <a:t>RC2_6_3</a:t>
            </a:r>
            <a:r>
              <a:rPr lang="ar-SA" sz="2700" dirty="0">
                <a:cs typeface="B Nazanin" panose="00000400000000000000" pitchFamily="2" charset="-78"/>
              </a:rPr>
              <a:t> کمی بدتر از تست </a:t>
            </a:r>
            <a:r>
              <a:rPr lang="en-US" sz="2700" dirty="0">
                <a:cs typeface="B Nazanin" panose="00000400000000000000" pitchFamily="2" charset="-78"/>
              </a:rPr>
              <a:t>C1_10_4</a:t>
            </a:r>
            <a:r>
              <a:rPr lang="ar-SA" sz="2700" dirty="0">
                <a:cs typeface="B Nazanin" panose="00000400000000000000" pitchFamily="2" charset="-78"/>
              </a:rPr>
              <a:t> بود</a:t>
            </a:r>
            <a:r>
              <a:rPr lang="ar-SA" sz="2700" dirty="0" smtClean="0">
                <a:cs typeface="B Nazanin" panose="00000400000000000000" pitchFamily="2" charset="-78"/>
              </a:rPr>
              <a:t>.</a:t>
            </a:r>
            <a:endParaRPr lang="en-US" sz="27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47837" y="3546175"/>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فرمولاسیون مسئله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393479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ممتیک موازی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07477" y="3134069"/>
            <a:ext cx="2185244"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آزمایشات محاسباتی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ar-SA" sz="2200" dirty="0" smtClean="0">
                <a:cs typeface="B Nazanin" panose="00000400000000000000" pitchFamily="2" charset="-78"/>
              </a:rPr>
              <a:t>شکل </a:t>
            </a:r>
            <a:r>
              <a:rPr lang="ar-SA" sz="2200" dirty="0">
                <a:cs typeface="B Nazanin" panose="00000400000000000000" pitchFamily="2" charset="-78"/>
              </a:rPr>
              <a:t>4. تسریع </a:t>
            </a:r>
            <a:r>
              <a:rPr lang="en-US" sz="2200" dirty="0">
                <a:cs typeface="B Nazanin" panose="00000400000000000000" pitchFamily="2" charset="-78"/>
              </a:rPr>
              <a:t>S</a:t>
            </a:r>
            <a:r>
              <a:rPr lang="fa-IR" sz="2200" dirty="0">
                <a:cs typeface="B Nazanin" panose="00000400000000000000" pitchFamily="2" charset="-78"/>
              </a:rPr>
              <a:t> و تعداد پردازنده ها </a:t>
            </a:r>
            <a:r>
              <a:rPr lang="en-US" sz="2200" dirty="0">
                <a:cs typeface="B Nazanin" panose="00000400000000000000" pitchFamily="2" charset="-78"/>
              </a:rPr>
              <a:t>N</a:t>
            </a:r>
            <a:r>
              <a:rPr lang="fa-IR" sz="2200" dirty="0">
                <a:cs typeface="B Nazanin" panose="00000400000000000000" pitchFamily="2" charset="-78"/>
              </a:rPr>
              <a:t> برای تستهای </a:t>
            </a:r>
            <a:r>
              <a:rPr lang="en-US" sz="2200" dirty="0">
                <a:cs typeface="B Nazanin" panose="00000400000000000000" pitchFamily="2" charset="-78"/>
              </a:rPr>
              <a:t>RC2_6_3 </a:t>
            </a:r>
            <a:r>
              <a:rPr lang="ar-SA" sz="2200" dirty="0">
                <a:cs typeface="B Nazanin" panose="00000400000000000000" pitchFamily="2" charset="-78"/>
              </a:rPr>
              <a:t> و </a:t>
            </a:r>
            <a:r>
              <a:rPr lang="en-US" sz="2200" dirty="0">
                <a:cs typeface="B Nazanin" panose="00000400000000000000" pitchFamily="2" charset="-78"/>
              </a:rPr>
              <a:t>C1_10_4  </a:t>
            </a:r>
            <a:r>
              <a:rPr lang="ar-SA" sz="2200" dirty="0">
                <a:cs typeface="B Nazanin" panose="00000400000000000000" pitchFamily="2" charset="-78"/>
              </a:rPr>
              <a:t> ( </a:t>
            </a:r>
            <a:r>
              <a:rPr lang="en-US" sz="2200" dirty="0">
                <a:cs typeface="B Nazanin" panose="00000400000000000000" pitchFamily="2" charset="-78"/>
              </a:rPr>
              <a:t>Ideal</a:t>
            </a:r>
            <a:r>
              <a:rPr lang="fa-IR" sz="2200" dirty="0">
                <a:cs typeface="B Nazanin" panose="00000400000000000000" pitchFamily="2" charset="-78"/>
              </a:rPr>
              <a:t> حداکثر تسریع به عبارتی برابر با </a:t>
            </a:r>
            <a:r>
              <a:rPr lang="en-US" sz="2200" dirty="0">
                <a:cs typeface="B Nazanin" panose="00000400000000000000" pitchFamily="2" charset="-78"/>
              </a:rPr>
              <a:t>N</a:t>
            </a:r>
            <a:r>
              <a:rPr lang="fa-IR" sz="2200" dirty="0">
                <a:cs typeface="B Nazanin" panose="00000400000000000000" pitchFamily="2" charset="-78"/>
              </a:rPr>
              <a:t> رانشان می دهد</a:t>
            </a:r>
            <a:r>
              <a:rPr lang="fa-IR" sz="2200" dirty="0" smtClean="0">
                <a:cs typeface="B Nazanin" panose="00000400000000000000" pitchFamily="2" charset="-78"/>
              </a:rPr>
              <a:t>).</a:t>
            </a:r>
          </a:p>
          <a:p>
            <a:pPr algn="ctr" rtl="1">
              <a:lnSpc>
                <a:spcPct val="150000"/>
              </a:lnSpc>
            </a:pPr>
            <a:endParaRPr lang="en-US" sz="22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47837" y="3546175"/>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فرمولاسیون مسئله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1212755" y="580439"/>
            <a:ext cx="7107676" cy="4297939"/>
          </a:xfrm>
          <a:prstGeom prst="rect">
            <a:avLst/>
          </a:prstGeom>
        </p:spPr>
      </p:pic>
    </p:spTree>
    <p:extLst>
      <p:ext uri="{BB962C8B-B14F-4D97-AF65-F5344CB8AC3E}">
        <p14:creationId xmlns:p14="http://schemas.microsoft.com/office/powerpoint/2010/main" val="628858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ممتیک موازی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07477" y="3134069"/>
            <a:ext cx="2185244"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آزمایشات محاسباتی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شایان </a:t>
            </a:r>
            <a:r>
              <a:rPr lang="ar-SA" sz="2800" dirty="0">
                <a:cs typeface="B Nazanin" panose="00000400000000000000" pitchFamily="2" charset="-78"/>
              </a:rPr>
              <a:t>توجه است که تسریع نشات گرفته از دو فاکتور می باشد. اولاً، تعداد بزرگتر پردازنده هایی که فضای راه حل را جستجو می کنند سریعتر از یک پردازنده به راه حل هدف دست می یابند. ثانیاً ، به خاطر همکاری پردازنده ها، همگرایی سریعتری به سمت راه حل هدف حاصل می گردد. برای هر دو تست، </a:t>
            </a:r>
            <a:r>
              <a:rPr lang="en-US" sz="2800" dirty="0">
                <a:cs typeface="B Nazanin" panose="00000400000000000000" pitchFamily="2" charset="-78"/>
              </a:rPr>
              <a:t>PMA</a:t>
            </a:r>
            <a:r>
              <a:rPr lang="fa-IR" sz="2800" dirty="0">
                <a:cs typeface="B Nazanin" panose="00000400000000000000" pitchFamily="2" charset="-78"/>
              </a:rPr>
              <a:t> به سرعت بیشتری برای تعداد کوچک پردازنده ها (18, 8) دست یافت. با هزینه بالاتر مربوط به همکاری و همزمان سازی (سنکرون سازی) پردازنده ها ، در مورد تسریع بدتر برای تعداد بزرگتر پردازنده ها میتوان توضیح داد. اما اجرای محاسبه با تعداد زیادی پردازنده از لحاظ کیفیت بالاتر راه حل ها مفید می باشد.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30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47837" y="3546175"/>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فرمولاسیون مسئله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833922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ممتیک موازی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07477" y="3134069"/>
            <a:ext cx="2185244"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آزمایشات محاسباتی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تحلیل کیفیت راه حل </a:t>
            </a:r>
            <a:r>
              <a:rPr lang="fa-IR" sz="2800" b="1" u="sng" dirty="0" smtClean="0">
                <a:solidFill>
                  <a:schemeClr val="tx1"/>
                </a:solidFill>
                <a:cs typeface="B Nazanin" panose="00000400000000000000" pitchFamily="2" charset="-78"/>
              </a:rPr>
              <a:t>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برای ارزیابی کیفیت راه حل های </a:t>
            </a:r>
            <a:r>
              <a:rPr lang="en-US" sz="2800" dirty="0">
                <a:cs typeface="B Nazanin" panose="00000400000000000000" pitchFamily="2" charset="-78"/>
              </a:rPr>
              <a:t>PMA</a:t>
            </a:r>
            <a:r>
              <a:rPr lang="fa-IR" sz="2800" dirty="0">
                <a:cs typeface="B Nazanin" panose="00000400000000000000" pitchFamily="2" charset="-78"/>
              </a:rPr>
              <a:t> ، الگوریتم برروی هر نمونه تست </a:t>
            </a:r>
            <a:r>
              <a:rPr lang="en-US" sz="2800" dirty="0">
                <a:cs typeface="B Nazanin" panose="00000400000000000000" pitchFamily="2" charset="-78"/>
              </a:rPr>
              <a:t>GH</a:t>
            </a:r>
            <a:r>
              <a:rPr lang="fa-IR" sz="2800" dirty="0">
                <a:cs typeface="B Nazanin" panose="00000400000000000000" pitchFamily="2" charset="-78"/>
              </a:rPr>
              <a:t> با استفاده از 64 پردازنده هفت بار اجرا گردید. بهترین نتایج بدست آمده در جدول 1 مطرح شده است. استاندارد نامگذاری تست ها نیازمند توضیحاتی می باشد، مثلاً تست </a:t>
            </a:r>
            <a:r>
              <a:rPr lang="en-US" sz="2800" dirty="0">
                <a:cs typeface="B Nazanin" panose="00000400000000000000" pitchFamily="2" charset="-78"/>
              </a:rPr>
              <a:t>R2_4_3</a:t>
            </a:r>
            <a:r>
              <a:rPr lang="ar-SA" sz="2800" dirty="0">
                <a:cs typeface="B Nazanin" panose="00000400000000000000" pitchFamily="2" charset="-78"/>
              </a:rPr>
              <a:t> تست سوم از گروه </a:t>
            </a:r>
            <a:r>
              <a:rPr lang="en-US" sz="2800" dirty="0">
                <a:cs typeface="B Nazanin" panose="00000400000000000000" pitchFamily="2" charset="-78"/>
              </a:rPr>
              <a:t>R2</a:t>
            </a:r>
            <a:r>
              <a:rPr lang="fa-IR" sz="2800" dirty="0">
                <a:cs typeface="B Nazanin" panose="00000400000000000000" pitchFamily="2" charset="-78"/>
              </a:rPr>
              <a:t> با 400 مشتری را نشان می دهد. با استفاده از اجرای </a:t>
            </a:r>
            <a:r>
              <a:rPr lang="en-US" sz="2800" dirty="0">
                <a:cs typeface="B Nazanin" panose="00000400000000000000" pitchFamily="2" charset="-78"/>
              </a:rPr>
              <a:t>PMA</a:t>
            </a:r>
            <a:r>
              <a:rPr lang="fa-IR" sz="2800" dirty="0">
                <a:cs typeface="B Nazanin" panose="00000400000000000000" pitchFamily="2" charset="-78"/>
              </a:rPr>
              <a:t> به روش </a:t>
            </a:r>
            <a:r>
              <a:rPr lang="en-US" sz="2800" dirty="0">
                <a:cs typeface="B Nazanin" panose="00000400000000000000" pitchFamily="2" charset="-78"/>
              </a:rPr>
              <a:t>MPI</a:t>
            </a:r>
            <a:r>
              <a:rPr lang="fa-IR" sz="2800" dirty="0">
                <a:cs typeface="B Nazanin" panose="00000400000000000000" pitchFamily="2" charset="-78"/>
              </a:rPr>
              <a:t> ، راه حل ها به 171 راه حل از 300 تست </a:t>
            </a:r>
            <a:r>
              <a:rPr lang="en-US" sz="2800" dirty="0">
                <a:cs typeface="B Nazanin" panose="00000400000000000000" pitchFamily="2" charset="-78"/>
              </a:rPr>
              <a:t>GH</a:t>
            </a:r>
            <a:r>
              <a:rPr lang="fa-IR" sz="2800" dirty="0">
                <a:cs typeface="B Nazanin" panose="00000400000000000000" pitchFamily="2" charset="-78"/>
              </a:rPr>
              <a:t> در مقایسه با بهترین راه حل های منتشر شده در وب سایت </a:t>
            </a:r>
            <a:r>
              <a:rPr lang="en-US" sz="2800" dirty="0" err="1">
                <a:cs typeface="B Nazanin" panose="00000400000000000000" pitchFamily="2" charset="-78"/>
              </a:rPr>
              <a:t>Sintef</a:t>
            </a:r>
            <a:r>
              <a:rPr lang="ar-SA" sz="2800" dirty="0">
                <a:cs typeface="B Nazanin" panose="00000400000000000000" pitchFamily="2" charset="-78"/>
              </a:rPr>
              <a:t> در 30 ژانویه 2013 افزایش یافت</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31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47837" y="3546175"/>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فرمولاسیون مسئله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79503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442</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26</cp:revision>
  <dcterms:created xsi:type="dcterms:W3CDTF">2014-08-21T14:23:12Z</dcterms:created>
  <dcterms:modified xsi:type="dcterms:W3CDTF">2017-10-17T10:10:16Z</dcterms:modified>
</cp:coreProperties>
</file>