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پیشینه نظری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اثرات تعدیل کننده مرحله حرفه ای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مدل فضای زندگی </a:t>
            </a:r>
            <a:r>
              <a:rPr lang="en-US" sz="2600" dirty="0">
                <a:cs typeface="B Nazanin" panose="00000400000000000000" pitchFamily="2" charset="-78"/>
              </a:rPr>
              <a:t>Super</a:t>
            </a:r>
            <a:r>
              <a:rPr lang="fa-IR" sz="2600" dirty="0">
                <a:cs typeface="B Nazanin" panose="00000400000000000000" pitchFamily="2" charset="-78"/>
              </a:rPr>
              <a:t> (1990، 1980، 1957) پیشنهاد می دهد که افراد در طول زندگی شان ، مراحل متعدد توسعه حرفه ای را می گذرانند: اکتشاف و تعیین (حرفه زود)، حفظ و نگهداری </a:t>
            </a:r>
            <a:r>
              <a:rPr lang="fa-IR" sz="2600" dirty="0" smtClean="0">
                <a:cs typeface="B Nazanin" panose="00000400000000000000" pitchFamily="2" charset="-78"/>
              </a:rPr>
              <a:t>(حرفه </a:t>
            </a:r>
            <a:r>
              <a:rPr lang="fa-IR" sz="2600" dirty="0">
                <a:cs typeface="B Nazanin" panose="00000400000000000000" pitchFamily="2" charset="-78"/>
              </a:rPr>
              <a:t>میانی) و رها شدن </a:t>
            </a:r>
            <a:r>
              <a:rPr lang="fa-IR" sz="2600" dirty="0" smtClean="0">
                <a:cs typeface="B Nazanin" panose="00000400000000000000" pitchFamily="2" charset="-78"/>
              </a:rPr>
              <a:t>نهایی (حرفه </a:t>
            </a:r>
            <a:r>
              <a:rPr lang="fa-IR" sz="2600" dirty="0">
                <a:cs typeface="B Nazanin" panose="00000400000000000000" pitchFamily="2" charset="-78"/>
              </a:rPr>
              <a:t>دیر). مرحله حرفه ای زود به دوره زمانی اطلاق می گردد که افراد وارد بازار کار شده و شروع به کشف فرصتهای حرفه ای گوناگون و فعالیتهای کاری می کنند. حرفه میانی یا وسط به دوره زمانی اشاره می کند که افراد به سطوحی از ثبات و پایداری و برخی از معیارهای موفقیت و پیشرفت در حرفه هایشان نائل می گردند. حرفه دیر، به دوره زمانی اطلاق می گردد که افراد پیک پیشرفتهای حرفه ای شان را سپری کرده و آماده مشارکت کمتر در کار و بازنشستگی می شوند. </a:t>
            </a:r>
            <a:endParaRPr lang="en-US" sz="26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9368010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پیشینه نظری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با راهنمایی </a:t>
            </a:r>
            <a:r>
              <a:rPr lang="fa-IR" sz="2800" dirty="0" smtClean="0">
                <a:solidFill>
                  <a:schemeClr val="tx1"/>
                </a:solidFill>
                <a:cs typeface="B Nazanin" panose="00000400000000000000" pitchFamily="2" charset="-78"/>
              </a:rPr>
              <a:t>کار</a:t>
            </a:r>
            <a:r>
              <a:rPr lang="en-US" sz="2800" dirty="0" smtClean="0">
                <a:solidFill>
                  <a:schemeClr val="tx1"/>
                </a:solidFill>
                <a:cs typeface="B Nazanin" panose="00000400000000000000" pitchFamily="2" charset="-78"/>
              </a:rPr>
              <a:t>Super </a:t>
            </a:r>
            <a:r>
              <a:rPr lang="fa-IR" sz="2800" dirty="0" smtClean="0">
                <a:solidFill>
                  <a:schemeClr val="tx1"/>
                </a:solidFill>
                <a:cs typeface="B Nazanin" panose="00000400000000000000" pitchFamily="2" charset="-78"/>
              </a:rPr>
              <a:t> پیرامون </a:t>
            </a:r>
            <a:r>
              <a:rPr lang="fa-IR" sz="2800" dirty="0">
                <a:solidFill>
                  <a:schemeClr val="tx1"/>
                </a:solidFill>
                <a:cs typeface="B Nazanin" panose="00000400000000000000" pitchFamily="2" charset="-78"/>
              </a:rPr>
              <a:t>مراحل حرفه ای، افرادی با حرفه زود افرادی هستند که دارای تجربه کاری کمتر از 10 سال می باشند، افراد حرفه وسط دارای 10 تا 20 سال تجربه کاری و افراد حرفه دیر، افرادی با بیش از 20 سال سابقه کار می باشند.</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نظریه جدول زمانی حرفه ای پیشنهاد شده </a:t>
            </a:r>
            <a:r>
              <a:rPr lang="fa-IR" sz="2800" dirty="0" smtClean="0">
                <a:solidFill>
                  <a:schemeClr val="tx1"/>
                </a:solidFill>
                <a:cs typeface="B Nazanin" panose="00000400000000000000" pitchFamily="2" charset="-78"/>
              </a:rPr>
              <a:t>توسط</a:t>
            </a:r>
            <a:r>
              <a:rPr lang="en-US" sz="2800" dirty="0" smtClean="0">
                <a:solidFill>
                  <a:schemeClr val="tx1"/>
                </a:solidFill>
                <a:cs typeface="B Nazanin" panose="00000400000000000000" pitchFamily="2" charset="-78"/>
              </a:rPr>
              <a:t>Lawrence </a:t>
            </a:r>
            <a:r>
              <a:rPr lang="fa-IR" sz="2800" dirty="0" smtClean="0">
                <a:solidFill>
                  <a:schemeClr val="tx1"/>
                </a:solidFill>
                <a:cs typeface="B Nazanin" panose="00000400000000000000" pitchFamily="2" charset="-78"/>
              </a:rPr>
              <a:t> پیشنهاد </a:t>
            </a:r>
            <a:r>
              <a:rPr lang="fa-IR" sz="2800" dirty="0">
                <a:solidFill>
                  <a:schemeClr val="tx1"/>
                </a:solidFill>
                <a:cs typeface="B Nazanin" panose="00000400000000000000" pitchFamily="2" charset="-78"/>
              </a:rPr>
              <a:t>می دهدکه هنجارها ونرم های اجتماعی در مورد مسیر حرفه ای فرد در هر زمان وجود دارد. به عبارت دیگر، در مورد سطح موفقیت حرفه ای که برای دستیابی افراد در طول عمرشان مناسب است، انتظارات عمومی مطرح می کنیم. این انتظارات تعمیم یافته به تدریج به هنجارها و نرم هایی در مورد حضور فرد در مسیر یا خارج از مسیر حرفه ای تبدیل می شوند.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936550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پیشینه نظری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از دلایل کاهش مقدار تحرک شغلی خارجی با گذشت زمان، شکل گیری و ثبات و پایداری لنگرهای حرفه ای و شغلی می باشد. زمانی که افراد سابقه کاری بیشتری در رشته هایشان کسب می کنند، اذهانشان در مورد روابط جانشینی مورد نظر در خصوص مدیریت حرفه هایشان روشن تر می شود. با گذشت زمان، این لنگرهای شغلی و حرفه ای کارگران مجرب را به سمت شغل هایی راهنمایی می کنند که احتمال موفقیت آنها بیشتر بوده و آنها را از موقعیت های شغلی که کمتر با آنها تناسب دارند دور می کنند.</a:t>
            </a:r>
            <a:endParaRPr lang="fa-IR" sz="2800" dirty="0" smtClean="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414324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پیشینه نظری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b="1" u="sng" dirty="0">
                <a:solidFill>
                  <a:schemeClr val="tx1"/>
                </a:solidFill>
                <a:cs typeface="B Nazanin" panose="00000400000000000000" pitchFamily="2" charset="-78"/>
              </a:rPr>
              <a:t>فرضیات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براساس بحث فوق، دو پیشگویی مطرح می کنیم. اولاً بر طبق نظریه سرمایه انسانی و سرمایه اجتماعی، پیش بینی می کنیم بین تحرک شغلی خارجی و حقوق رابطه مثبتی وجود داشته باشد. ثانیاً، براساس نظریه جدول زمانی حرفه ای و شغلی، پیش بینی می کنیم رابطه مثبت بین تحرک شغلی خارجی و حقوق دریافتی برای کارگران شغلی زود قویتر از کارگران دیگر باشد.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455549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496</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26</cp:revision>
  <dcterms:created xsi:type="dcterms:W3CDTF">2014-08-21T14:23:12Z</dcterms:created>
  <dcterms:modified xsi:type="dcterms:W3CDTF">2017-10-09T06:51:08Z</dcterms:modified>
</cp:coreProperties>
</file>