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38" autoAdjust="0"/>
    <p:restoredTop sz="94660"/>
  </p:normalViewPr>
  <p:slideViewPr>
    <p:cSldViewPr snapToGrid="0">
      <p:cViewPr varScale="1">
        <p:scale>
          <a:sx n="70" d="100"/>
          <a:sy n="70" d="100"/>
        </p:scale>
        <p:origin x="25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تحلیل نتایج</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تحلیل تطبیقی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600" b="1" u="sng" dirty="0">
                <a:solidFill>
                  <a:schemeClr val="tx1"/>
                </a:solidFill>
                <a:cs typeface="B Nazanin" panose="00000400000000000000" pitchFamily="2" charset="-78"/>
              </a:rPr>
              <a:t>تعریف و رده بندی معیارهای برازندگی زمین </a:t>
            </a:r>
          </a:p>
          <a:p>
            <a:pPr marL="457200" indent="-457200" algn="just" rtl="1">
              <a:lnSpc>
                <a:spcPct val="150000"/>
              </a:lnSpc>
              <a:buFont typeface="Wingdings" panose="05000000000000000000" pitchFamily="2" charset="2"/>
              <a:buChar char="§"/>
            </a:pPr>
            <a:r>
              <a:rPr lang="fa-IR" sz="2600" dirty="0">
                <a:solidFill>
                  <a:schemeClr val="tx1"/>
                </a:solidFill>
                <a:cs typeface="B Nazanin" panose="00000400000000000000" pitchFamily="2" charset="-78"/>
              </a:rPr>
              <a:t>در نمونه اول، تعیین معیارهای برازندگی زمین نیازمند شناسایی تیپ های اصلی کاربری زمین یا طبقات وابسته به منطقه مورد مطالعه می باشد. تحلیل مفصل ابزارهای برنامه ریزی قانونی ایالتی، منطقه ای و محلی مجموعه محدودی از چهار طبقه اصلی برای توسعه شهری را آشکار ساختند: مسکونی، تفریحی، صنعت استخراجی، و صنعت دریایی، که عمدتاً تحت مقررات غالب تحت برنامه منطقه ای </a:t>
            </a:r>
            <a:r>
              <a:rPr lang="en-US" sz="2600" dirty="0" smtClean="0">
                <a:solidFill>
                  <a:schemeClr val="tx1"/>
                </a:solidFill>
                <a:cs typeface="B Nazanin" panose="00000400000000000000" pitchFamily="2" charset="-78"/>
              </a:rPr>
              <a:t>SEQ</a:t>
            </a:r>
            <a:r>
              <a:rPr lang="fa-IR" sz="2600" dirty="0" smtClean="0">
                <a:solidFill>
                  <a:schemeClr val="tx1"/>
                </a:solidFill>
                <a:cs typeface="B Nazanin" panose="00000400000000000000" pitchFamily="2" charset="-78"/>
              </a:rPr>
              <a:t> قید </a:t>
            </a:r>
            <a:r>
              <a:rPr lang="fa-IR" sz="2600" dirty="0">
                <a:solidFill>
                  <a:schemeClr val="tx1"/>
                </a:solidFill>
                <a:cs typeface="B Nazanin" panose="00000400000000000000" pitchFamily="2" charset="-78"/>
              </a:rPr>
              <a:t>شده اند. تعیین معیارهای حقیقی برازندگی زمین برای این مطالعه با مروز ادبیات ؛ گردآوری مفاهیم برنامه ریزی استراتژیکی ابزارهای برنامه ریزی منطقه ای و محلی ؛ و تحلیل شرایط موجود و دسترس پذیری مجموعه داده های محلی شروع گردید. مجموعه ای یکپارچه از معیارهای برازندگی شناسایی شده در دو سطح برای این مطالعه در جدول 1 مطرح شده است.</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10</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39</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مطالعه موردی</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4357529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تحلیل نتایج</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تحلیل تطبیقی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b" anchorCtr="0"/>
          <a:lstStyle/>
          <a:p>
            <a:pPr algn="ctr" rtl="1">
              <a:lnSpc>
                <a:spcPct val="150000"/>
              </a:lnSpc>
            </a:pPr>
            <a:r>
              <a:rPr lang="fa-IR" sz="2000" dirty="0">
                <a:solidFill>
                  <a:schemeClr val="tx1"/>
                </a:solidFill>
                <a:cs typeface="B Nazanin" panose="00000400000000000000" pitchFamily="2" charset="-78"/>
              </a:rPr>
              <a:t>جدول 1. معیار های مناسب زمین</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11</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39</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مطالعه موردی</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graphicFrame>
        <p:nvGraphicFramePr>
          <p:cNvPr id="2" name="Table 1"/>
          <p:cNvGraphicFramePr>
            <a:graphicFrameLocks noGrp="1"/>
          </p:cNvGraphicFramePr>
          <p:nvPr>
            <p:extLst/>
          </p:nvPr>
        </p:nvGraphicFramePr>
        <p:xfrm>
          <a:off x="343992" y="377753"/>
          <a:ext cx="8893089" cy="5817306"/>
        </p:xfrm>
        <a:graphic>
          <a:graphicData uri="http://schemas.openxmlformats.org/drawingml/2006/table">
            <a:tbl>
              <a:tblPr rtl="1" firstRow="1" firstCol="1" bandRow="1">
                <a:tableStyleId>{5C22544A-7EE6-4342-B048-85BDC9FD1C3A}</a:tableStyleId>
              </a:tblPr>
              <a:tblGrid>
                <a:gridCol w="1496971"/>
                <a:gridCol w="3215891"/>
                <a:gridCol w="4180227"/>
              </a:tblGrid>
              <a:tr h="484775">
                <a:tc>
                  <a:txBody>
                    <a:bodyPr/>
                    <a:lstStyle/>
                    <a:p>
                      <a:pPr algn="r" rtl="1">
                        <a:spcAft>
                          <a:spcPts val="0"/>
                        </a:spcAft>
                      </a:pPr>
                      <a:r>
                        <a:rPr lang="fa-IR" sz="1400" b="1" dirty="0">
                          <a:effectLst/>
                          <a:cs typeface="B Nazanin" panose="00000400000000000000" pitchFamily="2" charset="-78"/>
                        </a:rPr>
                        <a:t>موارد استفاده از زمین</a:t>
                      </a:r>
                      <a:endParaRPr lang="en-US" sz="14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solidFill>
                      <a:srgbClr val="0070C0"/>
                    </a:solidFill>
                  </a:tcPr>
                </a:tc>
                <a:tc>
                  <a:txBody>
                    <a:bodyPr/>
                    <a:lstStyle/>
                    <a:p>
                      <a:pPr algn="ctr" rtl="1">
                        <a:spcAft>
                          <a:spcPts val="0"/>
                        </a:spcAft>
                      </a:pPr>
                      <a:r>
                        <a:rPr lang="fa-IR" sz="1800" b="1" dirty="0">
                          <a:effectLst/>
                          <a:cs typeface="B Nazanin" panose="00000400000000000000" pitchFamily="2" charset="-78"/>
                        </a:rPr>
                        <a:t>معیار های اصلی</a:t>
                      </a:r>
                      <a:endParaRPr lang="en-US" sz="18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solidFill>
                      <a:srgbClr val="0070C0"/>
                    </a:solidFill>
                  </a:tcPr>
                </a:tc>
                <a:tc>
                  <a:txBody>
                    <a:bodyPr/>
                    <a:lstStyle/>
                    <a:p>
                      <a:pPr algn="ctr" rtl="1">
                        <a:spcAft>
                          <a:spcPts val="0"/>
                        </a:spcAft>
                      </a:pPr>
                      <a:r>
                        <a:rPr lang="fa-IR" sz="1800" b="1" dirty="0">
                          <a:effectLst/>
                          <a:cs typeface="B Nazanin" panose="00000400000000000000" pitchFamily="2" charset="-78"/>
                        </a:rPr>
                        <a:t>معیار های فرعی</a:t>
                      </a:r>
                      <a:endParaRPr lang="en-US" sz="18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solidFill>
                      <a:srgbClr val="0070C0"/>
                    </a:solidFill>
                  </a:tcPr>
                </a:tc>
              </a:tr>
              <a:tr h="3393429">
                <a:tc>
                  <a:txBody>
                    <a:bodyPr/>
                    <a:lstStyle/>
                    <a:p>
                      <a:pPr algn="r" rtl="1">
                        <a:spcAft>
                          <a:spcPts val="0"/>
                        </a:spcAft>
                      </a:pPr>
                      <a:r>
                        <a:rPr lang="fa-IR" sz="1800" b="1" dirty="0">
                          <a:effectLst/>
                          <a:cs typeface="B Nazanin" panose="00000400000000000000" pitchFamily="2" charset="-78"/>
                        </a:rPr>
                        <a:t>مسکونی</a:t>
                      </a:r>
                      <a:endParaRPr lang="en-US" sz="18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solidFill>
                      <a:srgbClr val="0070C0"/>
                    </a:solidFill>
                  </a:tcPr>
                </a:tc>
                <a:tc>
                  <a:txBody>
                    <a:bodyPr/>
                    <a:lstStyle/>
                    <a:p>
                      <a:pPr algn="r" rtl="1">
                        <a:spcAft>
                          <a:spcPts val="0"/>
                        </a:spcAft>
                      </a:pPr>
                      <a:r>
                        <a:rPr lang="fa-IR" sz="1500" b="1" dirty="0">
                          <a:effectLst/>
                          <a:cs typeface="B Nazanin" panose="00000400000000000000" pitchFamily="2" charset="-78"/>
                        </a:rPr>
                        <a:t>1. وجود زیرساخت</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2. سازگاری با استفاده از زمین های اطراف</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3. نزدیکی به محل کارهای دارای پتانسیل</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4. نزدیک نبودن به محل دارای پتانسیل خطرات طبیعی</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5. اجتناب از نزدیکی به خاک دارای اسید سولفات</a:t>
                      </a:r>
                      <a:endParaRPr lang="en-US" sz="15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solidFill>
                      <a:schemeClr val="accent1">
                        <a:lumMod val="40000"/>
                        <a:lumOff val="60000"/>
                      </a:schemeClr>
                    </a:solidFill>
                  </a:tcPr>
                </a:tc>
                <a:tc>
                  <a:txBody>
                    <a:bodyPr/>
                    <a:lstStyle/>
                    <a:p>
                      <a:pPr algn="r" rtl="1">
                        <a:spcAft>
                          <a:spcPts val="0"/>
                        </a:spcAft>
                      </a:pPr>
                      <a:r>
                        <a:rPr lang="fa-IR" sz="1500" b="1" dirty="0">
                          <a:effectLst/>
                          <a:cs typeface="B Nazanin" panose="00000400000000000000" pitchFamily="2" charset="-78"/>
                        </a:rPr>
                        <a:t>1.الف. منبع نیرو</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1.ب. دسترسی به شبکه جاده ای</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1.ج. منبع آب</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1.د. مطمئن بودن منبع آب</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1.ه. دارای مجرای فاضلاب</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1.و. دسترسی به حمل و نقل عمومی</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2.الف. دسترسی به یکی از معیار های پیشرفت موجود</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2.ب. دسترسی به مناطق خرده فروشی و تجاری</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2.ج. مجاور نبودن به توسعه های صنعتی</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2.د. مجاور نبودن به اکوسیستم های موجود</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4. الف. مناطق سیلابی</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4.ب. مناطق دارای خطر آتش سوزی</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4.ج. موج طوفان</a:t>
                      </a:r>
                      <a:endParaRPr lang="en-US" sz="15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solidFill>
                      <a:schemeClr val="accent1">
                        <a:lumMod val="40000"/>
                        <a:lumOff val="60000"/>
                      </a:schemeClr>
                    </a:solidFill>
                  </a:tcPr>
                </a:tc>
              </a:tr>
              <a:tr h="1939102">
                <a:tc>
                  <a:txBody>
                    <a:bodyPr/>
                    <a:lstStyle/>
                    <a:p>
                      <a:pPr algn="r" rtl="1">
                        <a:spcAft>
                          <a:spcPts val="0"/>
                        </a:spcAft>
                      </a:pPr>
                      <a:r>
                        <a:rPr lang="fa-IR" sz="1600" b="1" dirty="0">
                          <a:effectLst/>
                          <a:cs typeface="B Nazanin" panose="00000400000000000000" pitchFamily="2" charset="-78"/>
                        </a:rPr>
                        <a:t>صنایع استخراجی</a:t>
                      </a:r>
                      <a:endParaRPr lang="en-US" sz="16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solidFill>
                      <a:srgbClr val="0070C0"/>
                    </a:solidFill>
                  </a:tcPr>
                </a:tc>
                <a:tc>
                  <a:txBody>
                    <a:bodyPr/>
                    <a:lstStyle/>
                    <a:p>
                      <a:pPr algn="r" rtl="1">
                        <a:spcAft>
                          <a:spcPts val="0"/>
                        </a:spcAft>
                      </a:pPr>
                      <a:r>
                        <a:rPr lang="fa-IR" sz="1500" b="1" dirty="0">
                          <a:effectLst/>
                          <a:cs typeface="B Nazanin" panose="00000400000000000000" pitchFamily="2" charset="-78"/>
                        </a:rPr>
                        <a:t>1. نزدیکی به مناطق دارای منابع اصلی</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2. مجاورت به منابع استخراجی دارای مجوز</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3. منطقه ی ساختمانی</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4. سازگاری با استفاده از زمین های اطراف</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5. وجود زیرساخت</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6. نزدیکی به نیروی کار دارای پتانسیل</a:t>
                      </a:r>
                      <a:endParaRPr lang="en-US" sz="15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solidFill>
                      <a:schemeClr val="accent1">
                        <a:lumMod val="40000"/>
                        <a:lumOff val="60000"/>
                      </a:schemeClr>
                    </a:solidFill>
                  </a:tcPr>
                </a:tc>
                <a:tc>
                  <a:txBody>
                    <a:bodyPr/>
                    <a:lstStyle/>
                    <a:p>
                      <a:pPr algn="r" rtl="1">
                        <a:spcAft>
                          <a:spcPts val="0"/>
                        </a:spcAft>
                      </a:pPr>
                      <a:r>
                        <a:rPr lang="fa-IR" sz="1500" b="1" dirty="0">
                          <a:effectLst/>
                          <a:cs typeface="B Nazanin" panose="00000400000000000000" pitchFamily="2" charset="-78"/>
                        </a:rPr>
                        <a:t>4.الف. اجتناب از مناطق کشاورزی با کیفیت خوب</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4.ب. اجتناب از مسیرهای خوش منظر</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4.ج. اجتناب از نزدیکی به اکوسیستم های ارزشمند</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5.الف. منبع نیرو</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5.ب. دسترسی به شبکه جاده ای</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5.ج. دسترسی به مسیرهای حمل و نقل</a:t>
                      </a:r>
                      <a:endParaRPr lang="en-US" sz="1500" b="1" dirty="0">
                        <a:effectLst/>
                        <a:cs typeface="B Nazanin" panose="00000400000000000000" pitchFamily="2" charset="-78"/>
                      </a:endParaRPr>
                    </a:p>
                    <a:p>
                      <a:pPr algn="r" rtl="1">
                        <a:spcAft>
                          <a:spcPts val="0"/>
                        </a:spcAft>
                      </a:pPr>
                      <a:r>
                        <a:rPr lang="fa-IR" sz="1500" b="1" dirty="0">
                          <a:effectLst/>
                          <a:cs typeface="B Nazanin" panose="00000400000000000000" pitchFamily="2" charset="-78"/>
                        </a:rPr>
                        <a:t>5.د. منبع آب</a:t>
                      </a:r>
                      <a:endParaRPr lang="en-US" sz="1500" b="1" dirty="0">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solidFill>
                      <a:schemeClr val="accent1">
                        <a:lumMod val="40000"/>
                        <a:lumOff val="60000"/>
                      </a:schemeClr>
                    </a:solidFill>
                  </a:tcPr>
                </a:tc>
              </a:tr>
            </a:tbl>
          </a:graphicData>
        </a:graphic>
      </p:graphicFrame>
    </p:spTree>
    <p:extLst>
      <p:ext uri="{BB962C8B-B14F-4D97-AF65-F5344CB8AC3E}">
        <p14:creationId xmlns:p14="http://schemas.microsoft.com/office/powerpoint/2010/main" val="14825205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تحلیل نتایج</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تحلیل تطبیقی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endParaRPr lang="fa-IR" sz="2800" dirty="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12</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39</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مطالعه موردی</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graphicFrame>
        <p:nvGraphicFramePr>
          <p:cNvPr id="2" name="Table 1"/>
          <p:cNvGraphicFramePr>
            <a:graphicFrameLocks noGrp="1"/>
          </p:cNvGraphicFramePr>
          <p:nvPr>
            <p:extLst/>
          </p:nvPr>
        </p:nvGraphicFramePr>
        <p:xfrm>
          <a:off x="441133" y="580439"/>
          <a:ext cx="8795948" cy="5797757"/>
        </p:xfrm>
        <a:graphic>
          <a:graphicData uri="http://schemas.openxmlformats.org/drawingml/2006/table">
            <a:tbl>
              <a:tblPr rtl="1" firstRow="1" firstCol="1" bandRow="1">
                <a:tableStyleId>{5C22544A-7EE6-4342-B048-85BDC9FD1C3A}</a:tableStyleId>
              </a:tblPr>
              <a:tblGrid>
                <a:gridCol w="1328329"/>
                <a:gridCol w="3333053"/>
                <a:gridCol w="4134566"/>
              </a:tblGrid>
              <a:tr h="3069401">
                <a:tc>
                  <a:txBody>
                    <a:bodyPr/>
                    <a:lstStyle/>
                    <a:p>
                      <a:pPr algn="r" rtl="1">
                        <a:lnSpc>
                          <a:spcPct val="150000"/>
                        </a:lnSpc>
                        <a:spcAft>
                          <a:spcPts val="0"/>
                        </a:spcAft>
                      </a:pPr>
                      <a:r>
                        <a:rPr lang="fa-IR" sz="1800" b="1" dirty="0">
                          <a:solidFill>
                            <a:schemeClr val="bg1"/>
                          </a:solidFill>
                          <a:effectLst/>
                          <a:cs typeface="B Nazanin" panose="00000400000000000000" pitchFamily="2" charset="-78"/>
                        </a:rPr>
                        <a:t>صنایع دریایی</a:t>
                      </a:r>
                      <a:endParaRPr lang="en-US" sz="1800" b="1" dirty="0">
                        <a:solidFill>
                          <a:schemeClr val="bg1"/>
                        </a:solidFill>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solidFill>
                      <a:srgbClr val="0070C0"/>
                    </a:solidFill>
                  </a:tcPr>
                </a:tc>
                <a:tc>
                  <a:txBody>
                    <a:bodyPr/>
                    <a:lstStyle/>
                    <a:p>
                      <a:pPr algn="r" rtl="1">
                        <a:lnSpc>
                          <a:spcPct val="150000"/>
                        </a:lnSpc>
                        <a:spcAft>
                          <a:spcPts val="0"/>
                        </a:spcAft>
                      </a:pPr>
                      <a:r>
                        <a:rPr lang="fa-IR" sz="1400" b="1" dirty="0">
                          <a:solidFill>
                            <a:schemeClr val="tx1"/>
                          </a:solidFill>
                          <a:effectLst/>
                          <a:cs typeface="B Nazanin" panose="00000400000000000000" pitchFamily="2" charset="-78"/>
                        </a:rPr>
                        <a:t>1. منطقه ی ساختمانی</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2. دسترسی به راه های آبی قابل کشتی رانی</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3. سازگاری با استفاده از زمین های اطراف</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4. دارای پتانسیل برای گسترش بیشتر</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5. نزدیکی به نیروی کار دارای پتانسیل</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6. وجود زیرساخت</a:t>
                      </a:r>
                      <a:endParaRPr lang="en-US" sz="1400" b="1"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solidFill>
                      <a:schemeClr val="accent1">
                        <a:lumMod val="40000"/>
                        <a:lumOff val="60000"/>
                      </a:schemeClr>
                    </a:solidFill>
                  </a:tcPr>
                </a:tc>
                <a:tc>
                  <a:txBody>
                    <a:bodyPr/>
                    <a:lstStyle/>
                    <a:p>
                      <a:pPr algn="r" rtl="1">
                        <a:lnSpc>
                          <a:spcPct val="150000"/>
                        </a:lnSpc>
                        <a:spcAft>
                          <a:spcPts val="0"/>
                        </a:spcAft>
                      </a:pPr>
                      <a:r>
                        <a:rPr lang="fa-IR" sz="1400" b="1" dirty="0">
                          <a:solidFill>
                            <a:schemeClr val="tx1"/>
                          </a:solidFill>
                          <a:effectLst/>
                          <a:cs typeface="B Nazanin" panose="00000400000000000000" pitchFamily="2" charset="-78"/>
                        </a:rPr>
                        <a:t>3.الف. اجتناب از مناطق کشاورزی با کیفیت خوب</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3.ب. اجتناب از نواحی دارای منابع اصلی دست نخورده</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3.ج. نزدیکی به محوطه های دریایی موجود</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3.د. اجتناب از مناطق شهری (مناطق مسکونی)</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3.ه. اجتناب از نزدیکی به اکوسیستم های ارزشمند</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6.الف. منبع نیرو</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6.ب. دسترسی به شبکه جاده ای</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6.ج. منبع آب</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6.د. امکانات پمپاژ فاضلاب</a:t>
                      </a:r>
                      <a:endParaRPr lang="en-US" sz="1400" b="1"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solidFill>
                      <a:schemeClr val="accent1">
                        <a:lumMod val="40000"/>
                        <a:lumOff val="60000"/>
                      </a:schemeClr>
                    </a:solidFill>
                  </a:tcPr>
                </a:tc>
              </a:tr>
              <a:tr h="2728356">
                <a:tc>
                  <a:txBody>
                    <a:bodyPr/>
                    <a:lstStyle/>
                    <a:p>
                      <a:pPr algn="r" rtl="1">
                        <a:lnSpc>
                          <a:spcPct val="150000"/>
                        </a:lnSpc>
                        <a:spcAft>
                          <a:spcPts val="0"/>
                        </a:spcAft>
                      </a:pPr>
                      <a:r>
                        <a:rPr lang="fa-IR" sz="1600" b="1" dirty="0">
                          <a:solidFill>
                            <a:schemeClr val="bg1"/>
                          </a:solidFill>
                          <a:effectLst/>
                          <a:cs typeface="B Nazanin" panose="00000400000000000000" pitchFamily="2" charset="-78"/>
                        </a:rPr>
                        <a:t>تفریحی</a:t>
                      </a:r>
                      <a:endParaRPr lang="en-US" sz="1600" b="1" dirty="0">
                        <a:solidFill>
                          <a:schemeClr val="bg1"/>
                        </a:solidFill>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solidFill>
                      <a:srgbClr val="0070C0"/>
                    </a:solidFill>
                  </a:tcPr>
                </a:tc>
                <a:tc>
                  <a:txBody>
                    <a:bodyPr/>
                    <a:lstStyle/>
                    <a:p>
                      <a:pPr algn="r" rtl="1">
                        <a:lnSpc>
                          <a:spcPct val="150000"/>
                        </a:lnSpc>
                        <a:spcAft>
                          <a:spcPts val="0"/>
                        </a:spcAft>
                      </a:pPr>
                      <a:r>
                        <a:rPr lang="fa-IR" sz="1400" b="1" dirty="0">
                          <a:solidFill>
                            <a:schemeClr val="tx1"/>
                          </a:solidFill>
                          <a:effectLst/>
                          <a:cs typeface="B Nazanin" panose="00000400000000000000" pitchFamily="2" charset="-78"/>
                        </a:rPr>
                        <a:t>1. دسترسی به جاذبه های تفریحی</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2. نزدیک نبودن به محل دارای پتانسیل خطرات طبیعی</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3. سازگاری با استفاده از زمین های اطراف</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4. وجود زیرساخت</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5. نقشه برداریب ساختمانی – شیب کمتر از 5 درصد</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6. منطقه ی ساختمانی (حداقل منطقه مورد نیاز)</a:t>
                      </a:r>
                      <a:endParaRPr lang="en-US" sz="1400" b="1"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solidFill>
                      <a:schemeClr val="accent1">
                        <a:lumMod val="40000"/>
                        <a:lumOff val="60000"/>
                      </a:schemeClr>
                    </a:solidFill>
                  </a:tcPr>
                </a:tc>
                <a:tc>
                  <a:txBody>
                    <a:bodyPr/>
                    <a:lstStyle/>
                    <a:p>
                      <a:pPr algn="r" rtl="1">
                        <a:lnSpc>
                          <a:spcPct val="150000"/>
                        </a:lnSpc>
                        <a:spcAft>
                          <a:spcPts val="0"/>
                        </a:spcAft>
                      </a:pPr>
                      <a:r>
                        <a:rPr lang="fa-IR" sz="1400" b="1" dirty="0">
                          <a:solidFill>
                            <a:schemeClr val="tx1"/>
                          </a:solidFill>
                          <a:effectLst/>
                          <a:cs typeface="B Nazanin" panose="00000400000000000000" pitchFamily="2" charset="-78"/>
                        </a:rPr>
                        <a:t>1.الف. مسیر های خوش منظر</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1.ب. دسترسی به آب وسیع</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1.ج. دسترسی به آب راه ها</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1.د. نزدیکی به مناطق حفاظت شده طبیعی</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2.الف. مناطق سیلاب</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2.ب. مناطق دارای خطر آتش سوزی</a:t>
                      </a:r>
                      <a:endParaRPr lang="en-US" sz="1400" b="1" dirty="0">
                        <a:solidFill>
                          <a:schemeClr val="tx1"/>
                        </a:solidFill>
                        <a:effectLst/>
                        <a:cs typeface="B Nazanin" panose="00000400000000000000" pitchFamily="2" charset="-78"/>
                      </a:endParaRPr>
                    </a:p>
                    <a:p>
                      <a:pPr algn="r" rtl="1">
                        <a:lnSpc>
                          <a:spcPct val="150000"/>
                        </a:lnSpc>
                        <a:spcAft>
                          <a:spcPts val="0"/>
                        </a:spcAft>
                      </a:pPr>
                      <a:r>
                        <a:rPr lang="fa-IR" sz="1400" b="1" dirty="0">
                          <a:solidFill>
                            <a:schemeClr val="tx1"/>
                          </a:solidFill>
                          <a:effectLst/>
                          <a:cs typeface="B Nazanin" panose="00000400000000000000" pitchFamily="2" charset="-78"/>
                        </a:rPr>
                        <a:t>2.ج. موج طوفان </a:t>
                      </a:r>
                      <a:endParaRPr lang="en-US" sz="1400" b="1"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solidFill>
                      <a:schemeClr val="accent1">
                        <a:lumMod val="40000"/>
                        <a:lumOff val="60000"/>
                      </a:schemeClr>
                    </a:solidFill>
                  </a:tcPr>
                </a:tc>
              </a:tr>
            </a:tbl>
          </a:graphicData>
        </a:graphic>
      </p:graphicFrame>
    </p:spTree>
    <p:extLst>
      <p:ext uri="{BB962C8B-B14F-4D97-AF65-F5344CB8AC3E}">
        <p14:creationId xmlns:p14="http://schemas.microsoft.com/office/powerpoint/2010/main" val="5937358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تحلیل نتایج</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تحلیل تطبیقی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u="sng" dirty="0">
                <a:solidFill>
                  <a:schemeClr val="tx1"/>
                </a:solidFill>
                <a:cs typeface="B Nazanin" panose="00000400000000000000" pitchFamily="2" charset="-78"/>
              </a:rPr>
              <a:t>رده بندی معیارهای برازندگی زمین </a:t>
            </a:r>
          </a:p>
          <a:p>
            <a:pPr marL="457200" indent="-457200" algn="just" rtl="1">
              <a:lnSpc>
                <a:spcPct val="150000"/>
              </a:lnSpc>
              <a:buFont typeface="Wingdings" panose="05000000000000000000" pitchFamily="2" charset="2"/>
              <a:buChar char="§"/>
            </a:pPr>
            <a:r>
              <a:rPr lang="fa-IR" sz="2600" dirty="0">
                <a:solidFill>
                  <a:schemeClr val="tx1"/>
                </a:solidFill>
                <a:cs typeface="B Nazanin" panose="00000400000000000000" pitchFamily="2" charset="-78"/>
              </a:rPr>
              <a:t>فرایند رجحان </a:t>
            </a:r>
            <a:r>
              <a:rPr lang="en-US" sz="2600" dirty="0" smtClean="0">
                <a:solidFill>
                  <a:schemeClr val="tx1"/>
                </a:solidFill>
                <a:cs typeface="B Nazanin" panose="00000400000000000000" pitchFamily="2" charset="-78"/>
              </a:rPr>
              <a:t>MCDM</a:t>
            </a:r>
            <a:r>
              <a:rPr lang="fa-IR" sz="2600" dirty="0" smtClean="0">
                <a:solidFill>
                  <a:schemeClr val="tx1"/>
                </a:solidFill>
                <a:cs typeface="B Nazanin" panose="00000400000000000000" pitchFamily="2" charset="-78"/>
              </a:rPr>
              <a:t> مستلزم </a:t>
            </a:r>
            <a:r>
              <a:rPr lang="fa-IR" sz="2600" dirty="0">
                <a:solidFill>
                  <a:schemeClr val="tx1"/>
                </a:solidFill>
                <a:cs typeface="B Nazanin" panose="00000400000000000000" pitchFamily="2" charset="-78"/>
              </a:rPr>
              <a:t>آن است که شرکت کنندگان منتخب معیارها را براساس مقایسه های جفتی رده بندی کنند. در این مطالعه این مقایسه ها ازطریق پرسشنامه بررسی جهت افزایش پایداری شیوه انجام شدند. 35 پرسشنامه در میان متخصصین گوناگون من جمله اعضای برنامه ریزی مسئول برنامه ریزی محلی، هیئت مدیره حمل و نقل و محیط و همچنین متخصصین و کارشناسان علمی در سطوح ملی و محلی با دانش بازشناسی شده از فرایند برنامه ریزی در استرالیا توزیع گردید. از هر شرکت کننده خواسته شد تا معیارها و زیرمعیارها را با رجوع به مقیاس عددی 9-1 رده بندی کند، دراینجا نمره 1 بی اهمیتی بین دو معیار و نمره 9 اهمیت مطلق را نشان می دهد. 14 پاسخ دریافت شد ( نرخ پاسخ 40 درصد). </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13</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39</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مطالعه موردی</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034280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774</Words>
  <Application>Microsoft Office PowerPoint</Application>
  <PresentationFormat>Widescreen</PresentationFormat>
  <Paragraphs>99</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31</cp:revision>
  <dcterms:created xsi:type="dcterms:W3CDTF">2014-08-21T14:23:12Z</dcterms:created>
  <dcterms:modified xsi:type="dcterms:W3CDTF">2017-10-17T09:14:09Z</dcterms:modified>
</cp:coreProperties>
</file>