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762170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225238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679088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420874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6608B6-3C68-443D-8F55-B3AD0BC9A5A8}"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495238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6608B6-3C68-443D-8F55-B3AD0BC9A5A8}"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955704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6608B6-3C68-443D-8F55-B3AD0BC9A5A8}" type="datetimeFigureOut">
              <a:rPr lang="en-US" smtClean="0"/>
              <a:t>10/5/2017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57290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6608B6-3C68-443D-8F55-B3AD0BC9A5A8}" type="datetimeFigureOut">
              <a:rPr lang="en-US" smtClean="0"/>
              <a:t>10/5/2017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891982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6608B6-3C68-443D-8F55-B3AD0BC9A5A8}" type="datetimeFigureOut">
              <a:rPr lang="en-US" smtClean="0"/>
              <a:t>10/5/2017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32493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78548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84926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6608B6-3C68-443D-8F55-B3AD0BC9A5A8}" type="datetimeFigureOut">
              <a:rPr lang="en-US" smtClean="0"/>
              <a:t>10/5/2017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3FF22-A95F-4F53-AAEF-FF7BF90C33A8}" type="slidenum">
              <a:rPr lang="en-US" smtClean="0"/>
              <a:t>‹#›</a:t>
            </a:fld>
            <a:endParaRPr lang="en-US"/>
          </a:p>
        </p:txBody>
      </p:sp>
    </p:spTree>
    <p:extLst>
      <p:ext uri="{BB962C8B-B14F-4D97-AF65-F5344CB8AC3E}">
        <p14:creationId xmlns:p14="http://schemas.microsoft.com/office/powerpoint/2010/main" val="416691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dirty="0" smtClean="0">
                <a:cs typeface="B Nazanin" panose="00000400000000000000" pitchFamily="2" charset="-78"/>
              </a:rPr>
              <a:t>مدل سیستم </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650278" y="3119258"/>
            <a:ext cx="1864948"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شیوه پیشنهادی </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just" rtl="1">
              <a:lnSpc>
                <a:spcPct val="150000"/>
              </a:lnSpc>
            </a:pPr>
            <a:r>
              <a:rPr lang="en-US" sz="2800" b="1" u="sng" dirty="0">
                <a:solidFill>
                  <a:schemeClr val="tx1"/>
                </a:solidFill>
                <a:cs typeface="B Nazanin" panose="00000400000000000000" pitchFamily="2" charset="-78"/>
              </a:rPr>
              <a:t> Min-min </a:t>
            </a:r>
            <a:endParaRPr lang="fa-IR" sz="2800" b="1" u="sng" dirty="0" smtClean="0">
              <a:solidFill>
                <a:schemeClr val="tx1"/>
              </a:solidFill>
              <a:cs typeface="B Nazanin" panose="00000400000000000000" pitchFamily="2" charset="-78"/>
            </a:endParaRP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الگوریتم </a:t>
            </a:r>
            <a:r>
              <a:rPr lang="en-US" sz="2800" dirty="0">
                <a:cs typeface="B Nazanin" panose="00000400000000000000" pitchFamily="2" charset="-78"/>
              </a:rPr>
              <a:t>Min-min</a:t>
            </a:r>
            <a:r>
              <a:rPr lang="fa-IR" sz="2800" dirty="0">
                <a:cs typeface="B Nazanin" panose="00000400000000000000" pitchFamily="2" charset="-78"/>
              </a:rPr>
              <a:t> در اصل برای نگاشت وظایف در سیستم های محاسباتی ناهمگن طراحی شده و وظایف بلادرنگ را در نظر نمی گیرد. این الگوریتم ابتدا زمان تکمیل مینیموم کلیه وظایف نگاشته شده را بدست می آورد که زمان تکمیل و انجام وظیفه  روی ماشین برابر است با زمان اجرای وظیفه برروی آن ماشین به علاوه زمان های اجرای کلیه وظایف نگاشته شده برای آن ماشین. سپس وظیفه ای با مینیموم زمان تکمیل انتخاب می شود، تکنیک مشابه به نام </a:t>
            </a:r>
            <a:r>
              <a:rPr lang="en-US" sz="2800" dirty="0">
                <a:cs typeface="B Nazanin" panose="00000400000000000000" pitchFamily="2" charset="-78"/>
              </a:rPr>
              <a:t>Max-min</a:t>
            </a:r>
            <a:r>
              <a:rPr lang="fa-IR" sz="2800" dirty="0">
                <a:cs typeface="B Nazanin" panose="00000400000000000000" pitchFamily="2" charset="-78"/>
              </a:rPr>
              <a:t> وظیفه ای با ماکزیمم زمان تکمیل را انتخاب و روی ماشین نگاشت می کند. بالاخره، وظیفه جدیداً نگاشته شده حذف و فرایند تا زمان نگاشت کلیه وظایف تکرار می شود</a:t>
            </a:r>
            <a:r>
              <a:rPr lang="fa-IR" sz="2800" dirty="0" smtClean="0">
                <a:cs typeface="B Nazanin" panose="00000400000000000000" pitchFamily="2" charset="-78"/>
              </a:rPr>
              <a:t>.</a:t>
            </a:r>
            <a:endParaRPr lang="en-US" sz="2800" dirty="0">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19</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34</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Isosceles Triangle 25"/>
          <p:cNvSpPr/>
          <p:nvPr/>
        </p:nvSpPr>
        <p:spPr>
          <a:xfrm rot="16200000">
            <a:off x="9406492" y="3539728"/>
            <a:ext cx="384236" cy="258210"/>
          </a:xfrm>
          <a:prstGeom prst="triangle">
            <a:avLst/>
          </a:prstGeom>
          <a:solidFill>
            <a:schemeClr val="accent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کارهای وابسته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نتایج و بحث</a:t>
            </a:r>
            <a:endParaRPr lang="en-US" sz="2200" dirty="0">
              <a:cs typeface="B Nazanin" panose="00000400000000000000" pitchFamily="2" charset="-78"/>
            </a:endParaRPr>
          </a:p>
        </p:txBody>
      </p:sp>
    </p:spTree>
    <p:extLst>
      <p:ext uri="{BB962C8B-B14F-4D97-AF65-F5344CB8AC3E}">
        <p14:creationId xmlns:p14="http://schemas.microsoft.com/office/powerpoint/2010/main" val="15198015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dirty="0" smtClean="0">
                <a:cs typeface="B Nazanin" panose="00000400000000000000" pitchFamily="2" charset="-78"/>
              </a:rPr>
              <a:t>مدل سیستم </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650278" y="3119258"/>
            <a:ext cx="1864948"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شیوه پیشنهادی </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just" rtl="1">
              <a:lnSpc>
                <a:spcPct val="150000"/>
              </a:lnSpc>
            </a:pPr>
            <a:r>
              <a:rPr lang="fa-IR" sz="2800" b="1" u="sng" dirty="0" smtClean="0">
                <a:cs typeface="B Nazanin" panose="00000400000000000000" pitchFamily="2" charset="-78"/>
              </a:rPr>
              <a:t>شیوه </a:t>
            </a:r>
            <a:r>
              <a:rPr lang="en-US" sz="2800" b="1" u="sng" dirty="0">
                <a:cs typeface="B Nazanin" panose="00000400000000000000" pitchFamily="2" charset="-78"/>
              </a:rPr>
              <a:t>PSO</a:t>
            </a:r>
            <a:r>
              <a:rPr lang="fa-IR" sz="2800" b="1" u="sng" dirty="0">
                <a:cs typeface="B Nazanin" panose="00000400000000000000" pitchFamily="2" charset="-78"/>
              </a:rPr>
              <a:t> مبتنی بر </a:t>
            </a:r>
            <a:r>
              <a:rPr lang="en-US" sz="2800" b="1" u="sng" dirty="0">
                <a:cs typeface="B Nazanin" panose="00000400000000000000" pitchFamily="2" charset="-78"/>
              </a:rPr>
              <a:t>Min-min</a:t>
            </a:r>
            <a:r>
              <a:rPr lang="fa-IR" sz="2800" b="1" u="sng" dirty="0">
                <a:cs typeface="B Nazanin" panose="00000400000000000000" pitchFamily="2" charset="-78"/>
              </a:rPr>
              <a:t> </a:t>
            </a:r>
            <a:r>
              <a:rPr lang="fa-IR" sz="2800" b="1" u="sng" dirty="0" smtClean="0">
                <a:cs typeface="B Nazanin" panose="00000400000000000000" pitchFamily="2" charset="-78"/>
              </a:rPr>
              <a:t>پیشنهادی</a:t>
            </a:r>
          </a:p>
          <a:p>
            <a:pPr marL="457200" indent="-457200" algn="just" rtl="1">
              <a:lnSpc>
                <a:spcPct val="150000"/>
              </a:lnSpc>
              <a:buFont typeface="Wingdings" panose="05000000000000000000" pitchFamily="2" charset="2"/>
              <a:buChar char="§"/>
            </a:pPr>
            <a:r>
              <a:rPr lang="fa-IR" sz="2600" dirty="0">
                <a:cs typeface="B Nazanin" panose="00000400000000000000" pitchFamily="2" charset="-78"/>
              </a:rPr>
              <a:t>شیوه </a:t>
            </a:r>
            <a:r>
              <a:rPr lang="en-US" sz="2600" dirty="0">
                <a:cs typeface="B Nazanin" panose="00000400000000000000" pitchFamily="2" charset="-78"/>
              </a:rPr>
              <a:t>PSO</a:t>
            </a:r>
            <a:r>
              <a:rPr lang="fa-IR" sz="2600" dirty="0">
                <a:cs typeface="B Nazanin" panose="00000400000000000000" pitchFamily="2" charset="-78"/>
              </a:rPr>
              <a:t> مبتنی بر </a:t>
            </a:r>
            <a:r>
              <a:rPr lang="en-US" sz="2600" dirty="0">
                <a:cs typeface="B Nazanin" panose="00000400000000000000" pitchFamily="2" charset="-78"/>
              </a:rPr>
              <a:t>Min-min</a:t>
            </a:r>
            <a:r>
              <a:rPr lang="fa-IR" sz="2600" dirty="0">
                <a:cs typeface="B Nazanin" panose="00000400000000000000" pitchFamily="2" charset="-78"/>
              </a:rPr>
              <a:t> پیشنهاد شده در این مقاله، مرحله مقدار دهی اولیه در روش </a:t>
            </a:r>
            <a:r>
              <a:rPr lang="en-US" sz="2600" dirty="0">
                <a:cs typeface="B Nazanin" panose="00000400000000000000" pitchFamily="2" charset="-78"/>
              </a:rPr>
              <a:t>PSO</a:t>
            </a:r>
            <a:r>
              <a:rPr lang="fa-IR" sz="2600" dirty="0">
                <a:cs typeface="B Nazanin" panose="00000400000000000000" pitchFamily="2" charset="-78"/>
              </a:rPr>
              <a:t> را با استفاده از راه حل </a:t>
            </a:r>
            <a:r>
              <a:rPr lang="en-US" sz="2600" dirty="0">
                <a:cs typeface="B Nazanin" panose="00000400000000000000" pitchFamily="2" charset="-78"/>
              </a:rPr>
              <a:t>Min-min </a:t>
            </a:r>
            <a:r>
              <a:rPr lang="fa-IR" sz="2600" dirty="0" smtClean="0">
                <a:cs typeface="B Nazanin" panose="00000400000000000000" pitchFamily="2" charset="-78"/>
              </a:rPr>
              <a:t> در </a:t>
            </a:r>
            <a:r>
              <a:rPr lang="fa-IR" sz="2600" dirty="0">
                <a:cs typeface="B Nazanin" panose="00000400000000000000" pitchFamily="2" charset="-78"/>
              </a:rPr>
              <a:t>جمعیت تصادفاً تولید شده تغییر می دهد.این شیوه الگوریتم </a:t>
            </a:r>
            <a:r>
              <a:rPr lang="en-US" sz="2600" dirty="0">
                <a:cs typeface="B Nazanin" panose="00000400000000000000" pitchFamily="2" charset="-78"/>
              </a:rPr>
              <a:t>PSO</a:t>
            </a:r>
            <a:r>
              <a:rPr lang="fa-IR" sz="2600" dirty="0">
                <a:cs typeface="B Nazanin" panose="00000400000000000000" pitchFamily="2" charset="-78"/>
              </a:rPr>
              <a:t> را برآن می دارد تا از راه حلی خوب شروع کرده و سپس </a:t>
            </a:r>
            <a:r>
              <a:rPr lang="en-US" sz="2600" dirty="0">
                <a:cs typeface="B Nazanin" panose="00000400000000000000" pitchFamily="2" charset="-78"/>
              </a:rPr>
              <a:t>PSO</a:t>
            </a:r>
            <a:r>
              <a:rPr lang="fa-IR" sz="2600" dirty="0">
                <a:cs typeface="B Nazanin" panose="00000400000000000000" pitchFamily="2" charset="-78"/>
              </a:rPr>
              <a:t> سعی می کند راه حل را بهینه سازی کند که نتیجه این امر تولید راه حل </a:t>
            </a:r>
            <a:r>
              <a:rPr lang="en-US" sz="2600" dirty="0">
                <a:cs typeface="B Nazanin" panose="00000400000000000000" pitchFamily="2" charset="-78"/>
              </a:rPr>
              <a:t>Min-min</a:t>
            </a:r>
            <a:r>
              <a:rPr lang="fa-IR" sz="2600" dirty="0">
                <a:cs typeface="B Nazanin" panose="00000400000000000000" pitchFamily="2" charset="-78"/>
              </a:rPr>
              <a:t> در بدترین مورد می باشد. اولاً، تابع هزینه موافق به حداقل رساندن زمان مدت ایجاد پیشنهاد می شود. سپس پنالتی یا جریمه به راه حل های غیر ممکنی اضافه می گردد که بیشتر از ظرفیت پردازش هر پردازنده می باشند. به عبارت دیگر، هزینه به صورت زیرنمایش داده می شود</a:t>
            </a:r>
            <a:r>
              <a:rPr lang="fa-IR" sz="2600" dirty="0" smtClean="0">
                <a:cs typeface="B Nazanin" panose="00000400000000000000" pitchFamily="2" charset="-78"/>
              </a:rPr>
              <a:t>:</a:t>
            </a:r>
          </a:p>
          <a:p>
            <a:pPr marL="457200" indent="-457200" algn="just" rtl="1">
              <a:lnSpc>
                <a:spcPct val="150000"/>
              </a:lnSpc>
              <a:buFont typeface="Wingdings" panose="05000000000000000000" pitchFamily="2" charset="2"/>
              <a:buChar char="§"/>
            </a:pPr>
            <a:endParaRPr lang="en-US" sz="2800" dirty="0">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20</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34</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Isosceles Triangle 25"/>
          <p:cNvSpPr/>
          <p:nvPr/>
        </p:nvSpPr>
        <p:spPr>
          <a:xfrm rot="16200000">
            <a:off x="9406492" y="3539728"/>
            <a:ext cx="384236" cy="258210"/>
          </a:xfrm>
          <a:prstGeom prst="triangle">
            <a:avLst/>
          </a:prstGeom>
          <a:solidFill>
            <a:schemeClr val="accent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کارهای وابسته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نتایج و بحث</a:t>
            </a:r>
            <a:endParaRPr lang="en-US" sz="2200" dirty="0">
              <a:cs typeface="B Nazanin" panose="00000400000000000000" pitchFamily="2" charset="-78"/>
            </a:endParaRPr>
          </a:p>
        </p:txBody>
      </p:sp>
      <p:pic>
        <p:nvPicPr>
          <p:cNvPr id="28" name="Picture 27"/>
          <p:cNvPicPr/>
          <p:nvPr/>
        </p:nvPicPr>
        <p:blipFill>
          <a:blip r:embed="rId2"/>
          <a:stretch>
            <a:fillRect/>
          </a:stretch>
        </p:blipFill>
        <p:spPr>
          <a:xfrm>
            <a:off x="384810" y="5412744"/>
            <a:ext cx="4838700" cy="895350"/>
          </a:xfrm>
          <a:prstGeom prst="rect">
            <a:avLst/>
          </a:prstGeom>
        </p:spPr>
      </p:pic>
    </p:spTree>
    <p:extLst>
      <p:ext uri="{BB962C8B-B14F-4D97-AF65-F5344CB8AC3E}">
        <p14:creationId xmlns:p14="http://schemas.microsoft.com/office/powerpoint/2010/main" val="19970326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dirty="0" smtClean="0">
                <a:cs typeface="B Nazanin" panose="00000400000000000000" pitchFamily="2" charset="-78"/>
              </a:rPr>
              <a:t>مدل سیستم </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650278" y="3119258"/>
            <a:ext cx="1864948"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شیوه پیشنهادی </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457200" indent="-457200" algn="just" rtl="1">
              <a:lnSpc>
                <a:spcPct val="150000"/>
              </a:lnSpc>
              <a:buFont typeface="Wingdings" panose="05000000000000000000" pitchFamily="2" charset="2"/>
              <a:buChar char="§"/>
            </a:pPr>
            <a:r>
              <a:rPr lang="en-US" sz="2800" dirty="0">
                <a:solidFill>
                  <a:schemeClr val="tx1"/>
                </a:solidFill>
                <a:cs typeface="B Nazanin" panose="00000400000000000000" pitchFamily="2" charset="-78"/>
              </a:rPr>
              <a:t>Aydin </a:t>
            </a:r>
            <a:r>
              <a:rPr lang="fa-IR" sz="2800" dirty="0" smtClean="0">
                <a:solidFill>
                  <a:schemeClr val="tx1"/>
                </a:solidFill>
                <a:cs typeface="B Nazanin" panose="00000400000000000000" pitchFamily="2" charset="-78"/>
              </a:rPr>
              <a:t> و</a:t>
            </a:r>
            <a:r>
              <a:rPr lang="en-US" sz="2800" dirty="0" smtClean="0">
                <a:solidFill>
                  <a:schemeClr val="tx1"/>
                </a:solidFill>
                <a:cs typeface="B Nazanin" panose="00000400000000000000" pitchFamily="2" charset="-78"/>
              </a:rPr>
              <a:t>Yang </a:t>
            </a:r>
            <a:r>
              <a:rPr lang="fa-IR" sz="2800" dirty="0" smtClean="0">
                <a:solidFill>
                  <a:schemeClr val="tx1"/>
                </a:solidFill>
                <a:cs typeface="B Nazanin" panose="00000400000000000000" pitchFamily="2" charset="-78"/>
              </a:rPr>
              <a:t> تقسیم </a:t>
            </a:r>
            <a:r>
              <a:rPr lang="fa-IR" sz="2800" dirty="0">
                <a:solidFill>
                  <a:schemeClr val="tx1"/>
                </a:solidFill>
                <a:cs typeface="B Nazanin" panose="00000400000000000000" pitchFamily="2" charset="-78"/>
              </a:rPr>
              <a:t>وظایف آگاه از انرژی برای چندپردازنده های همگن را مد نظر قرار داده و تعدادی قضیه و پیشنهادات اثبات شده مفید معرفی کردند. برخی از آنها در این قسمت مطرح شده اند</a:t>
            </a:r>
            <a:r>
              <a:rPr lang="fa-IR" sz="2800" dirty="0" smtClean="0">
                <a:solidFill>
                  <a:schemeClr val="tx1"/>
                </a:solidFill>
                <a:cs typeface="B Nazanin" panose="00000400000000000000" pitchFamily="2" charset="-78"/>
              </a:rPr>
              <a:t>.</a:t>
            </a:r>
          </a:p>
          <a:p>
            <a:pPr marL="457200" indent="-457200" algn="just" rtl="1">
              <a:lnSpc>
                <a:spcPct val="150000"/>
              </a:lnSpc>
              <a:buFont typeface="Wingdings" panose="05000000000000000000" pitchFamily="2" charset="2"/>
              <a:buChar char="§"/>
            </a:pPr>
            <a:r>
              <a:rPr lang="fa-IR" sz="2800" b="1" u="sng" dirty="0">
                <a:cs typeface="B Nazanin" panose="00000400000000000000" pitchFamily="2" charset="-78"/>
              </a:rPr>
              <a:t>پیشنهاد 1.</a:t>
            </a:r>
            <a:r>
              <a:rPr lang="fa-IR" sz="2800" b="1" dirty="0">
                <a:cs typeface="B Nazanin" panose="00000400000000000000" pitchFamily="2" charset="-78"/>
              </a:rPr>
              <a:t> </a:t>
            </a:r>
            <a:r>
              <a:rPr lang="fa-IR" sz="2800" dirty="0">
                <a:cs typeface="B Nazanin" panose="00000400000000000000" pitchFamily="2" charset="-78"/>
              </a:rPr>
              <a:t>برای سیستم تک پردازنده ای و مجموعه وظایف بلادرنگ دوره ای با کاربری و بهره برداری کل </a:t>
            </a:r>
            <a:r>
              <a:rPr lang="en-US" sz="2800" dirty="0">
                <a:cs typeface="B Nazanin" panose="00000400000000000000" pitchFamily="2" charset="-78"/>
              </a:rPr>
              <a:t>≤ 1</a:t>
            </a:r>
            <a:r>
              <a:rPr lang="ar-SA" sz="2800" dirty="0">
                <a:cs typeface="B Nazanin" panose="00000400000000000000" pitchFamily="2" charset="-78"/>
              </a:rPr>
              <a:t>. سرعت بهینه برای به حداقل رساندن مصرف انرژی کل و در عین حال تامین کلیه موعدها، ثابت و برابر با کاربری یا کاربرد کل می باشد. </a:t>
            </a:r>
            <a:endParaRPr lang="en-US" sz="2800" dirty="0">
              <a:cs typeface="B Nazanin" panose="00000400000000000000" pitchFamily="2" charset="-78"/>
            </a:endParaRPr>
          </a:p>
          <a:p>
            <a:pPr marL="457200" indent="-457200" algn="just" rtl="1">
              <a:lnSpc>
                <a:spcPct val="150000"/>
              </a:lnSpc>
              <a:buFont typeface="Wingdings" panose="05000000000000000000" pitchFamily="2" charset="2"/>
              <a:buChar char="§"/>
            </a:pPr>
            <a:r>
              <a:rPr lang="fa-IR" sz="2800" b="1" u="sng" dirty="0">
                <a:solidFill>
                  <a:schemeClr val="tx1"/>
                </a:solidFill>
                <a:cs typeface="B Nazanin" panose="00000400000000000000" pitchFamily="2" charset="-78"/>
              </a:rPr>
              <a:t>پیشنهاد2.</a:t>
            </a:r>
            <a:r>
              <a:rPr lang="fa-IR" sz="2800" dirty="0">
                <a:solidFill>
                  <a:schemeClr val="tx1"/>
                </a:solidFill>
                <a:cs typeface="B Nazanin" panose="00000400000000000000" pitchFamily="2" charset="-78"/>
              </a:rPr>
              <a:t> تخصیص وظایف که بارکل را به شکلی یکنواخت میان کلیه پردازنده ها تقسیم می کند، مصرف انرژی کل برای هر تعداد از وظایف را به حداقل می رساند.</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21</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34</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Isosceles Triangle 25"/>
          <p:cNvSpPr/>
          <p:nvPr/>
        </p:nvSpPr>
        <p:spPr>
          <a:xfrm rot="16200000">
            <a:off x="9406492" y="3539728"/>
            <a:ext cx="384236" cy="258210"/>
          </a:xfrm>
          <a:prstGeom prst="triangle">
            <a:avLst/>
          </a:prstGeom>
          <a:solidFill>
            <a:schemeClr val="accent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کارهای وابسته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نتایج و بحث</a:t>
            </a:r>
            <a:endParaRPr lang="en-US" sz="2200" dirty="0">
              <a:cs typeface="B Nazanin" panose="00000400000000000000" pitchFamily="2" charset="-78"/>
            </a:endParaRPr>
          </a:p>
        </p:txBody>
      </p:sp>
    </p:spTree>
    <p:extLst>
      <p:ext uri="{BB962C8B-B14F-4D97-AF65-F5344CB8AC3E}">
        <p14:creationId xmlns:p14="http://schemas.microsoft.com/office/powerpoint/2010/main" val="233574302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dirty="0" smtClean="0">
                <a:cs typeface="B Nazanin" panose="00000400000000000000" pitchFamily="2" charset="-78"/>
              </a:rPr>
              <a:t>مدل سیستم </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650278" y="3119258"/>
            <a:ext cx="1864948"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شیوه پیشنهادی </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بنابراین، به حداقل رساندن مدت ایجاد، مصرف انرژی را به حداقل می رساند، به ویژه زمانی که پلتفرم های چند پردازنده </a:t>
            </a:r>
            <a:r>
              <a:rPr lang="en-US" sz="2800" dirty="0">
                <a:solidFill>
                  <a:schemeClr val="tx1"/>
                </a:solidFill>
                <a:cs typeface="B Nazanin" panose="00000400000000000000" pitchFamily="2" charset="-78"/>
              </a:rPr>
              <a:t>DVFS </a:t>
            </a:r>
            <a:r>
              <a:rPr lang="fa-IR" sz="2800" dirty="0" smtClean="0">
                <a:solidFill>
                  <a:schemeClr val="tx1"/>
                </a:solidFill>
                <a:cs typeface="B Nazanin" panose="00000400000000000000" pitchFamily="2" charset="-78"/>
              </a:rPr>
              <a:t> تراشه </a:t>
            </a:r>
            <a:r>
              <a:rPr lang="fa-IR" sz="2800" dirty="0">
                <a:solidFill>
                  <a:schemeClr val="tx1"/>
                </a:solidFill>
                <a:cs typeface="B Nazanin" panose="00000400000000000000" pitchFamily="2" charset="-78"/>
              </a:rPr>
              <a:t>کامل در نظر گرفته می شوند، از تابع هزینه مدت ایجاد، معادله (5) استفاده می شود زیرا کلیه پردازنده ها روی تراشه می بایست در فرکانس یکسانی عمل کنند که ماکزیمم کاربرد پردازنده را نشان می دهد. از طرف دیگر، در صورت استفاده از پلتفرم های چند پردازنده </a:t>
            </a:r>
            <a:r>
              <a:rPr lang="en-US" sz="2800" dirty="0">
                <a:solidFill>
                  <a:schemeClr val="tx1"/>
                </a:solidFill>
                <a:cs typeface="B Nazanin" panose="00000400000000000000" pitchFamily="2" charset="-78"/>
              </a:rPr>
              <a:t>DVFS </a:t>
            </a:r>
            <a:r>
              <a:rPr lang="fa-IR" sz="2800" dirty="0" smtClean="0">
                <a:solidFill>
                  <a:schemeClr val="tx1"/>
                </a:solidFill>
                <a:cs typeface="B Nazanin" panose="00000400000000000000" pitchFamily="2" charset="-78"/>
              </a:rPr>
              <a:t> تک </a:t>
            </a:r>
            <a:r>
              <a:rPr lang="fa-IR" sz="2800" dirty="0">
                <a:solidFill>
                  <a:schemeClr val="tx1"/>
                </a:solidFill>
                <a:cs typeface="B Nazanin" panose="00000400000000000000" pitchFamily="2" charset="-78"/>
              </a:rPr>
              <a:t>هسته ای، می بایست یک تابع هزینه آگاه از انرژی پیشنهاد شود. مقاله حاضر یک تابع هزینه آگاه از انرژی با در نظر گرفتن مدل انرژی ساده شده به صورت زیر معرفی می </a:t>
            </a:r>
            <a:r>
              <a:rPr lang="fa-IR" sz="2800" dirty="0" smtClean="0">
                <a:solidFill>
                  <a:schemeClr val="tx1"/>
                </a:solidFill>
                <a:cs typeface="B Nazanin" panose="00000400000000000000" pitchFamily="2" charset="-78"/>
              </a:rPr>
              <a:t>کند:</a:t>
            </a:r>
          </a:p>
          <a:p>
            <a:pPr marL="457200" indent="-457200" algn="just" rtl="1">
              <a:lnSpc>
                <a:spcPct val="150000"/>
              </a:lnSpc>
              <a:buFont typeface="Wingdings" panose="05000000000000000000" pitchFamily="2" charset="2"/>
              <a:buChar char="§"/>
            </a:pPr>
            <a:endParaRPr lang="fa-IR" sz="2800" dirty="0" smtClean="0">
              <a:solidFill>
                <a:schemeClr val="tx1"/>
              </a:solidFill>
              <a:cs typeface="B Nazanin" panose="00000400000000000000" pitchFamily="2" charset="-78"/>
            </a:endParaRPr>
          </a:p>
          <a:p>
            <a:pPr marL="457200" indent="-457200" algn="just" rtl="1">
              <a:lnSpc>
                <a:spcPct val="150000"/>
              </a:lnSpc>
              <a:buFont typeface="Wingdings" panose="05000000000000000000" pitchFamily="2" charset="2"/>
              <a:buChar char="§"/>
            </a:pPr>
            <a:endParaRPr lang="fa-IR" sz="2800" dirty="0">
              <a:solidFill>
                <a:schemeClr val="tx1"/>
              </a:solidFill>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22</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34</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Isosceles Triangle 25"/>
          <p:cNvSpPr/>
          <p:nvPr/>
        </p:nvSpPr>
        <p:spPr>
          <a:xfrm rot="16200000">
            <a:off x="9406492" y="3539728"/>
            <a:ext cx="384236" cy="258210"/>
          </a:xfrm>
          <a:prstGeom prst="triangle">
            <a:avLst/>
          </a:prstGeom>
          <a:solidFill>
            <a:schemeClr val="accent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کارهای وابسته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نتایج و بحث</a:t>
            </a:r>
            <a:endParaRPr lang="en-US" sz="2200" dirty="0">
              <a:cs typeface="B Nazanin" panose="00000400000000000000" pitchFamily="2" charset="-78"/>
            </a:endParaRPr>
          </a:p>
        </p:txBody>
      </p:sp>
      <p:pic>
        <p:nvPicPr>
          <p:cNvPr id="28" name="Picture 27"/>
          <p:cNvPicPr/>
          <p:nvPr/>
        </p:nvPicPr>
        <p:blipFill>
          <a:blip r:embed="rId2"/>
          <a:stretch>
            <a:fillRect/>
          </a:stretch>
        </p:blipFill>
        <p:spPr>
          <a:xfrm>
            <a:off x="1946866" y="5623560"/>
            <a:ext cx="5679058" cy="564086"/>
          </a:xfrm>
          <a:prstGeom prst="rect">
            <a:avLst/>
          </a:prstGeom>
        </p:spPr>
      </p:pic>
    </p:spTree>
    <p:extLst>
      <p:ext uri="{BB962C8B-B14F-4D97-AF65-F5344CB8AC3E}">
        <p14:creationId xmlns:p14="http://schemas.microsoft.com/office/powerpoint/2010/main" val="4237339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TotalTime>
  <Words>547</Words>
  <Application>Microsoft Office PowerPoint</Application>
  <PresentationFormat>Widescreen</PresentationFormat>
  <Paragraphs>36</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 Nazanin</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vector>
  </TitlesOfParts>
  <Company>madsg.com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Khastkhodaei;madsg.com</dc:creator>
  <dc:description>madsg.com</dc:description>
  <cp:lastModifiedBy>8p</cp:lastModifiedBy>
  <cp:revision>28</cp:revision>
  <dcterms:created xsi:type="dcterms:W3CDTF">2014-08-21T14:23:12Z</dcterms:created>
  <dcterms:modified xsi:type="dcterms:W3CDTF">2017-10-05T09:34:54Z</dcterms:modified>
</cp:coreProperties>
</file>