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74589" y="1422881"/>
            <a:ext cx="2144062" cy="369332"/>
          </a:xfrm>
          <a:prstGeom prst="rect">
            <a:avLst/>
          </a:prstGeom>
          <a:noFill/>
        </p:spPr>
        <p:txBody>
          <a:bodyPr wrap="square" rtlCol="0">
            <a:spAutoFit/>
          </a:bodyPr>
          <a:lstStyle/>
          <a:p>
            <a:pPr algn="r" rtl="1"/>
            <a:r>
              <a:rPr lang="fa-IR" b="1" dirty="0" smtClean="0">
                <a:effectLst>
                  <a:outerShdw blurRad="38100" dist="38100" dir="2700000" algn="tl">
                    <a:srgbClr val="000000">
                      <a:alpha val="43137"/>
                    </a:srgbClr>
                  </a:outerShdw>
                </a:effectLst>
                <a:cs typeface="B Nazanin" panose="00000400000000000000" pitchFamily="2" charset="-78"/>
              </a:rPr>
              <a:t>تغییر صنعت هنگ کنگ</a:t>
            </a:r>
            <a:endParaRPr lang="en-US"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فرهنگ سازمانی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توانمندسازی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32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4400" b="1" dirty="0">
                <a:solidFill>
                  <a:schemeClr val="tx1"/>
                </a:solidFill>
                <a:effectLst>
                  <a:outerShdw blurRad="38100" dist="38100" dir="2700000" algn="tl">
                    <a:srgbClr val="000000">
                      <a:alpha val="43137"/>
                    </a:srgbClr>
                  </a:outerShdw>
                </a:effectLst>
                <a:cs typeface="B Nazanin" panose="00000400000000000000" pitchFamily="2" charset="-78"/>
              </a:rPr>
              <a:t>در صنعت تولید هنگ کنگ، تغییرحتمی و اجتناب ناپذیر </a:t>
            </a:r>
            <a:r>
              <a:rPr lang="fa-IR" sz="4400" b="1" dirty="0" smtClean="0">
                <a:solidFill>
                  <a:schemeClr val="tx1"/>
                </a:solidFill>
                <a:effectLst>
                  <a:outerShdw blurRad="38100" dist="38100" dir="2700000" algn="tl">
                    <a:srgbClr val="000000">
                      <a:alpha val="43137"/>
                    </a:srgbClr>
                  </a:outerShdw>
                </a:effectLst>
                <a:cs typeface="B Nazanin" panose="00000400000000000000" pitchFamily="2" charset="-78"/>
              </a:rPr>
              <a:t>است</a:t>
            </a:r>
            <a:endParaRPr lang="fa-IR" sz="44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430887"/>
          </a:xfrm>
          <a:prstGeom prst="rect">
            <a:avLst/>
          </a:prstGeom>
          <a:noFill/>
        </p:spPr>
        <p:txBody>
          <a:bodyPr wrap="square" rtlCol="0">
            <a:spAutoFit/>
          </a:bodyPr>
          <a:lstStyle/>
          <a:p>
            <a:pPr algn="ctr"/>
            <a:r>
              <a:rPr lang="fa-IR" sz="2200" b="1" dirty="0" smtClean="0">
                <a:latin typeface="Times New Roman" panose="02020603050405020304" pitchFamily="18" charset="0"/>
                <a:cs typeface="Times New Roman" panose="02020603050405020304" pitchFamily="18" charset="0"/>
              </a:rPr>
              <a:t>5</a:t>
            </a:r>
            <a:r>
              <a:rPr lang="en-US" sz="2200" b="1" dirty="0" smtClean="0">
                <a:latin typeface="Times New Roman" panose="02020603050405020304" pitchFamily="18" charset="0"/>
                <a:cs typeface="Times New Roman" panose="02020603050405020304" pitchFamily="18" charset="0"/>
              </a:rPr>
              <a:t>/</a:t>
            </a:r>
            <a:r>
              <a:rPr lang="fa-IR" sz="2200" b="1" dirty="0" smtClean="0">
                <a:latin typeface="Times New Roman" panose="02020603050405020304" pitchFamily="18" charset="0"/>
                <a:cs typeface="Times New Roman" panose="02020603050405020304" pitchFamily="18" charset="0"/>
              </a:rPr>
              <a:t>38</a:t>
            </a:r>
            <a:endParaRPr lang="en-US" sz="22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6" y="1796029"/>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30887"/>
          </a:xfrm>
          <a:prstGeom prst="rect">
            <a:avLst/>
          </a:prstGeom>
          <a:noFill/>
        </p:spPr>
        <p:txBody>
          <a:bodyPr wrap="square" rtlCol="0">
            <a:spAutoFit/>
          </a:bodyPr>
          <a:lstStyle/>
          <a:p>
            <a:pPr algn="r" rtl="1"/>
            <a:r>
              <a:rPr lang="fa-IR" sz="2200" dirty="0" smtClean="0">
                <a:cs typeface="B Nazanin" panose="00000400000000000000" pitchFamily="2" charset="-78"/>
              </a:rPr>
              <a:t>توسعه فرهنگ </a:t>
            </a:r>
            <a:endParaRPr lang="en-US" sz="2200" dirty="0">
              <a:cs typeface="B Nazanin" panose="00000400000000000000" pitchFamily="2" charset="-78"/>
            </a:endParaRPr>
          </a:p>
        </p:txBody>
      </p:sp>
    </p:spTree>
    <p:extLst>
      <p:ext uri="{BB962C8B-B14F-4D97-AF65-F5344CB8AC3E}">
        <p14:creationId xmlns:p14="http://schemas.microsoft.com/office/powerpoint/2010/main" val="2504484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74589" y="1422881"/>
            <a:ext cx="2144062" cy="369332"/>
          </a:xfrm>
          <a:prstGeom prst="rect">
            <a:avLst/>
          </a:prstGeom>
          <a:noFill/>
        </p:spPr>
        <p:txBody>
          <a:bodyPr wrap="square" rtlCol="0">
            <a:spAutoFit/>
          </a:bodyPr>
          <a:lstStyle/>
          <a:p>
            <a:pPr algn="r" rtl="1"/>
            <a:r>
              <a:rPr lang="fa-IR" b="1" dirty="0" smtClean="0">
                <a:effectLst>
                  <a:outerShdw blurRad="38100" dist="38100" dir="2700000" algn="tl">
                    <a:srgbClr val="000000">
                      <a:alpha val="43137"/>
                    </a:srgbClr>
                  </a:outerShdw>
                </a:effectLst>
                <a:cs typeface="B Nazanin" panose="00000400000000000000" pitchFamily="2" charset="-78"/>
              </a:rPr>
              <a:t>تغییر صنعت هنگ کنگ</a:t>
            </a:r>
            <a:endParaRPr lang="en-US"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فرهنگ سازمانی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توانمندسازی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صنعت تولید هنگ کنگ، در تقاطع تغییر قرار دارد. درسالهای اخیر، فاکتورهای هزینه تولید در سرزمین چین افزایش یافته و این مسئله به همراه صنعتی شدن کشورها در آسیا، رقابت پذیری صنعت مبتنی بر تولید در حجم بالا و هزینه پائین، رو به نزول بوده است. پس از بحران مالی سال 1997، دولت هنگ کنگ </a:t>
            </a:r>
            <a:r>
              <a:rPr lang="en-US" sz="2800" dirty="0" smtClean="0">
                <a:solidFill>
                  <a:schemeClr val="tx1"/>
                </a:solidFill>
                <a:cs typeface="B Nazanin" panose="00000400000000000000" pitchFamily="2" charset="-78"/>
              </a:rPr>
              <a:t>SAR</a:t>
            </a:r>
            <a:r>
              <a:rPr lang="fa-IR" sz="2800" dirty="0" smtClean="0">
                <a:solidFill>
                  <a:schemeClr val="tx1"/>
                </a:solidFill>
                <a:cs typeface="B Nazanin" panose="00000400000000000000" pitchFamily="2" charset="-78"/>
              </a:rPr>
              <a:t> باور </a:t>
            </a:r>
            <a:r>
              <a:rPr lang="fa-IR" sz="2800" dirty="0">
                <a:solidFill>
                  <a:schemeClr val="tx1"/>
                </a:solidFill>
                <a:cs typeface="B Nazanin" panose="00000400000000000000" pitchFamily="2" charset="-78"/>
              </a:rPr>
              <a:t>کرده است که راه اندازی مجدد صنعت تولید رقابتی که مرکزش در هنگ کنگ قرار دارد، برای هنگ کنگ حائز اهمیت می باشد.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430887"/>
          </a:xfrm>
          <a:prstGeom prst="rect">
            <a:avLst/>
          </a:prstGeom>
          <a:noFill/>
        </p:spPr>
        <p:txBody>
          <a:bodyPr wrap="square" rtlCol="0">
            <a:spAutoFit/>
          </a:bodyPr>
          <a:lstStyle/>
          <a:p>
            <a:pPr algn="ctr"/>
            <a:r>
              <a:rPr lang="fa-IR" sz="2200" b="1" dirty="0" smtClean="0">
                <a:latin typeface="Times New Roman" panose="02020603050405020304" pitchFamily="18" charset="0"/>
                <a:cs typeface="Times New Roman" panose="02020603050405020304" pitchFamily="18" charset="0"/>
              </a:rPr>
              <a:t>6</a:t>
            </a:r>
            <a:r>
              <a:rPr lang="en-US" sz="2200" b="1" dirty="0" smtClean="0">
                <a:latin typeface="Times New Roman" panose="02020603050405020304" pitchFamily="18" charset="0"/>
                <a:cs typeface="Times New Roman" panose="02020603050405020304" pitchFamily="18" charset="0"/>
              </a:rPr>
              <a:t>/</a:t>
            </a:r>
            <a:r>
              <a:rPr lang="fa-IR" sz="2200" b="1" dirty="0" smtClean="0">
                <a:latin typeface="Times New Roman" panose="02020603050405020304" pitchFamily="18" charset="0"/>
                <a:cs typeface="Times New Roman" panose="02020603050405020304" pitchFamily="18" charset="0"/>
              </a:rPr>
              <a:t>38</a:t>
            </a:r>
            <a:endParaRPr lang="en-US" sz="22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6" y="1797664"/>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30887"/>
          </a:xfrm>
          <a:prstGeom prst="rect">
            <a:avLst/>
          </a:prstGeom>
          <a:noFill/>
        </p:spPr>
        <p:txBody>
          <a:bodyPr wrap="square" rtlCol="0">
            <a:spAutoFit/>
          </a:bodyPr>
          <a:lstStyle/>
          <a:p>
            <a:pPr algn="r" rtl="1"/>
            <a:r>
              <a:rPr lang="fa-IR" sz="2200" dirty="0" smtClean="0">
                <a:cs typeface="B Nazanin" panose="00000400000000000000" pitchFamily="2" charset="-78"/>
              </a:rPr>
              <a:t>توسعه فرهنگ </a:t>
            </a:r>
            <a:endParaRPr lang="en-US" sz="2200" dirty="0">
              <a:cs typeface="B Nazanin" panose="00000400000000000000" pitchFamily="2" charset="-78"/>
            </a:endParaRPr>
          </a:p>
        </p:txBody>
      </p:sp>
    </p:spTree>
    <p:extLst>
      <p:ext uri="{BB962C8B-B14F-4D97-AF65-F5344CB8AC3E}">
        <p14:creationId xmlns:p14="http://schemas.microsoft.com/office/powerpoint/2010/main" val="2445801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74589" y="1422881"/>
            <a:ext cx="2144062" cy="369332"/>
          </a:xfrm>
          <a:prstGeom prst="rect">
            <a:avLst/>
          </a:prstGeom>
          <a:noFill/>
        </p:spPr>
        <p:txBody>
          <a:bodyPr wrap="square" rtlCol="0">
            <a:spAutoFit/>
          </a:bodyPr>
          <a:lstStyle/>
          <a:p>
            <a:pPr algn="r" rtl="1"/>
            <a:r>
              <a:rPr lang="fa-IR" b="1" dirty="0" smtClean="0">
                <a:effectLst>
                  <a:outerShdw blurRad="38100" dist="38100" dir="2700000" algn="tl">
                    <a:srgbClr val="000000">
                      <a:alpha val="43137"/>
                    </a:srgbClr>
                  </a:outerShdw>
                </a:effectLst>
                <a:cs typeface="B Nazanin" panose="00000400000000000000" pitchFamily="2" charset="-78"/>
              </a:rPr>
              <a:t>تغییر صنعت هنگ کنگ</a:t>
            </a:r>
            <a:endParaRPr lang="en-US"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فرهنگ سازمانی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توانمندسازی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بسیاری </a:t>
            </a:r>
            <a:r>
              <a:rPr lang="fa-IR" sz="2800" dirty="0" smtClean="0">
                <a:solidFill>
                  <a:schemeClr val="tx1"/>
                </a:solidFill>
                <a:cs typeface="B Nazanin" panose="00000400000000000000" pitchFamily="2" charset="-78"/>
              </a:rPr>
              <a:t>از</a:t>
            </a:r>
            <a:r>
              <a:rPr lang="en-US" sz="2800" dirty="0" smtClean="0">
                <a:solidFill>
                  <a:schemeClr val="tx1"/>
                </a:solidFill>
                <a:cs typeface="B Nazanin" panose="00000400000000000000" pitchFamily="2" charset="-78"/>
              </a:rPr>
              <a:t>SME </a:t>
            </a:r>
            <a:r>
              <a:rPr lang="fa-IR" sz="2800" dirty="0">
                <a:solidFill>
                  <a:schemeClr val="tx1"/>
                </a:solidFill>
                <a:cs typeface="B Nazanin" panose="00000400000000000000" pitchFamily="2" charset="-78"/>
              </a:rPr>
              <a:t>ها در هنگ کنگ برای بهبود رقابت پذیری و سودآوری بلند مدتشان ،تلاش می کنند آن را تحقق ببخشند. در این راستا به جای اینکه عمدتاً </a:t>
            </a:r>
            <a:r>
              <a:rPr lang="fa-IR" sz="2800" dirty="0" smtClean="0">
                <a:solidFill>
                  <a:schemeClr val="tx1"/>
                </a:solidFill>
                <a:cs typeface="B Nazanin" panose="00000400000000000000" pitchFamily="2" charset="-78"/>
              </a:rPr>
              <a:t>نقش</a:t>
            </a:r>
            <a:r>
              <a:rPr lang="en-US" sz="2800" dirty="0" smtClean="0">
                <a:solidFill>
                  <a:schemeClr val="tx1"/>
                </a:solidFill>
                <a:cs typeface="B Nazanin" panose="00000400000000000000" pitchFamily="2" charset="-78"/>
              </a:rPr>
              <a:t>OEM </a:t>
            </a:r>
            <a:r>
              <a:rPr lang="fa-IR" sz="2800" dirty="0" smtClean="0">
                <a:solidFill>
                  <a:schemeClr val="tx1"/>
                </a:solidFill>
                <a:cs typeface="B Nazanin" panose="00000400000000000000" pitchFamily="2" charset="-78"/>
              </a:rPr>
              <a:t> را </a:t>
            </a:r>
            <a:r>
              <a:rPr lang="fa-IR" sz="2800" dirty="0">
                <a:solidFill>
                  <a:schemeClr val="tx1"/>
                </a:solidFill>
                <a:cs typeface="B Nazanin" panose="00000400000000000000" pitchFamily="2" charset="-78"/>
              </a:rPr>
              <a:t>ایفا کنند، بایستی در طراحی و توسعه محصولشان نوآوری لحاظ کرده و محصولات و سرویس ها(خدماتی) با ارزش افزوده بالا تولید نمایند.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430887"/>
          </a:xfrm>
          <a:prstGeom prst="rect">
            <a:avLst/>
          </a:prstGeom>
          <a:noFill/>
        </p:spPr>
        <p:txBody>
          <a:bodyPr wrap="square" rtlCol="0">
            <a:spAutoFit/>
          </a:bodyPr>
          <a:lstStyle/>
          <a:p>
            <a:pPr algn="ctr"/>
            <a:r>
              <a:rPr lang="fa-IR" sz="2200" b="1" dirty="0" smtClean="0">
                <a:latin typeface="Times New Roman" panose="02020603050405020304" pitchFamily="18" charset="0"/>
                <a:cs typeface="Times New Roman" panose="02020603050405020304" pitchFamily="18" charset="0"/>
              </a:rPr>
              <a:t>7</a:t>
            </a:r>
            <a:r>
              <a:rPr lang="en-US" sz="2200" b="1" dirty="0" smtClean="0">
                <a:latin typeface="Times New Roman" panose="02020603050405020304" pitchFamily="18" charset="0"/>
                <a:cs typeface="Times New Roman" panose="02020603050405020304" pitchFamily="18" charset="0"/>
              </a:rPr>
              <a:t>/</a:t>
            </a:r>
            <a:r>
              <a:rPr lang="fa-IR" sz="2200" b="1" dirty="0" smtClean="0">
                <a:latin typeface="Times New Roman" panose="02020603050405020304" pitchFamily="18" charset="0"/>
                <a:cs typeface="Times New Roman" panose="02020603050405020304" pitchFamily="18" charset="0"/>
              </a:rPr>
              <a:t>38</a:t>
            </a:r>
            <a:endParaRPr lang="en-US" sz="22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6" y="1796029"/>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30887"/>
          </a:xfrm>
          <a:prstGeom prst="rect">
            <a:avLst/>
          </a:prstGeom>
          <a:noFill/>
        </p:spPr>
        <p:txBody>
          <a:bodyPr wrap="square" rtlCol="0">
            <a:spAutoFit/>
          </a:bodyPr>
          <a:lstStyle/>
          <a:p>
            <a:pPr algn="r" rtl="1"/>
            <a:r>
              <a:rPr lang="fa-IR" sz="2200" dirty="0" smtClean="0">
                <a:cs typeface="B Nazanin" panose="00000400000000000000" pitchFamily="2" charset="-78"/>
              </a:rPr>
              <a:t>توسعه فرهنگ </a:t>
            </a:r>
            <a:endParaRPr lang="en-US" sz="2200" dirty="0">
              <a:cs typeface="B Nazanin" panose="00000400000000000000" pitchFamily="2" charset="-78"/>
            </a:endParaRPr>
          </a:p>
        </p:txBody>
      </p:sp>
    </p:spTree>
    <p:extLst>
      <p:ext uri="{BB962C8B-B14F-4D97-AF65-F5344CB8AC3E}">
        <p14:creationId xmlns:p14="http://schemas.microsoft.com/office/powerpoint/2010/main" val="4268959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474589" y="1422881"/>
            <a:ext cx="2144062" cy="369332"/>
          </a:xfrm>
          <a:prstGeom prst="rect">
            <a:avLst/>
          </a:prstGeom>
          <a:noFill/>
        </p:spPr>
        <p:txBody>
          <a:bodyPr wrap="square" rtlCol="0">
            <a:spAutoFit/>
          </a:bodyPr>
          <a:lstStyle/>
          <a:p>
            <a:pPr algn="r" rtl="1"/>
            <a:r>
              <a:rPr lang="fa-IR" b="1" dirty="0" smtClean="0">
                <a:effectLst>
                  <a:outerShdw blurRad="38100" dist="38100" dir="2700000" algn="tl">
                    <a:srgbClr val="000000">
                      <a:alpha val="43137"/>
                    </a:srgbClr>
                  </a:outerShdw>
                </a:effectLst>
                <a:cs typeface="B Nazanin" panose="00000400000000000000" pitchFamily="2" charset="-78"/>
              </a:rPr>
              <a:t>تغییر صنعت هنگ کنگ</a:t>
            </a:r>
            <a:endParaRPr lang="en-US"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فرهنگ سازمانی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توانمندسازی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عامل شکست در تغییر سازمانی</a:t>
            </a:r>
          </a:p>
          <a:p>
            <a:pPr marL="457200" indent="-457200" algn="just" rtl="1">
              <a:lnSpc>
                <a:spcPct val="150000"/>
              </a:lnSpc>
              <a:buFont typeface="Wingdings" panose="05000000000000000000" pitchFamily="2" charset="2"/>
              <a:buChar char="§"/>
            </a:pPr>
            <a:r>
              <a:rPr lang="en-US" sz="2800" dirty="0">
                <a:solidFill>
                  <a:schemeClr val="tx1"/>
                </a:solidFill>
                <a:cs typeface="B Nazanin" panose="00000400000000000000" pitchFamily="2" charset="-78"/>
              </a:rPr>
              <a:t>Economist ، </a:t>
            </a:r>
            <a:r>
              <a:rPr lang="fa-IR" sz="2800" dirty="0">
                <a:solidFill>
                  <a:schemeClr val="tx1"/>
                </a:solidFill>
                <a:cs typeface="B Nazanin" panose="00000400000000000000" pitchFamily="2" charset="-78"/>
              </a:rPr>
              <a:t>پروژه های تغییر را مرور و به این نتیجه رسید که بیش از 85 درصد از چنین پروژه هایی به شکست منتهی شده است. دو دلیل اصلی برای شکست مطرح گردید. یکی از آنها عدم توجه به تاثیر تغییر بر سایر سیستم ها در سازمان، یعنی مهندسی مجدد است که فرایند به طور نوعی در خلاء متکی بر حوزه سیستم های اطلاعاتی انجام می شود. دلیل دیگر، غفلت و سهل انگاری در رسیدگی کافی به مدیریت منابع انسانی است که در نهایت عملی بودن یا نبودن تغییر راتعیین می کند.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430887"/>
          </a:xfrm>
          <a:prstGeom prst="rect">
            <a:avLst/>
          </a:prstGeom>
          <a:noFill/>
        </p:spPr>
        <p:txBody>
          <a:bodyPr wrap="square" rtlCol="0">
            <a:spAutoFit/>
          </a:bodyPr>
          <a:lstStyle/>
          <a:p>
            <a:pPr algn="ctr"/>
            <a:r>
              <a:rPr lang="fa-IR" sz="2200" b="1" dirty="0" smtClean="0">
                <a:latin typeface="Times New Roman" panose="02020603050405020304" pitchFamily="18" charset="0"/>
                <a:cs typeface="Times New Roman" panose="02020603050405020304" pitchFamily="18" charset="0"/>
              </a:rPr>
              <a:t>8</a:t>
            </a:r>
            <a:r>
              <a:rPr lang="en-US" sz="2200" b="1" dirty="0" smtClean="0">
                <a:latin typeface="Times New Roman" panose="02020603050405020304" pitchFamily="18" charset="0"/>
                <a:cs typeface="Times New Roman" panose="02020603050405020304" pitchFamily="18" charset="0"/>
              </a:rPr>
              <a:t>/</a:t>
            </a:r>
            <a:r>
              <a:rPr lang="fa-IR" sz="2200" b="1" dirty="0" smtClean="0">
                <a:latin typeface="Times New Roman" panose="02020603050405020304" pitchFamily="18" charset="0"/>
                <a:cs typeface="Times New Roman" panose="02020603050405020304" pitchFamily="18" charset="0"/>
              </a:rPr>
              <a:t>38</a:t>
            </a:r>
            <a:endParaRPr lang="en-US" sz="22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9235" y="1796343"/>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30887"/>
          </a:xfrm>
          <a:prstGeom prst="rect">
            <a:avLst/>
          </a:prstGeom>
          <a:noFill/>
        </p:spPr>
        <p:txBody>
          <a:bodyPr wrap="square" rtlCol="0">
            <a:spAutoFit/>
          </a:bodyPr>
          <a:lstStyle/>
          <a:p>
            <a:pPr algn="r" rtl="1"/>
            <a:r>
              <a:rPr lang="fa-IR" sz="2200" dirty="0" smtClean="0">
                <a:cs typeface="B Nazanin" panose="00000400000000000000" pitchFamily="2" charset="-78"/>
              </a:rPr>
              <a:t>توسعه فرهنگ </a:t>
            </a:r>
            <a:endParaRPr lang="en-US" sz="2200" dirty="0">
              <a:cs typeface="B Nazanin" panose="00000400000000000000" pitchFamily="2" charset="-78"/>
            </a:endParaRPr>
          </a:p>
        </p:txBody>
      </p:sp>
    </p:spTree>
    <p:extLst>
      <p:ext uri="{BB962C8B-B14F-4D97-AF65-F5344CB8AC3E}">
        <p14:creationId xmlns:p14="http://schemas.microsoft.com/office/powerpoint/2010/main" val="149324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329</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2017-10-04T06:52:53Z</dcterms:modified>
</cp:coreProperties>
</file>