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10/8/2017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10/8/2017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10/8/2017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10/8/2017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10/8/2017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50277" y="2288848"/>
            <a:ext cx="1916618"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داده ها و آزمون</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بحث</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نرخ </a:t>
            </a:r>
            <a:r>
              <a:rPr lang="fa-IR" sz="2800" dirty="0">
                <a:cs typeface="B Nazanin" panose="00000400000000000000" pitchFamily="2" charset="-78"/>
              </a:rPr>
              <a:t>تراکم مالکیت نشان می دهد که 64.286 درصد از سهام متعلق به پنج سهامدار برتر است. این مقدار 1.344 برابر بیشتر از میانگین تراکم مالکیت 48.57 درصد به دست آمده توسط لسیک و سیکان (2013) است. به این معنی است که از کل سهام شرکت های فهرست شده در </a:t>
            </a:r>
            <a:r>
              <a:rPr lang="en-US" sz="2800" dirty="0">
                <a:cs typeface="B Nazanin" panose="00000400000000000000" pitchFamily="2" charset="-78"/>
              </a:rPr>
              <a:t>NSE</a:t>
            </a:r>
            <a:r>
              <a:rPr lang="fa-IR" sz="2800" dirty="0">
                <a:cs typeface="B Nazanin" panose="00000400000000000000" pitchFamily="2" charset="-78"/>
              </a:rPr>
              <a:t>، سهم بالا برای پنج سهامداران 64.286٪ است و فقط 35.714 درصد از کل سهام متعلق به مالکیت متفرقه است. بیاد داشته باشیم که سهام شرکت های فهرست شده در </a:t>
            </a:r>
            <a:r>
              <a:rPr lang="en-US" sz="2800" dirty="0" smtClean="0">
                <a:cs typeface="B Nazanin" panose="00000400000000000000" pitchFamily="2" charset="-78"/>
              </a:rPr>
              <a:t>NSE</a:t>
            </a:r>
            <a:r>
              <a:rPr lang="fa-IR" sz="2800" dirty="0" smtClean="0">
                <a:cs typeface="B Nazanin" panose="00000400000000000000" pitchFamily="2" charset="-78"/>
              </a:rPr>
              <a:t> از </a:t>
            </a:r>
            <a:r>
              <a:rPr lang="fa-IR" sz="2800" dirty="0">
                <a:cs typeface="B Nazanin" panose="00000400000000000000" pitchFamily="2" charset="-78"/>
              </a:rPr>
              <a:t>نزدیک برگزار می شود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23</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33</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متد اقتصاد سنجی</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20795043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50277" y="2288848"/>
            <a:ext cx="1916618"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داده ها و آزمون</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بحث</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آزمون ریشه </a:t>
            </a:r>
            <a:r>
              <a:rPr lang="fa-IR" sz="2800" b="1" u="sng" dirty="0" smtClean="0">
                <a:solidFill>
                  <a:schemeClr val="tx1"/>
                </a:solidFill>
                <a:cs typeface="B Nazanin" panose="00000400000000000000" pitchFamily="2" charset="-78"/>
              </a:rPr>
              <a:t>واحد</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قبل از برآورد تجربی انجام شده، مجموعه داده ها برای آزمون ریشه واحد با ایجاد شرایط ثابت برای آنها، حاصل ادغام ساختار ، قرار میگیرد. در آن یک سری داده ها دارای سطح غیر ثابت که ایجاد تفاوت میکند ، تا زمانی که ثابت شوند (گجراتی، 2007، بالتاجی، 2001). برای تست ریشه واحد دو روش متداول،  لوین، لین، چو (</a:t>
            </a:r>
            <a:r>
              <a:rPr lang="en-US" sz="2800" dirty="0">
                <a:cs typeface="B Nazanin" panose="00000400000000000000" pitchFamily="2" charset="-78"/>
              </a:rPr>
              <a:t>LLC</a:t>
            </a:r>
            <a:r>
              <a:rPr lang="fa-IR" sz="2800" dirty="0">
                <a:cs typeface="B Nazanin" panose="00000400000000000000" pitchFamily="2" charset="-78"/>
              </a:rPr>
              <a:t>) و ام، پسران ، شین (</a:t>
            </a:r>
            <a:r>
              <a:rPr lang="en-US" sz="2800" dirty="0">
                <a:cs typeface="B Nazanin" panose="00000400000000000000" pitchFamily="2" charset="-78"/>
              </a:rPr>
              <a:t>IPS</a:t>
            </a:r>
            <a:r>
              <a:rPr lang="fa-IR" sz="2800" dirty="0">
                <a:cs typeface="B Nazanin" panose="00000400000000000000" pitchFamily="2" charset="-78"/>
              </a:rPr>
              <a:t>) استفاده شد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24</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33</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متد اقتصاد سنجی</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10058539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50277" y="2288848"/>
            <a:ext cx="1916618"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داده ها و آزمون</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بحث</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b" anchorCtr="0"/>
          <a:lstStyle/>
          <a:p>
            <a:pPr algn="ctr" rtl="1">
              <a:lnSpc>
                <a:spcPct val="150000"/>
              </a:lnSpc>
            </a:pPr>
            <a:r>
              <a:rPr lang="fa-IR" sz="2200" dirty="0">
                <a:solidFill>
                  <a:schemeClr val="tx1"/>
                </a:solidFill>
                <a:cs typeface="B Nazanin" panose="00000400000000000000" pitchFamily="2" charset="-78"/>
              </a:rPr>
              <a:t>جدول 2: خلاصه ای از نتایج آزمون ریشه را بیان می کند</a:t>
            </a:r>
            <a:r>
              <a:rPr lang="fa-IR" sz="2200" dirty="0" smtClean="0">
                <a:solidFill>
                  <a:schemeClr val="tx1"/>
                </a:solidFill>
                <a:cs typeface="B Nazanin" panose="00000400000000000000" pitchFamily="2" charset="-78"/>
              </a:rPr>
              <a:t>.</a:t>
            </a:r>
          </a:p>
          <a:p>
            <a:pPr algn="ctr" rtl="1">
              <a:lnSpc>
                <a:spcPct val="150000"/>
              </a:lnSpc>
            </a:pPr>
            <a:endParaRPr lang="fa-IR" sz="2200" dirty="0" smtClean="0">
              <a:solidFill>
                <a:schemeClr val="tx1"/>
              </a:solidFill>
              <a:cs typeface="B Nazanin" panose="00000400000000000000" pitchFamily="2" charset="-78"/>
            </a:endParaRPr>
          </a:p>
          <a:p>
            <a:pPr algn="ctr" rtl="1">
              <a:lnSpc>
                <a:spcPct val="150000"/>
              </a:lnSpc>
            </a:pPr>
            <a:endParaRPr lang="fa-IR" sz="2200" dirty="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25</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33</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متد اقتصاد سنجی</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pic>
        <p:nvPicPr>
          <p:cNvPr id="2" name="Picture 1"/>
          <p:cNvPicPr>
            <a:picLocks noChangeAspect="1"/>
          </p:cNvPicPr>
          <p:nvPr/>
        </p:nvPicPr>
        <p:blipFill>
          <a:blip r:embed="rId2"/>
          <a:stretch>
            <a:fillRect/>
          </a:stretch>
        </p:blipFill>
        <p:spPr>
          <a:xfrm>
            <a:off x="308952" y="1285530"/>
            <a:ext cx="8889389" cy="3491784"/>
          </a:xfrm>
          <a:prstGeom prst="rect">
            <a:avLst/>
          </a:prstGeom>
        </p:spPr>
      </p:pic>
    </p:spTree>
    <p:extLst>
      <p:ext uri="{BB962C8B-B14F-4D97-AF65-F5344CB8AC3E}">
        <p14:creationId xmlns:p14="http://schemas.microsoft.com/office/powerpoint/2010/main" val="18961045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50277" y="2288848"/>
            <a:ext cx="1916618"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داده ها و آزمون</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بحث</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نتایج نشان می دهد که تمام متغیرهای درجه صفر یکپارچه و دارای سطوح ثابت می باشند. توجه شود که تمام متغیرهای صفر، یکپارچه شد، بنابراین نیاز به تست برای انباشتگی در مجموعه وجود ندارد. جدول </a:t>
            </a:r>
            <a:r>
              <a:rPr lang="fa-IR" sz="2800" dirty="0" smtClean="0">
                <a:solidFill>
                  <a:schemeClr val="tx1"/>
                </a:solidFill>
                <a:cs typeface="B Nazanin" panose="00000400000000000000" pitchFamily="2" charset="-78"/>
              </a:rPr>
              <a:t>2 </a:t>
            </a:r>
            <a:r>
              <a:rPr lang="fa-IR" sz="2800" dirty="0">
                <a:solidFill>
                  <a:schemeClr val="tx1"/>
                </a:solidFill>
                <a:cs typeface="B Nazanin" panose="00000400000000000000" pitchFamily="2" charset="-78"/>
              </a:rPr>
              <a:t>نمایش خلاصه ای از نتایج دستگاه تست ریشه، بر متغیرهای مطالعه را نشان میدهد.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26</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33</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متد اقتصاد سنجی</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388918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320</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27</cp:revision>
  <dcterms:created xsi:type="dcterms:W3CDTF">2014-08-21T14:23:12Z</dcterms:created>
  <dcterms:modified xsi:type="dcterms:W3CDTF">2017-10-08T09:15:47Z</dcterms:modified>
</cp:coreProperties>
</file>