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32799" y="2288848"/>
            <a:ext cx="183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اثبات کرانهای بالا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مدل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ها</a:t>
            </a:r>
            <a:endParaRPr lang="fa-IR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/>
            <a:endParaRPr lang="en-US" dirty="0"/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عددی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658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32799" y="2288848"/>
            <a:ext cx="183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اثبات کرانهای بالا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مدل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ما </a:t>
                </a:r>
                <a:r>
                  <a:rPr lang="fa-IR" sz="2800" dirty="0">
                    <a:cs typeface="B Nazanin" panose="00000400000000000000" pitchFamily="2" charset="-78"/>
                  </a:rPr>
                  <a:t>صف </a:t>
                </a:r>
                <a:r>
                  <a:rPr lang="en-US" sz="2800" dirty="0">
                    <a:cs typeface="B Nazanin" panose="00000400000000000000" pitchFamily="2" charset="-78"/>
                  </a:rPr>
                  <a:t>M(λ)/M(µ)/c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را </a:t>
                </a:r>
                <a:r>
                  <a:rPr lang="fa-IR" sz="2800" dirty="0">
                    <a:cs typeface="B Nazanin" panose="00000400000000000000" pitchFamily="2" charset="-78"/>
                  </a:rPr>
                  <a:t>بررسی می کنیم در جاییکه مشتریان یک موقعیت بحرانی را ، موقعیکه ،زمان اقامت موقت متجاوز از یک زمان تصادفی است ،واگذار می کنند. این زمان به طور تشریحی با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پارامتر </a:t>
                </a:r>
                <a:r>
                  <a:rPr lang="en-US" sz="2800" i="1" dirty="0" smtClean="0">
                    <a:cs typeface="B Nazanin" panose="00000400000000000000" pitchFamily="2" charset="-78"/>
                  </a:rPr>
                  <a:t>1</a:t>
                </a:r>
                <a:r>
                  <a:rPr lang="en-US" sz="2800" i="1" dirty="0">
                    <a:cs typeface="B Nazanin" panose="00000400000000000000" pitchFamily="2" charset="-78"/>
                  </a:rPr>
                  <a:t>/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a-IR" sz="280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fa-IR" sz="2800" i="1" dirty="0">
                    <a:cs typeface="B Nazanin" panose="00000400000000000000" pitchFamily="2" charset="-78"/>
                  </a:rPr>
                  <a:t> </a:t>
                </a:r>
                <a:r>
                  <a:rPr lang="fa-IR" sz="2800" dirty="0">
                    <a:cs typeface="B Nazanin" panose="00000400000000000000" pitchFamily="2" charset="-78"/>
                  </a:rPr>
                  <a:t> تعمیم داده شده است. شغلهای حساس یک اولویت خاص نسبت به شغلهای بدون حساسیت دارند. در مدل کران بالا و پایین ،مکانیزم اصلاح شده ایی وجود دارد مبنی بر اینکه تعداد شغلهای بدون حساسیت هرگز بیشتر از آستانه </a:t>
                </a:r>
                <a:r>
                  <a:rPr lang="en-US" sz="2800" i="1" dirty="0">
                    <a:cs typeface="B Nazanin" panose="00000400000000000000" pitchFamily="2" charset="-78"/>
                  </a:rPr>
                  <a:t>T</a:t>
                </a:r>
                <a:r>
                  <a:rPr lang="fa-IR" sz="2800" dirty="0">
                    <a:cs typeface="B Nazanin" panose="00000400000000000000" pitchFamily="2" charset="-78"/>
                  </a:rPr>
                  <a:t> نیستند ، آنگاه در مدل کران پایین این شغلها رد می شوند و در مذل کران بالا آن شغلها بلافاصله حساس یا بحرانی میشوند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عددی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28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32799" y="2288848"/>
            <a:ext cx="183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اثبات کرانهای بالا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مدل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فرایندهای </a:t>
                </a:r>
                <a:r>
                  <a:rPr lang="fa-IR" sz="2800" dirty="0">
                    <a:cs typeface="B Nazanin" panose="00000400000000000000" pitchFamily="2" charset="-78"/>
                  </a:rPr>
                  <a:t>مارکوف سه مدل هستند. حالت سیستم اصلی که با زوج مرتب </a:t>
                </a:r>
                <a:r>
                  <a:rPr lang="en-US" sz="2800" i="1" dirty="0">
                    <a:cs typeface="B Nazanin" panose="00000400000000000000" pitchFamily="2" charset="-78"/>
                  </a:rPr>
                  <a:t>(</a:t>
                </a:r>
                <a:r>
                  <a:rPr lang="en-US" sz="2800" i="1" dirty="0" err="1">
                    <a:cs typeface="B Nazanin" panose="00000400000000000000" pitchFamily="2" charset="-78"/>
                  </a:rPr>
                  <a:t>m,n</a:t>
                </a:r>
                <a:r>
                  <a:rPr lang="en-US" sz="2800" i="1" dirty="0">
                    <a:cs typeface="B Nazanin" panose="00000400000000000000" pitchFamily="2" charset="-78"/>
                  </a:rPr>
                  <a:t>)</a:t>
                </a:r>
                <a:r>
                  <a:rPr lang="fa-IR" sz="2800" dirty="0">
                    <a:cs typeface="B Nazanin" panose="00000400000000000000" pitchFamily="2" charset="-78"/>
                  </a:rPr>
                  <a:t> بیان می شوند که در آن </a:t>
                </a:r>
                <a:r>
                  <a:rPr lang="en-US" sz="2800" i="1" dirty="0">
                    <a:cs typeface="B Nazanin" panose="00000400000000000000" pitchFamily="2" charset="-78"/>
                  </a:rPr>
                  <a:t>m</a:t>
                </a:r>
                <a:r>
                  <a:rPr lang="fa-IR" sz="2800" dirty="0">
                    <a:cs typeface="B Nazanin" panose="00000400000000000000" pitchFamily="2" charset="-78"/>
                  </a:rPr>
                  <a:t> تعداد شغلهای بدون حساسیت و </a:t>
                </a:r>
                <a:r>
                  <a:rPr lang="en-US" sz="2800" i="1" dirty="0">
                    <a:cs typeface="B Nazanin" panose="00000400000000000000" pitchFamily="2" charset="-78"/>
                  </a:rPr>
                  <a:t>n</a:t>
                </a:r>
                <a:r>
                  <a:rPr lang="fa-IR" sz="2800" dirty="0">
                    <a:cs typeface="B Nazanin" panose="00000400000000000000" pitchFamily="2" charset="-78"/>
                  </a:rPr>
                  <a:t> تعداد شغلهای حساس در سیستم هستند. از حالت </a:t>
                </a:r>
                <a:r>
                  <a:rPr lang="en-US" sz="2800" i="1" dirty="0">
                    <a:cs typeface="B Nazanin" panose="00000400000000000000" pitchFamily="2" charset="-78"/>
                  </a:rPr>
                  <a:t>(</a:t>
                </a:r>
                <a:r>
                  <a:rPr lang="en-US" sz="2800" i="1" dirty="0" err="1">
                    <a:cs typeface="B Nazanin" panose="00000400000000000000" pitchFamily="2" charset="-78"/>
                  </a:rPr>
                  <a:t>m,n</a:t>
                </a:r>
                <a:r>
                  <a:rPr lang="en-US" sz="2800" i="1" dirty="0">
                    <a:cs typeface="B Nazanin" panose="00000400000000000000" pitchFamily="2" charset="-78"/>
                  </a:rPr>
                  <a:t>)</a:t>
                </a:r>
                <a:r>
                  <a:rPr lang="fa-IR" sz="2800" dirty="0">
                    <a:cs typeface="B Nazanin" panose="00000400000000000000" pitchFamily="2" charset="-78"/>
                  </a:rPr>
                  <a:t> به حالت </a:t>
                </a:r>
                <a:r>
                  <a:rPr lang="en-US" sz="2800" i="1" dirty="0">
                    <a:cs typeface="B Nazanin" panose="00000400000000000000" pitchFamily="2" charset="-78"/>
                  </a:rPr>
                  <a:t>(m+ 1,n)</a:t>
                </a:r>
                <a:r>
                  <a:rPr lang="fa-IR" sz="2800" dirty="0">
                    <a:cs typeface="B Nazanin" panose="00000400000000000000" pitchFamily="2" charset="-78"/>
                  </a:rPr>
                  <a:t> با نرخ </a:t>
                </a:r>
                <a:r>
                  <a:rPr lang="en-US" sz="2800" dirty="0">
                    <a:cs typeface="B Nazanin" panose="00000400000000000000" pitchFamily="2" charset="-78"/>
                  </a:rPr>
                  <a:t>λ</a:t>
                </a:r>
                <a:r>
                  <a:rPr lang="fa-IR" sz="2800" dirty="0">
                    <a:cs typeface="B Nazanin" panose="00000400000000000000" pitchFamily="2" charset="-78"/>
                  </a:rPr>
                  <a:t> (معلوم) و به حالت  </a:t>
                </a:r>
                <a:r>
                  <a:rPr lang="en-US" sz="2800" i="1" dirty="0">
                    <a:cs typeface="B Nazanin" panose="00000400000000000000" pitchFamily="2" charset="-78"/>
                  </a:rPr>
                  <a:t>(m- 1,n+ 1)</a:t>
                </a:r>
                <a:r>
                  <a:rPr lang="ar-SA" sz="2800" dirty="0">
                    <a:cs typeface="B Nazanin" panose="00000400000000000000" pitchFamily="2" charset="-78"/>
                  </a:rPr>
                  <a:t> با نرخ </a:t>
                </a:r>
                <a:r>
                  <a:rPr lang="en-US" sz="2800" i="1" dirty="0">
                    <a:cs typeface="B Nazanin" panose="00000400000000000000" pitchFamily="2" charset="-78"/>
                  </a:rPr>
                  <a:t>m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a-IR" sz="280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تغییراتی وجود دارد. دو انتقال متناظر دیگر نیز وجود دارد ، یعنی </a:t>
                </a:r>
                <a:r>
                  <a:rPr lang="en-US" sz="2800" i="1" dirty="0">
                    <a:cs typeface="B Nazanin" panose="00000400000000000000" pitchFamily="2" charset="-78"/>
                  </a:rPr>
                  <a:t>(</a:t>
                </a:r>
                <a:r>
                  <a:rPr lang="en-US" sz="2800" i="1" dirty="0" err="1">
                    <a:cs typeface="B Nazanin" panose="00000400000000000000" pitchFamily="2" charset="-78"/>
                  </a:rPr>
                  <a:t>m,n</a:t>
                </a:r>
                <a:r>
                  <a:rPr lang="en-US" sz="2800" i="1" dirty="0">
                    <a:cs typeface="B Nazanin" panose="00000400000000000000" pitchFamily="2" charset="-78"/>
                  </a:rPr>
                  <a:t> - 1)</a:t>
                </a:r>
                <a:r>
                  <a:rPr lang="fa-IR" sz="2800" dirty="0">
                    <a:cs typeface="B Nazanin" panose="00000400000000000000" pitchFamily="2" charset="-78"/>
                  </a:rPr>
                  <a:t> با نرخ حداقل </a:t>
                </a:r>
                <a:r>
                  <a:rPr lang="en-US" sz="2800" i="1" dirty="0">
                    <a:cs typeface="B Nazanin" panose="00000400000000000000" pitchFamily="2" charset="-78"/>
                  </a:rPr>
                  <a:t>(</a:t>
                </a:r>
                <a:r>
                  <a:rPr lang="en-US" sz="2800" i="1" dirty="0" err="1">
                    <a:cs typeface="B Nazanin" panose="00000400000000000000" pitchFamily="2" charset="-78"/>
                  </a:rPr>
                  <a:t>n,c</a:t>
                </a:r>
                <a:r>
                  <a:rPr lang="en-US" sz="2800" i="1" dirty="0">
                    <a:cs typeface="B Nazanin" panose="00000400000000000000" pitchFamily="2" charset="-78"/>
                  </a:rPr>
                  <a:t>)</a:t>
                </a:r>
                <a:r>
                  <a:rPr lang="en-US" sz="2800" dirty="0">
                    <a:cs typeface="B Nazanin" panose="00000400000000000000" pitchFamily="2" charset="-78"/>
                  </a:rPr>
                  <a:t> µ</a:t>
                </a:r>
                <a:r>
                  <a:rPr lang="fa-IR" sz="2800" dirty="0">
                    <a:cs typeface="B Nazanin" panose="00000400000000000000" pitchFamily="2" charset="-78"/>
                  </a:rPr>
                  <a:t> (انحراف یک شغل حساس) و اگر</a:t>
                </a:r>
                <a:r>
                  <a:rPr lang="en-US" sz="2800" i="1" dirty="0">
                    <a:cs typeface="B Nazanin" panose="00000400000000000000" pitchFamily="2" charset="-78"/>
                  </a:rPr>
                  <a:t>n &lt; c</a:t>
                </a:r>
                <a:r>
                  <a:rPr lang="ar-SA" sz="2800" i="1" dirty="0">
                    <a:cs typeface="B Nazanin" panose="00000400000000000000" pitchFamily="2" charset="-78"/>
                  </a:rPr>
                  <a:t> باشد </a:t>
                </a:r>
                <a:r>
                  <a:rPr lang="ar-SA" sz="2800" dirty="0">
                    <a:cs typeface="B Nazanin" panose="00000400000000000000" pitchFamily="2" charset="-78"/>
                  </a:rPr>
                  <a:t>آنگاه انتقال به نرخ  </a:t>
                </a:r>
                <a:r>
                  <a:rPr lang="en-US" sz="2800" i="1" dirty="0">
                    <a:cs typeface="B Nazanin" panose="00000400000000000000" pitchFamily="2" charset="-78"/>
                  </a:rPr>
                  <a:t>(m- 1,n)</a:t>
                </a:r>
                <a:r>
                  <a:rPr lang="fa-IR" sz="2800" dirty="0">
                    <a:cs typeface="B Nazanin" panose="00000400000000000000" pitchFamily="2" charset="-78"/>
                  </a:rPr>
                  <a:t> با نرخ حداقل </a:t>
                </a:r>
                <a:r>
                  <a:rPr lang="en-US" sz="2800" i="1" dirty="0">
                    <a:cs typeface="B Nazanin" panose="00000400000000000000" pitchFamily="2" charset="-78"/>
                  </a:rPr>
                  <a:t>(c-</a:t>
                </a:r>
                <a:r>
                  <a:rPr lang="en-US" sz="2800" i="1" dirty="0" err="1">
                    <a:cs typeface="B Nazanin" panose="00000400000000000000" pitchFamily="2" charset="-78"/>
                  </a:rPr>
                  <a:t>n,m</a:t>
                </a:r>
                <a:r>
                  <a:rPr lang="en-US" sz="2800" i="1" dirty="0">
                    <a:cs typeface="B Nazanin" panose="00000400000000000000" pitchFamily="2" charset="-78"/>
                  </a:rPr>
                  <a:t>)</a:t>
                </a:r>
                <a:r>
                  <a:rPr lang="en-US" sz="2800" dirty="0">
                    <a:cs typeface="B Nazanin" panose="00000400000000000000" pitchFamily="2" charset="-78"/>
                  </a:rPr>
                  <a:t> µ</a:t>
                </a:r>
                <a:r>
                  <a:rPr lang="fa-IR" sz="2800" dirty="0">
                    <a:cs typeface="B Nazanin" panose="00000400000000000000" pitchFamily="2" charset="-78"/>
                  </a:rPr>
                  <a:t> امکان پذیر است (انحراف یک شغل غیر حساس). 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عددی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0740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32799" y="2288848"/>
            <a:ext cx="183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اثبات کرانهای بالا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مدل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حالتهای </a:t>
            </a:r>
            <a:r>
              <a:rPr lang="fa-IR" sz="2800" dirty="0">
                <a:cs typeface="B Nazanin" panose="00000400000000000000" pitchFamily="2" charset="-78"/>
              </a:rPr>
              <a:t>کران بالا و پایین ،محدود به زوج </a:t>
            </a:r>
            <a:r>
              <a:rPr lang="en-US" sz="2800" i="1" dirty="0">
                <a:cs typeface="B Nazanin" panose="00000400000000000000" pitchFamily="2" charset="-78"/>
              </a:rPr>
              <a:t>(</a:t>
            </a:r>
            <a:r>
              <a:rPr lang="en-US" sz="2800" i="1" dirty="0" err="1">
                <a:cs typeface="B Nazanin" panose="00000400000000000000" pitchFamily="2" charset="-78"/>
              </a:rPr>
              <a:t>m,n</a:t>
            </a:r>
            <a:r>
              <a:rPr lang="en-US" sz="2800" i="1" dirty="0">
                <a:cs typeface="B Nazanin" panose="00000400000000000000" pitchFamily="2" charset="-78"/>
              </a:rPr>
              <a:t>)</a:t>
            </a:r>
            <a:r>
              <a:rPr lang="fa-IR" sz="2800" dirty="0">
                <a:cs typeface="B Nazanin" panose="00000400000000000000" pitchFamily="2" charset="-78"/>
              </a:rPr>
              <a:t> با شرط </a:t>
            </a:r>
            <a:r>
              <a:rPr lang="en-US" sz="2800" i="1" dirty="0">
                <a:cs typeface="B Nazanin" panose="00000400000000000000" pitchFamily="2" charset="-78"/>
              </a:rPr>
              <a:t>m &lt; T</a:t>
            </a:r>
            <a:r>
              <a:rPr lang="fa-IR" sz="2800" dirty="0">
                <a:cs typeface="B Nazanin" panose="00000400000000000000" pitchFamily="2" charset="-78"/>
              </a:rPr>
              <a:t> هستند. در سیستم کران بالا و پایین ،انتقالات همانند سیستم اصلی است ، به استثنای اینکه در حالت </a:t>
            </a:r>
            <a:r>
              <a:rPr lang="en-US" sz="2800" i="1" dirty="0">
                <a:cs typeface="B Nazanin" panose="00000400000000000000" pitchFamily="2" charset="-78"/>
              </a:rPr>
              <a:t>(</a:t>
            </a:r>
            <a:r>
              <a:rPr lang="en-US" sz="2800" i="1" dirty="0" err="1">
                <a:cs typeface="B Nazanin" panose="00000400000000000000" pitchFamily="2" charset="-78"/>
              </a:rPr>
              <a:t>T,n</a:t>
            </a:r>
            <a:r>
              <a:rPr lang="en-US" sz="2800" i="1" dirty="0">
                <a:cs typeface="B Nazanin" panose="00000400000000000000" pitchFamily="2" charset="-78"/>
              </a:rPr>
              <a:t>)</a:t>
            </a:r>
            <a:r>
              <a:rPr lang="fa-IR" sz="2800" dirty="0">
                <a:cs typeface="B Nazanin" panose="00000400000000000000" pitchFamily="2" charset="-78"/>
              </a:rPr>
              <a:t> انتقالات به </a:t>
            </a:r>
            <a:r>
              <a:rPr lang="en-US" sz="2800" i="1" dirty="0">
                <a:cs typeface="B Nazanin" panose="00000400000000000000" pitchFamily="2" charset="-78"/>
              </a:rPr>
              <a:t>(T+1, n)</a:t>
            </a:r>
            <a:r>
              <a:rPr lang="fa-IR" sz="2800" dirty="0">
                <a:cs typeface="B Nazanin" panose="00000400000000000000" pitchFamily="2" charset="-78"/>
              </a:rPr>
              <a:t> با </a:t>
            </a:r>
            <a:r>
              <a:rPr lang="fa-IR" sz="2800" dirty="0" smtClean="0">
                <a:cs typeface="B Nazanin" panose="00000400000000000000" pitchFamily="2" charset="-78"/>
              </a:rPr>
              <a:t>نرخ λ </a:t>
            </a:r>
            <a:r>
              <a:rPr lang="fa-IR" sz="2800" dirty="0">
                <a:cs typeface="B Nazanin" panose="00000400000000000000" pitchFamily="2" charset="-78"/>
              </a:rPr>
              <a:t>جایگزین انتقال با همان نرخ به </a:t>
            </a:r>
            <a:r>
              <a:rPr lang="en-US" sz="2800" i="1" dirty="0">
                <a:cs typeface="B Nazanin" panose="00000400000000000000" pitchFamily="2" charset="-78"/>
              </a:rPr>
              <a:t>(</a:t>
            </a:r>
            <a:r>
              <a:rPr lang="en-US" sz="2800" i="1" dirty="0" err="1">
                <a:cs typeface="B Nazanin" panose="00000400000000000000" pitchFamily="2" charset="-78"/>
              </a:rPr>
              <a:t>T,n</a:t>
            </a:r>
            <a:r>
              <a:rPr lang="en-US" sz="2800" i="1" dirty="0">
                <a:cs typeface="B Nazanin" panose="00000400000000000000" pitchFamily="2" charset="-78"/>
              </a:rPr>
              <a:t>)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fa-IR" sz="2800" i="1" dirty="0" smtClean="0">
                <a:cs typeface="B Nazanin" panose="00000400000000000000" pitchFamily="2" charset="-78"/>
              </a:rPr>
              <a:t> </a:t>
            </a:r>
            <a:r>
              <a:rPr lang="en-US" sz="2800" i="1" dirty="0" smtClean="0">
                <a:cs typeface="B Nazanin" panose="00000400000000000000" pitchFamily="2" charset="-78"/>
              </a:rPr>
              <a:t>(</a:t>
            </a:r>
            <a:r>
              <a:rPr lang="en-US" sz="2800" i="1" dirty="0">
                <a:cs typeface="B Nazanin" panose="00000400000000000000" pitchFamily="2" charset="-78"/>
              </a:rPr>
              <a:t>T,n+1</a:t>
            </a:r>
            <a:r>
              <a:rPr lang="en-US" sz="2800" i="1" dirty="0" smtClean="0">
                <a:cs typeface="B Nazanin" panose="00000400000000000000" pitchFamily="2" charset="-78"/>
              </a:rPr>
              <a:t>)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ترتیب در سیستم کران پایین و بالا می شود. چون در سیستم اصلی و سیستم کران پایین تعداد کل کارها معادل و به صورت </a:t>
            </a:r>
            <a:r>
              <a:rPr lang="en-US" sz="2800" i="1" dirty="0">
                <a:cs typeface="B Nazanin" panose="00000400000000000000" pitchFamily="2" charset="-78"/>
              </a:rPr>
              <a:t>M/M/C</a:t>
            </a:r>
            <a:r>
              <a:rPr lang="fa-IR" sz="2800" dirty="0">
                <a:cs typeface="B Nazanin" panose="00000400000000000000" pitchFamily="2" charset="-78"/>
              </a:rPr>
              <a:t> است شرط </a:t>
            </a:r>
            <a:r>
              <a:rPr lang="en-US" sz="2800" i="1" dirty="0" err="1">
                <a:cs typeface="B Nazanin" panose="00000400000000000000" pitchFamily="2" charset="-78"/>
              </a:rPr>
              <a:t>cμ</a:t>
            </a:r>
            <a:r>
              <a:rPr lang="fa-IR" sz="2800" dirty="0">
                <a:cs typeface="B Nazanin" panose="00000400000000000000" pitchFamily="2" charset="-78"/>
              </a:rPr>
              <a:t>&gt;λ لازم است و برای این قرار گرفتن این سیستمها در حالت </a:t>
            </a:r>
            <a:r>
              <a:rPr lang="en-US" sz="2800" i="1" dirty="0">
                <a:cs typeface="B Nazanin" panose="00000400000000000000" pitchFamily="2" charset="-78"/>
              </a:rPr>
              <a:t>ergodic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 کافی می باشند</a:t>
            </a:r>
            <a:r>
              <a:rPr lang="fa-IR" sz="2800" dirty="0" smtClean="0">
                <a:cs typeface="B Nazanin" panose="00000400000000000000" pitchFamily="2" charset="-78"/>
              </a:rPr>
              <a:t>. سیستم </a:t>
            </a:r>
            <a:r>
              <a:rPr lang="fa-IR" sz="2800" dirty="0">
                <a:cs typeface="B Nazanin" panose="00000400000000000000" pitchFamily="2" charset="-78"/>
              </a:rPr>
              <a:t>کران پایین کار را خراب می کند ،بنابراین آنها اگر سیستم اصلی </a:t>
            </a:r>
            <a:r>
              <a:rPr lang="en-US" sz="2800" i="1" dirty="0">
                <a:cs typeface="B Nazanin" panose="00000400000000000000" pitchFamily="2" charset="-78"/>
              </a:rPr>
              <a:t>ergodic</a:t>
            </a:r>
            <a:r>
              <a:rPr lang="ar-SA" sz="2800" dirty="0">
                <a:cs typeface="B Nazanin" panose="00000400000000000000" pitchFamily="2" charset="-78"/>
              </a:rPr>
              <a:t> باشد ،</a:t>
            </a:r>
            <a:r>
              <a:rPr lang="en-US" sz="2800" i="1" dirty="0">
                <a:cs typeface="B Nazanin" panose="00000400000000000000" pitchFamily="2" charset="-78"/>
              </a:rPr>
              <a:t>ergodic</a:t>
            </a:r>
            <a:r>
              <a:rPr lang="ar-SA" sz="2800" dirty="0">
                <a:cs typeface="B Nazanin" panose="00000400000000000000" pitchFamily="2" charset="-78"/>
              </a:rPr>
              <a:t> هستند.</a:t>
            </a:r>
            <a:r>
              <a:rPr lang="fa-IR" sz="2800" dirty="0">
                <a:cs typeface="B Nazanin" panose="00000400000000000000" pitchFamily="2" charset="-78"/>
              </a:rPr>
              <a:t> انتقال نرخها برای سه مدل با </a:t>
            </a:r>
            <a:r>
              <a:rPr lang="en-US" sz="2800" i="1" dirty="0">
                <a:cs typeface="B Nazanin" panose="00000400000000000000" pitchFamily="2" charset="-78"/>
              </a:rPr>
              <a:t>c=1</a:t>
            </a:r>
            <a:r>
              <a:rPr lang="fa-IR" sz="2800" dirty="0">
                <a:cs typeface="B Nazanin" panose="00000400000000000000" pitchFamily="2" charset="-78"/>
              </a:rPr>
              <a:t> در شکل 1 نشان داده شده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عددی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061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450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30</cp:revision>
  <dcterms:created xsi:type="dcterms:W3CDTF">2014-08-21T14:23:12Z</dcterms:created>
  <dcterms:modified xsi:type="dcterms:W3CDTF">2017-09-17T04:36:52Z</dcterms:modified>
</cp:coreProperties>
</file>