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9/16/2017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170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9/16/2017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238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9/16/2017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088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9/16/2017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74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9/16/2017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238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9/16/2017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704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9/16/2017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904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9/16/2017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982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9/16/2017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93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9/16/2017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548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9/16/2017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926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6608B6-3C68-443D-8F55-B3AD0BC9A5A8}" type="datetimeFigureOut">
              <a:rPr lang="en-US" smtClean="0"/>
              <a:t>9/16/2017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91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H="1">
            <a:off x="9650278" y="542440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Flowchart: Delay 4"/>
          <p:cNvSpPr/>
          <p:nvPr/>
        </p:nvSpPr>
        <p:spPr>
          <a:xfrm rot="5400000">
            <a:off x="11672804" y="423741"/>
            <a:ext cx="635430" cy="836908"/>
          </a:xfrm>
          <a:prstGeom prst="flowChartDelay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996400" y="580439"/>
            <a:ext cx="1570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مقدمه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9650278" y="1388039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Flowchart: Delay 9"/>
          <p:cNvSpPr/>
          <p:nvPr/>
        </p:nvSpPr>
        <p:spPr>
          <a:xfrm rot="5400000">
            <a:off x="11672804" y="1271782"/>
            <a:ext cx="635430" cy="836908"/>
          </a:xfrm>
          <a:prstGeom prst="flowChartDelay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9603693" y="1422881"/>
            <a:ext cx="20149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پیکره بندی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PLC</a:t>
            </a:r>
            <a:endParaRPr lang="en-US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9650278" y="2233638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Flowchart: Delay 12"/>
          <p:cNvSpPr/>
          <p:nvPr/>
        </p:nvSpPr>
        <p:spPr>
          <a:xfrm rot="5400000">
            <a:off x="11672804" y="2116579"/>
            <a:ext cx="635430" cy="836908"/>
          </a:xfrm>
          <a:prstGeom prst="flowChartDelay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9996399" y="2288848"/>
            <a:ext cx="1570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منطقه مونتاژ 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9650277" y="3079237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Flowchart: Delay 15"/>
          <p:cNvSpPr/>
          <p:nvPr/>
        </p:nvSpPr>
        <p:spPr>
          <a:xfrm rot="5400000">
            <a:off x="11667633" y="2955894"/>
            <a:ext cx="635430" cy="836908"/>
          </a:xfrm>
          <a:prstGeom prst="flowChartDelay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9712264" y="3119258"/>
            <a:ext cx="18029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منطقه سیم کشی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9650277" y="3924836"/>
            <a:ext cx="2541724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Flowchart: Delay 18"/>
          <p:cNvSpPr/>
          <p:nvPr/>
        </p:nvSpPr>
        <p:spPr>
          <a:xfrm rot="5400000">
            <a:off x="11667634" y="3807774"/>
            <a:ext cx="635430" cy="836908"/>
          </a:xfrm>
          <a:prstGeom prst="flowChartDelay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9650278" y="4808263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Flowchart: Delay 21"/>
          <p:cNvSpPr/>
          <p:nvPr/>
        </p:nvSpPr>
        <p:spPr>
          <a:xfrm rot="5400000">
            <a:off x="11667634" y="4676575"/>
            <a:ext cx="635430" cy="836908"/>
          </a:xfrm>
          <a:prstGeom prst="flowChartDelay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9712264" y="4815210"/>
            <a:ext cx="18546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خلاصه</a:t>
            </a:r>
            <a:endParaRPr lang="en-US" sz="2200" dirty="0">
              <a:cs typeface="B Nazanin" panose="00000400000000000000" pitchFamily="2" charset="-78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39486" y="232476"/>
            <a:ext cx="9293818" cy="64008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r" rtl="1"/>
            <a:r>
              <a:rPr lang="fa-IR" sz="5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فصل دوم</a:t>
            </a:r>
          </a:p>
          <a:p>
            <a:pPr algn="ctr" rtl="1"/>
            <a:r>
              <a:rPr lang="fa-IR" sz="7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پیکره بندی پایه پلتفرم</a:t>
            </a:r>
            <a:r>
              <a:rPr lang="en-US" sz="7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PLC </a:t>
            </a:r>
          </a:p>
        </p:txBody>
      </p:sp>
      <p:sp>
        <p:nvSpPr>
          <p:cNvPr id="33" name="Action Button: Back or Previous 32">
            <a:hlinkClick r:id="" action="ppaction://hlinkshowjump?jump=previousslide" highlightClick="1"/>
          </p:cNvPr>
          <p:cNvSpPr/>
          <p:nvPr/>
        </p:nvSpPr>
        <p:spPr>
          <a:xfrm>
            <a:off x="9650277" y="5866752"/>
            <a:ext cx="609609" cy="511444"/>
          </a:xfrm>
          <a:prstGeom prst="actionButtonBackPreviou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10259887" y="5827363"/>
            <a:ext cx="10073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37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Action Button: Forward or Next 34">
            <a:hlinkClick r:id="" action="ppaction://hlinkshowjump?jump=nextslide" highlightClick="1"/>
          </p:cNvPr>
          <p:cNvSpPr/>
          <p:nvPr/>
        </p:nvSpPr>
        <p:spPr>
          <a:xfrm>
            <a:off x="11355077" y="5866752"/>
            <a:ext cx="650929" cy="511444"/>
          </a:xfrm>
          <a:prstGeom prst="actionButtonForwardNex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Isosceles Triangle 24"/>
          <p:cNvSpPr/>
          <p:nvPr/>
        </p:nvSpPr>
        <p:spPr>
          <a:xfrm rot="16200000">
            <a:off x="9411575" y="1712728"/>
            <a:ext cx="384236" cy="258210"/>
          </a:xfrm>
          <a:prstGeom prst="triangle">
            <a:avLst/>
          </a:prstGeom>
          <a:solidFill>
            <a:schemeClr val="tx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9541783" y="3947224"/>
            <a:ext cx="2025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مدول های مرکب </a:t>
            </a:r>
            <a:endParaRPr lang="en-US" sz="2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766428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H="1">
            <a:off x="9650278" y="542440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Flowchart: Delay 4"/>
          <p:cNvSpPr/>
          <p:nvPr/>
        </p:nvSpPr>
        <p:spPr>
          <a:xfrm rot="5400000">
            <a:off x="11672804" y="423741"/>
            <a:ext cx="635430" cy="836908"/>
          </a:xfrm>
          <a:prstGeom prst="flowChartDelay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996400" y="580439"/>
            <a:ext cx="1570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مقدمه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9650278" y="1388039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Flowchart: Delay 9"/>
          <p:cNvSpPr/>
          <p:nvPr/>
        </p:nvSpPr>
        <p:spPr>
          <a:xfrm rot="5400000">
            <a:off x="11672804" y="1271782"/>
            <a:ext cx="635430" cy="836908"/>
          </a:xfrm>
          <a:prstGeom prst="flowChartDelay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9603693" y="1422881"/>
            <a:ext cx="20149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پیکره بندی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PLC</a:t>
            </a:r>
            <a:endParaRPr lang="en-US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9650278" y="2233638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Flowchart: Delay 12"/>
          <p:cNvSpPr/>
          <p:nvPr/>
        </p:nvSpPr>
        <p:spPr>
          <a:xfrm rot="5400000">
            <a:off x="11672804" y="2116579"/>
            <a:ext cx="635430" cy="836908"/>
          </a:xfrm>
          <a:prstGeom prst="flowChartDelay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9996399" y="2288848"/>
            <a:ext cx="1570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منطقه مونتاژ 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9650277" y="3079237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Flowchart: Delay 15"/>
          <p:cNvSpPr/>
          <p:nvPr/>
        </p:nvSpPr>
        <p:spPr>
          <a:xfrm rot="5400000">
            <a:off x="11667633" y="2955894"/>
            <a:ext cx="635430" cy="836908"/>
          </a:xfrm>
          <a:prstGeom prst="flowChartDelay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9712264" y="3119258"/>
            <a:ext cx="18029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منطقه سیم کشی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9650277" y="3924836"/>
            <a:ext cx="2541724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Flowchart: Delay 18"/>
          <p:cNvSpPr/>
          <p:nvPr/>
        </p:nvSpPr>
        <p:spPr>
          <a:xfrm rot="5400000">
            <a:off x="11667634" y="3807774"/>
            <a:ext cx="635430" cy="836908"/>
          </a:xfrm>
          <a:prstGeom prst="flowChartDelay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9650278" y="4808263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Flowchart: Delay 21"/>
          <p:cNvSpPr/>
          <p:nvPr/>
        </p:nvSpPr>
        <p:spPr>
          <a:xfrm rot="5400000">
            <a:off x="11667634" y="4676575"/>
            <a:ext cx="635430" cy="836908"/>
          </a:xfrm>
          <a:prstGeom prst="flowChartDelay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9712264" y="4815210"/>
            <a:ext cx="18546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خلاصه</a:t>
            </a:r>
            <a:endParaRPr lang="en-US" sz="2200" dirty="0">
              <a:cs typeface="B Nazanin" panose="00000400000000000000" pitchFamily="2" charset="-78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39486" y="232476"/>
            <a:ext cx="9293818" cy="64008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800" dirty="0" smtClean="0">
                <a:cs typeface="B Nazanin" panose="00000400000000000000" pitchFamily="2" charset="-78"/>
              </a:rPr>
              <a:t>شکل </a:t>
            </a:r>
            <a:r>
              <a:rPr lang="fa-IR" sz="2800" dirty="0">
                <a:cs typeface="B Nazanin" panose="00000400000000000000" pitchFamily="2" charset="-78"/>
              </a:rPr>
              <a:t>1 شماتیک پلتفرم </a:t>
            </a:r>
            <a:r>
              <a:rPr lang="en-US" sz="2800" dirty="0">
                <a:cs typeface="B Nazanin" panose="00000400000000000000" pitchFamily="2" charset="-78"/>
              </a:rPr>
              <a:t>PLC</a:t>
            </a:r>
            <a:r>
              <a:rPr lang="fa-IR" sz="2800" dirty="0">
                <a:cs typeface="B Nazanin" panose="00000400000000000000" pitchFamily="2" charset="-78"/>
              </a:rPr>
              <a:t> بر مبنای سیلیس را نشان می دهد. این پلتفرم از سه منطقه تشکیل می شود. منطقه </a:t>
            </a:r>
            <a:r>
              <a:rPr lang="en-US" sz="2800" dirty="0">
                <a:cs typeface="B Nazanin" panose="00000400000000000000" pitchFamily="2" charset="-78"/>
              </a:rPr>
              <a:t>PLC</a:t>
            </a:r>
            <a:r>
              <a:rPr lang="fa-IR" sz="2800" dirty="0">
                <a:cs typeface="B Nazanin" panose="00000400000000000000" pitchFamily="2" charset="-78"/>
              </a:rPr>
              <a:t> از موجبر سیلیس کم تلفات تعبیه شده ای استفاده می کند که برروی سوبسترای سیلیکونی تراس دارتشکیل شده است. این پیکره بندی </a:t>
            </a:r>
            <a:r>
              <a:rPr lang="fa-IR" sz="2800" dirty="0" smtClean="0">
                <a:cs typeface="B Nazanin" panose="00000400000000000000" pitchFamily="2" charset="-78"/>
              </a:rPr>
              <a:t>ساختار </a:t>
            </a:r>
            <a:r>
              <a:rPr lang="en-US" sz="2800" dirty="0" smtClean="0">
                <a:cs typeface="B Nazanin" panose="00000400000000000000" pitchFamily="2" charset="-78"/>
              </a:rPr>
              <a:t>STS</a:t>
            </a:r>
            <a:r>
              <a:rPr lang="ar-SA" sz="2800" dirty="0" smtClean="0">
                <a:cs typeface="B Nazanin" panose="00000400000000000000" pitchFamily="2" charset="-78"/>
              </a:rPr>
              <a:t> </a:t>
            </a:r>
            <a:r>
              <a:rPr lang="ar-SA" sz="2800" dirty="0">
                <a:cs typeface="B Nazanin" panose="00000400000000000000" pitchFamily="2" charset="-78"/>
              </a:rPr>
              <a:t>نامیده می شود. ساختار موجبر سیلیسی با استفاده </a:t>
            </a:r>
            <a:r>
              <a:rPr lang="ar-SA" sz="2800" dirty="0" smtClean="0">
                <a:cs typeface="B Nazanin" panose="00000400000000000000" pitchFamily="2" charset="-78"/>
              </a:rPr>
              <a:t>از</a:t>
            </a:r>
            <a:r>
              <a:rPr lang="en-US" sz="2800" dirty="0" smtClean="0">
                <a:cs typeface="B Nazanin" panose="00000400000000000000" pitchFamily="2" charset="-78"/>
              </a:rPr>
              <a:t>FHD </a:t>
            </a:r>
            <a:r>
              <a:rPr lang="fa-IR" sz="2800" dirty="0" smtClean="0">
                <a:cs typeface="B Nazanin" panose="00000400000000000000" pitchFamily="2" charset="-78"/>
              </a:rPr>
              <a:t> </a:t>
            </a:r>
            <a:r>
              <a:rPr lang="ar-SA" sz="2800" dirty="0" smtClean="0">
                <a:cs typeface="B Nazanin" panose="00000400000000000000" pitchFamily="2" charset="-78"/>
              </a:rPr>
              <a:t>ساخته </a:t>
            </a:r>
            <a:r>
              <a:rPr lang="ar-SA" sz="2800" dirty="0">
                <a:cs typeface="B Nazanin" panose="00000400000000000000" pitchFamily="2" charset="-78"/>
              </a:rPr>
              <a:t>شد. این تکنیک شبیه </a:t>
            </a:r>
            <a:r>
              <a:rPr lang="en-US" sz="2800" dirty="0">
                <a:cs typeface="B Nazanin" panose="00000400000000000000" pitchFamily="2" charset="-78"/>
              </a:rPr>
              <a:t>PLC</a:t>
            </a:r>
            <a:r>
              <a:rPr lang="fa-IR" sz="2800" dirty="0">
                <a:cs typeface="B Nazanin" panose="00000400000000000000" pitchFamily="2" charset="-78"/>
              </a:rPr>
              <a:t> های بر مبنای سیلیس مرسوم و متوالی می باشد. بنابراین، مدارهای نوری فراگیر و چند بعدی قبلاً بدست آمده با </a:t>
            </a:r>
            <a:r>
              <a:rPr lang="en-US" sz="2800" dirty="0">
                <a:cs typeface="B Nazanin" panose="00000400000000000000" pitchFamily="2" charset="-78"/>
              </a:rPr>
              <a:t>PLC</a:t>
            </a:r>
            <a:r>
              <a:rPr lang="fa-IR" sz="2800" dirty="0">
                <a:cs typeface="B Nazanin" panose="00000400000000000000" pitchFamily="2" charset="-78"/>
              </a:rPr>
              <a:t> بر مبنای سیلیس، در پلتفرم های</a:t>
            </a:r>
            <a:r>
              <a:rPr lang="en-US" sz="2800" dirty="0">
                <a:cs typeface="B Nazanin" panose="00000400000000000000" pitchFamily="2" charset="-78"/>
              </a:rPr>
              <a:t>PLC</a:t>
            </a:r>
            <a:r>
              <a:rPr lang="fa-IR" sz="2800" dirty="0">
                <a:cs typeface="B Nazanin" panose="00000400000000000000" pitchFamily="2" charset="-78"/>
              </a:rPr>
              <a:t> قابل استفاده می باشند</a:t>
            </a:r>
            <a:r>
              <a:rPr lang="fa-IR" sz="2800" dirty="0" smtClean="0">
                <a:cs typeface="B Nazanin" panose="00000400000000000000" pitchFamily="2" charset="-78"/>
              </a:rPr>
              <a:t>.</a:t>
            </a:r>
            <a:endParaRPr lang="en-US" sz="2800" dirty="0">
              <a:cs typeface="B Nazanin" panose="00000400000000000000" pitchFamily="2" charset="-78"/>
            </a:endParaRPr>
          </a:p>
        </p:txBody>
      </p:sp>
      <p:sp>
        <p:nvSpPr>
          <p:cNvPr id="33" name="Action Button: Back or Previous 32">
            <a:hlinkClick r:id="" action="ppaction://hlinkshowjump?jump=previousslide" highlightClick="1"/>
          </p:cNvPr>
          <p:cNvSpPr/>
          <p:nvPr/>
        </p:nvSpPr>
        <p:spPr>
          <a:xfrm>
            <a:off x="9650277" y="5866752"/>
            <a:ext cx="609609" cy="511444"/>
          </a:xfrm>
          <a:prstGeom prst="actionButtonBackPreviou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10259887" y="5827363"/>
            <a:ext cx="10073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37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Action Button: Forward or Next 34">
            <a:hlinkClick r:id="" action="ppaction://hlinkshowjump?jump=nextslide" highlightClick="1"/>
          </p:cNvPr>
          <p:cNvSpPr/>
          <p:nvPr/>
        </p:nvSpPr>
        <p:spPr>
          <a:xfrm>
            <a:off x="11355077" y="5866752"/>
            <a:ext cx="650929" cy="511444"/>
          </a:xfrm>
          <a:prstGeom prst="actionButtonForwardNex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Isosceles Triangle 24"/>
          <p:cNvSpPr/>
          <p:nvPr/>
        </p:nvSpPr>
        <p:spPr>
          <a:xfrm rot="16200000">
            <a:off x="9411575" y="1712728"/>
            <a:ext cx="384236" cy="258210"/>
          </a:xfrm>
          <a:prstGeom prst="triangle">
            <a:avLst/>
          </a:prstGeom>
          <a:solidFill>
            <a:schemeClr val="tx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9541783" y="3947224"/>
            <a:ext cx="2025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مدول های مرکب </a:t>
            </a:r>
            <a:endParaRPr lang="en-US" sz="2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750855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H="1">
            <a:off x="9650278" y="542440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Flowchart: Delay 4"/>
          <p:cNvSpPr/>
          <p:nvPr/>
        </p:nvSpPr>
        <p:spPr>
          <a:xfrm rot="5400000">
            <a:off x="11672804" y="423741"/>
            <a:ext cx="635430" cy="836908"/>
          </a:xfrm>
          <a:prstGeom prst="flowChartDelay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996400" y="580439"/>
            <a:ext cx="1570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مقدمه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9650278" y="1388039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Flowchart: Delay 9"/>
          <p:cNvSpPr/>
          <p:nvPr/>
        </p:nvSpPr>
        <p:spPr>
          <a:xfrm rot="5400000">
            <a:off x="11672804" y="1271782"/>
            <a:ext cx="635430" cy="836908"/>
          </a:xfrm>
          <a:prstGeom prst="flowChartDelay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9603693" y="1422881"/>
            <a:ext cx="20149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پیکره بندی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PLC</a:t>
            </a:r>
            <a:endParaRPr lang="en-US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9650278" y="2233638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Flowchart: Delay 12"/>
          <p:cNvSpPr/>
          <p:nvPr/>
        </p:nvSpPr>
        <p:spPr>
          <a:xfrm rot="5400000">
            <a:off x="11672804" y="2116579"/>
            <a:ext cx="635430" cy="836908"/>
          </a:xfrm>
          <a:prstGeom prst="flowChartDelay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9996399" y="2288848"/>
            <a:ext cx="1570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منطقه مونتاژ 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9650277" y="3079237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Flowchart: Delay 15"/>
          <p:cNvSpPr/>
          <p:nvPr/>
        </p:nvSpPr>
        <p:spPr>
          <a:xfrm rot="5400000">
            <a:off x="11667633" y="2955894"/>
            <a:ext cx="635430" cy="836908"/>
          </a:xfrm>
          <a:prstGeom prst="flowChartDelay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9712264" y="3119258"/>
            <a:ext cx="18029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منطقه سیم کشی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9650277" y="3924836"/>
            <a:ext cx="2541724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Flowchart: Delay 18"/>
          <p:cNvSpPr/>
          <p:nvPr/>
        </p:nvSpPr>
        <p:spPr>
          <a:xfrm rot="5400000">
            <a:off x="11667634" y="3807774"/>
            <a:ext cx="635430" cy="836908"/>
          </a:xfrm>
          <a:prstGeom prst="flowChartDelay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9650278" y="4808263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Flowchart: Delay 21"/>
          <p:cNvSpPr/>
          <p:nvPr/>
        </p:nvSpPr>
        <p:spPr>
          <a:xfrm rot="5400000">
            <a:off x="11667634" y="4676575"/>
            <a:ext cx="635430" cy="836908"/>
          </a:xfrm>
          <a:prstGeom prst="flowChartDelay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9712264" y="4815210"/>
            <a:ext cx="18546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خلاصه</a:t>
            </a:r>
            <a:endParaRPr lang="en-US" sz="2200" dirty="0">
              <a:cs typeface="B Nazanin" panose="00000400000000000000" pitchFamily="2" charset="-78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39486" y="209616"/>
            <a:ext cx="9293818" cy="64008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b" anchorCtr="0"/>
          <a:lstStyle/>
          <a:p>
            <a:pPr algn="ctr" rtl="1">
              <a:lnSpc>
                <a:spcPct val="150000"/>
              </a:lnSpc>
            </a:pPr>
            <a:endParaRPr lang="fa-IR" sz="2200" dirty="0" smtClean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Action Button: Back or Previous 32">
            <a:hlinkClick r:id="" action="ppaction://hlinkshowjump?jump=previousslide" highlightClick="1"/>
          </p:cNvPr>
          <p:cNvSpPr/>
          <p:nvPr/>
        </p:nvSpPr>
        <p:spPr>
          <a:xfrm>
            <a:off x="9650277" y="5866752"/>
            <a:ext cx="609609" cy="511444"/>
          </a:xfrm>
          <a:prstGeom prst="actionButtonBackPreviou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10259887" y="5827363"/>
            <a:ext cx="10073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37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Action Button: Forward or Next 34">
            <a:hlinkClick r:id="" action="ppaction://hlinkshowjump?jump=nextslide" highlightClick="1"/>
          </p:cNvPr>
          <p:cNvSpPr/>
          <p:nvPr/>
        </p:nvSpPr>
        <p:spPr>
          <a:xfrm>
            <a:off x="11355077" y="5866752"/>
            <a:ext cx="650929" cy="511444"/>
          </a:xfrm>
          <a:prstGeom prst="actionButtonForwardNex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Isosceles Triangle 24"/>
          <p:cNvSpPr/>
          <p:nvPr/>
        </p:nvSpPr>
        <p:spPr>
          <a:xfrm rot="16200000">
            <a:off x="9411575" y="1712728"/>
            <a:ext cx="384236" cy="258210"/>
          </a:xfrm>
          <a:prstGeom prst="triangle">
            <a:avLst/>
          </a:prstGeom>
          <a:solidFill>
            <a:schemeClr val="tx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9541783" y="3947224"/>
            <a:ext cx="2025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مدول های مرکب </a:t>
            </a:r>
            <a:endParaRPr lang="en-US" sz="2200" dirty="0">
              <a:cs typeface="B Nazanin" panose="00000400000000000000" pitchFamily="2" charset="-78"/>
            </a:endParaRPr>
          </a:p>
        </p:txBody>
      </p:sp>
      <p:pic>
        <p:nvPicPr>
          <p:cNvPr id="27" name="Picture 26"/>
          <p:cNvPicPr/>
          <p:nvPr/>
        </p:nvPicPr>
        <p:blipFill>
          <a:blip r:embed="rId2"/>
          <a:stretch>
            <a:fillRect/>
          </a:stretch>
        </p:blipFill>
        <p:spPr>
          <a:xfrm>
            <a:off x="1450535" y="1649715"/>
            <a:ext cx="6761463" cy="3231237"/>
          </a:xfrm>
          <a:prstGeom prst="rect">
            <a:avLst/>
          </a:prstGeom>
        </p:spPr>
      </p:pic>
      <p:sp>
        <p:nvSpPr>
          <p:cNvPr id="28" name="TextBox 27"/>
          <p:cNvSpPr txBox="1"/>
          <p:nvPr/>
        </p:nvSpPr>
        <p:spPr>
          <a:xfrm>
            <a:off x="1958412" y="5566670"/>
            <a:ext cx="582541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2200" dirty="0">
                <a:cs typeface="B Nazanin" panose="00000400000000000000" pitchFamily="2" charset="-78"/>
              </a:rPr>
              <a:t>شکل 1. شمایی از پیکره بندی </a:t>
            </a:r>
            <a:r>
              <a:rPr lang="en-US" sz="2200" dirty="0">
                <a:cs typeface="B Nazanin" panose="00000400000000000000" pitchFamily="2" charset="-78"/>
              </a:rPr>
              <a:t>PLC</a:t>
            </a:r>
            <a:endParaRPr lang="fa-IR" sz="2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364761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H="1">
            <a:off x="9650278" y="542440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Flowchart: Delay 4"/>
          <p:cNvSpPr/>
          <p:nvPr/>
        </p:nvSpPr>
        <p:spPr>
          <a:xfrm rot="5400000">
            <a:off x="11672804" y="423741"/>
            <a:ext cx="635430" cy="836908"/>
          </a:xfrm>
          <a:prstGeom prst="flowChartDelay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996400" y="580439"/>
            <a:ext cx="1570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مقدمه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9650278" y="1388039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Flowchart: Delay 9"/>
          <p:cNvSpPr/>
          <p:nvPr/>
        </p:nvSpPr>
        <p:spPr>
          <a:xfrm rot="5400000">
            <a:off x="11672804" y="1271782"/>
            <a:ext cx="635430" cy="836908"/>
          </a:xfrm>
          <a:prstGeom prst="flowChartDelay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9603693" y="1422881"/>
            <a:ext cx="20149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پیکره بندی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PLC</a:t>
            </a:r>
            <a:endParaRPr lang="en-US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9650278" y="2233638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Flowchart: Delay 12"/>
          <p:cNvSpPr/>
          <p:nvPr/>
        </p:nvSpPr>
        <p:spPr>
          <a:xfrm rot="5400000">
            <a:off x="11672804" y="2116579"/>
            <a:ext cx="635430" cy="836908"/>
          </a:xfrm>
          <a:prstGeom prst="flowChartDelay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9996399" y="2288848"/>
            <a:ext cx="1570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منطقه مونتاژ 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9650277" y="3079237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Flowchart: Delay 15"/>
          <p:cNvSpPr/>
          <p:nvPr/>
        </p:nvSpPr>
        <p:spPr>
          <a:xfrm rot="5400000">
            <a:off x="11667633" y="2955894"/>
            <a:ext cx="635430" cy="836908"/>
          </a:xfrm>
          <a:prstGeom prst="flowChartDelay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9712264" y="3119258"/>
            <a:ext cx="18029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منطقه سیم کشی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9650277" y="3924836"/>
            <a:ext cx="2541724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Flowchart: Delay 18"/>
          <p:cNvSpPr/>
          <p:nvPr/>
        </p:nvSpPr>
        <p:spPr>
          <a:xfrm rot="5400000">
            <a:off x="11667634" y="3807774"/>
            <a:ext cx="635430" cy="836908"/>
          </a:xfrm>
          <a:prstGeom prst="flowChartDelay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9650278" y="4808263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Flowchart: Delay 21"/>
          <p:cNvSpPr/>
          <p:nvPr/>
        </p:nvSpPr>
        <p:spPr>
          <a:xfrm rot="5400000">
            <a:off x="11667634" y="4676575"/>
            <a:ext cx="635430" cy="836908"/>
          </a:xfrm>
          <a:prstGeom prst="flowChartDelay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9712264" y="4815210"/>
            <a:ext cx="18546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خلاصه</a:t>
            </a:r>
            <a:endParaRPr lang="en-US" sz="2200" dirty="0">
              <a:cs typeface="B Nazanin" panose="00000400000000000000" pitchFamily="2" charset="-78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39486" y="232476"/>
            <a:ext cx="9293818" cy="64008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ar-SA" sz="2800" dirty="0" smtClean="0">
                <a:cs typeface="B Nazanin" panose="00000400000000000000" pitchFamily="2" charset="-78"/>
              </a:rPr>
              <a:t>شکل </a:t>
            </a:r>
            <a:r>
              <a:rPr lang="ar-SA" sz="2800" dirty="0">
                <a:cs typeface="B Nazanin" panose="00000400000000000000" pitchFamily="2" charset="-78"/>
              </a:rPr>
              <a:t>2 شمایی از سطح مقطع پلتفرم </a:t>
            </a:r>
            <a:r>
              <a:rPr lang="en-US" sz="2800" dirty="0">
                <a:cs typeface="B Nazanin" panose="00000400000000000000" pitchFamily="2" charset="-78"/>
              </a:rPr>
              <a:t>PLC</a:t>
            </a:r>
            <a:r>
              <a:rPr lang="fa-IR" sz="2800" dirty="0">
                <a:cs typeface="B Nazanin" panose="00000400000000000000" pitchFamily="2" charset="-78"/>
              </a:rPr>
              <a:t> را نشان می دهد. سطح تراس سیلیکونی دارای ارتفاعی درست در رجوع به هسته موجبر سیلیسی می باشد. بنابراین ارتفاع هسته موجبر موجبر سیلیس و دستگاه نوری الکترونیکی با اتصال سطح دستگاه در برابر تراس سیلیکونی به راحتی همتراز می گردند.تراس سیلیکونی همچنین به عنوان انباره حرارتی دستگاههای نیمه رسانا عمل می کند. لحیم و الکترود از طریق فرایندهای تبخیر و </a:t>
            </a:r>
            <a:r>
              <a:rPr lang="en-US" sz="2800" dirty="0">
                <a:cs typeface="B Nazanin" panose="00000400000000000000" pitchFamily="2" charset="-78"/>
              </a:rPr>
              <a:t>lift off</a:t>
            </a:r>
            <a:r>
              <a:rPr lang="fa-IR" sz="2800" dirty="0">
                <a:cs typeface="B Nazanin" panose="00000400000000000000" pitchFamily="2" charset="-78"/>
              </a:rPr>
              <a:t> (جذب آهنربایی) تشکیل می شوند. عایق بین لحیم و تراس سیلیکونی به وسیله فیلم سیلیسی با ضخامت حدود </a:t>
            </a:r>
            <a:r>
              <a:rPr lang="en-US" sz="2800" dirty="0">
                <a:cs typeface="B Nazanin" panose="00000400000000000000" pitchFamily="2" charset="-78"/>
              </a:rPr>
              <a:t>0.5 µm</a:t>
            </a:r>
            <a:r>
              <a:rPr lang="ar-SA" sz="2800" dirty="0">
                <a:cs typeface="B Nazanin" panose="00000400000000000000" pitchFamily="2" charset="-78"/>
              </a:rPr>
              <a:t> حاصل می گردد. این فیلم سیلیسی نازک سبب تولید ظرفیت خازنی بزرگ بین لحیم و تراس سیلیکونی می شود</a:t>
            </a:r>
            <a:r>
              <a:rPr lang="ar-SA" sz="2800" dirty="0" smtClean="0">
                <a:cs typeface="B Nazanin" panose="00000400000000000000" pitchFamily="2" charset="-78"/>
              </a:rPr>
              <a:t>.</a:t>
            </a:r>
            <a:endParaRPr lang="en-US" sz="2800" dirty="0">
              <a:cs typeface="B Nazanin" panose="00000400000000000000" pitchFamily="2" charset="-78"/>
            </a:endParaRPr>
          </a:p>
        </p:txBody>
      </p:sp>
      <p:sp>
        <p:nvSpPr>
          <p:cNvPr id="33" name="Action Button: Back or Previous 32">
            <a:hlinkClick r:id="" action="ppaction://hlinkshowjump?jump=previousslide" highlightClick="1"/>
          </p:cNvPr>
          <p:cNvSpPr/>
          <p:nvPr/>
        </p:nvSpPr>
        <p:spPr>
          <a:xfrm>
            <a:off x="9650277" y="5866752"/>
            <a:ext cx="609609" cy="511444"/>
          </a:xfrm>
          <a:prstGeom prst="actionButtonBackPreviou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10259887" y="5827363"/>
            <a:ext cx="10073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37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Action Button: Forward or Next 34">
            <a:hlinkClick r:id="" action="ppaction://hlinkshowjump?jump=nextslide" highlightClick="1"/>
          </p:cNvPr>
          <p:cNvSpPr/>
          <p:nvPr/>
        </p:nvSpPr>
        <p:spPr>
          <a:xfrm>
            <a:off x="11355077" y="5866752"/>
            <a:ext cx="650929" cy="511444"/>
          </a:xfrm>
          <a:prstGeom prst="actionButtonForwardNex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Isosceles Triangle 24"/>
          <p:cNvSpPr/>
          <p:nvPr/>
        </p:nvSpPr>
        <p:spPr>
          <a:xfrm rot="16200000">
            <a:off x="9411575" y="1712728"/>
            <a:ext cx="384236" cy="258210"/>
          </a:xfrm>
          <a:prstGeom prst="triangle">
            <a:avLst/>
          </a:prstGeom>
          <a:solidFill>
            <a:schemeClr val="tx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9541783" y="3947224"/>
            <a:ext cx="2025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مدول های مرکب </a:t>
            </a:r>
            <a:endParaRPr lang="en-US" sz="2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269903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300</Words>
  <Application>Microsoft Office PowerPoint</Application>
  <PresentationFormat>Widescreen</PresentationFormat>
  <Paragraphs>33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B Nazanin</vt:lpstr>
      <vt:lpstr>Calibri</vt:lpstr>
      <vt:lpstr>Calibri Light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madsg.com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Khastkhodaei;madsg.com</dc:creator>
  <dc:description>madsg.com</dc:description>
  <cp:lastModifiedBy>8p</cp:lastModifiedBy>
  <cp:revision>29</cp:revision>
  <dcterms:created xsi:type="dcterms:W3CDTF">2014-08-21T14:23:12Z</dcterms:created>
  <dcterms:modified xsi:type="dcterms:W3CDTF">2017-09-16T05:57:08Z</dcterms:modified>
</cp:coreProperties>
</file>