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9/16/2017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9/16/2017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9/16/2017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9/16/2017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تجربه شیلی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841231" y="2288848"/>
            <a:ext cx="1725664" cy="461665"/>
          </a:xfrm>
          <a:prstGeom prst="rect">
            <a:avLst/>
          </a:prstGeom>
          <a:noFill/>
        </p:spPr>
        <p:txBody>
          <a:bodyPr wrap="square" rtlCol="0">
            <a:spAutoFit/>
          </a:bodyPr>
          <a:lstStyle/>
          <a:p>
            <a:pPr algn="r" rtl="1"/>
            <a:r>
              <a:rPr lang="fa-IR" sz="2400" dirty="0" smtClean="0">
                <a:cs typeface="B Nazanin" panose="00000400000000000000" pitchFamily="2" charset="-78"/>
              </a:rPr>
              <a:t>مدل یکپارچگی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مثال کاربردی </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فصل دوم</a:t>
            </a:r>
          </a:p>
          <a:p>
            <a:pPr algn="ctr" rtl="1"/>
            <a:r>
              <a:rPr lang="fa-IR" sz="9600" b="1" dirty="0" smtClean="0">
                <a:solidFill>
                  <a:schemeClr val="tx1"/>
                </a:solidFill>
                <a:effectLst>
                  <a:outerShdw blurRad="38100" dist="38100" dir="2700000" algn="tl">
                    <a:srgbClr val="000000">
                      <a:alpha val="43137"/>
                    </a:srgbClr>
                  </a:outerShdw>
                </a:effectLst>
                <a:cs typeface="B Nazanin" panose="00000400000000000000" pitchFamily="2" charset="-78"/>
              </a:rPr>
              <a:t>تجربه شیلی</a:t>
            </a:r>
            <a:endParaRPr lang="fa-IR" sz="9600" b="1" dirty="0">
              <a:solidFill>
                <a:schemeClr val="tx1"/>
              </a:solidFill>
              <a:effectLst>
                <a:outerShdw blurRad="38100" dist="38100" dir="2700000" algn="tl">
                  <a:srgbClr val="000000">
                    <a:alpha val="43137"/>
                  </a:srgbClr>
                </a:outerShdw>
              </a:effectLst>
              <a:cs typeface="B Nazanin" panose="00000400000000000000" pitchFamily="2" charset="-78"/>
            </a:endParaRPr>
          </a:p>
          <a:p>
            <a:pPr algn="ctr"/>
            <a:endParaRPr lang="en-US" dirty="0"/>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8</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38</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5421207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تجربه شیلی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841231" y="2288848"/>
            <a:ext cx="1725664" cy="461665"/>
          </a:xfrm>
          <a:prstGeom prst="rect">
            <a:avLst/>
          </a:prstGeom>
          <a:noFill/>
        </p:spPr>
        <p:txBody>
          <a:bodyPr wrap="square" rtlCol="0">
            <a:spAutoFit/>
          </a:bodyPr>
          <a:lstStyle/>
          <a:p>
            <a:pPr algn="r" rtl="1"/>
            <a:r>
              <a:rPr lang="fa-IR" sz="2400" dirty="0" smtClean="0">
                <a:cs typeface="B Nazanin" panose="00000400000000000000" pitchFamily="2" charset="-78"/>
              </a:rPr>
              <a:t>مدل یکپارچگی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مثال کاربردی </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685800" indent="-6858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طراحی بازار قدرت شیلی بر اساس سرمایه اجباری با هزینه های حسابرسی شده و قراردادهای دوجانبه مالی می باشد. بازار نقد یا روز عمده فروش فقط برای تولید کنندگانی باز می شود که انرژی را با قیمت های نقد ساعتی و ظرفیت سالانه با قیمت برق مبادله می کنند. این کارها بر اساس محاسبه تراز برای هر عرضه کننده انجام می شود که از اقلام تحویل داده شدنی تهیه کننده و تزریق ها تشکیل می شود.</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6" y="5854976"/>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9</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38</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9700356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تجربه شیلی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841231" y="2288848"/>
            <a:ext cx="1725664" cy="461665"/>
          </a:xfrm>
          <a:prstGeom prst="rect">
            <a:avLst/>
          </a:prstGeom>
          <a:noFill/>
        </p:spPr>
        <p:txBody>
          <a:bodyPr wrap="square" rtlCol="0">
            <a:spAutoFit/>
          </a:bodyPr>
          <a:lstStyle/>
          <a:p>
            <a:pPr algn="r" rtl="1"/>
            <a:r>
              <a:rPr lang="fa-IR" sz="2400" dirty="0" smtClean="0">
                <a:cs typeface="B Nazanin" panose="00000400000000000000" pitchFamily="2" charset="-78"/>
              </a:rPr>
              <a:t>مدل یکپارچگی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مثال کاربردی </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685800" indent="-6858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بر اساس تئوری حداکثر قیمت گذاری باز، ظرفیت برق ژنراتور به عنوان کالای پرداخت شده توسط کاربران بازشناسی شده است. این ظرفیت بازتابی از سهم ژنراتور در کفایت شبکه می باشد. بخش توزیع تک قطبی یا انحصاری کنترل شده با طرح هزینه ثابت می باشد. این قبیل هزینه ها، از میانگین هزینه های سرویس و شبکه تشکیل می شوند که از مدل شرکتی کارآمد تخمین زده شده اند.</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10</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38</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098906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تجربه شیلی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841231" y="2288848"/>
            <a:ext cx="1725664" cy="461665"/>
          </a:xfrm>
          <a:prstGeom prst="rect">
            <a:avLst/>
          </a:prstGeom>
          <a:noFill/>
        </p:spPr>
        <p:txBody>
          <a:bodyPr wrap="square" rtlCol="0">
            <a:spAutoFit/>
          </a:bodyPr>
          <a:lstStyle/>
          <a:p>
            <a:pPr algn="r" rtl="1"/>
            <a:r>
              <a:rPr lang="fa-IR" sz="2400" dirty="0" smtClean="0">
                <a:cs typeface="B Nazanin" panose="00000400000000000000" pitchFamily="2" charset="-78"/>
              </a:rPr>
              <a:t>مدل یکپارچگی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مثال کاربردی </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685800" indent="-685800" algn="just" rtl="1">
              <a:lnSpc>
                <a:spcPct val="150000"/>
              </a:lnSpc>
              <a:buFont typeface="Wingdings" panose="05000000000000000000" pitchFamily="2" charset="2"/>
              <a:buChar char="§"/>
            </a:pPr>
            <a:r>
              <a:rPr lang="en-US" sz="2800" dirty="0">
                <a:solidFill>
                  <a:schemeClr val="tx1"/>
                </a:solidFill>
                <a:cs typeface="B Nazanin" panose="00000400000000000000" pitchFamily="2" charset="-78"/>
              </a:rPr>
              <a:t> </a:t>
            </a:r>
            <a:r>
              <a:rPr lang="en-US" sz="2800" dirty="0" err="1">
                <a:solidFill>
                  <a:schemeClr val="tx1"/>
                </a:solidFill>
                <a:cs typeface="B Nazanin" panose="00000400000000000000" pitchFamily="2" charset="-78"/>
              </a:rPr>
              <a:t>DisCos</a:t>
            </a:r>
            <a:r>
              <a:rPr lang="en-US" sz="2800" dirty="0">
                <a:solidFill>
                  <a:schemeClr val="tx1"/>
                </a:solidFill>
                <a:cs typeface="B Nazanin" panose="00000400000000000000" pitchFamily="2" charset="-78"/>
              </a:rPr>
              <a:t> </a:t>
            </a:r>
            <a:r>
              <a:rPr lang="fa-IR" sz="2800" dirty="0">
                <a:solidFill>
                  <a:schemeClr val="tx1"/>
                </a:solidFill>
                <a:cs typeface="B Nazanin" panose="00000400000000000000" pitchFamily="2" charset="-78"/>
              </a:rPr>
              <a:t>انرژی را </a:t>
            </a:r>
            <a:r>
              <a:rPr lang="fa-IR" sz="2800" dirty="0" smtClean="0">
                <a:solidFill>
                  <a:schemeClr val="tx1"/>
                </a:solidFill>
                <a:cs typeface="B Nazanin" panose="00000400000000000000" pitchFamily="2" charset="-78"/>
              </a:rPr>
              <a:t>از</a:t>
            </a:r>
            <a:r>
              <a:rPr lang="en-US" sz="2800" dirty="0" smtClean="0">
                <a:solidFill>
                  <a:schemeClr val="tx1"/>
                </a:solidFill>
                <a:cs typeface="B Nazanin" panose="00000400000000000000" pitchFamily="2" charset="-78"/>
              </a:rPr>
              <a:t>PP </a:t>
            </a:r>
            <a:r>
              <a:rPr lang="fa-IR" sz="2800" dirty="0" smtClean="0">
                <a:solidFill>
                  <a:schemeClr val="tx1"/>
                </a:solidFill>
                <a:cs typeface="B Nazanin" panose="00000400000000000000" pitchFamily="2" charset="-78"/>
              </a:rPr>
              <a:t> در </a:t>
            </a:r>
            <a:r>
              <a:rPr lang="fa-IR" sz="2800" dirty="0">
                <a:solidFill>
                  <a:schemeClr val="tx1"/>
                </a:solidFill>
                <a:cs typeface="B Nazanin" panose="00000400000000000000" pitchFamily="2" charset="-78"/>
              </a:rPr>
              <a:t>ایستگاههای فرعی توزیع اولیه با قیمت گرهی کنترل شده خریداری می کند. قیمت گرهی بازتابی از تخمین هزینه های حاشیه ای بلند مدت میباشد. این محاسبه قیمت میانگین قراردادها در میان مشتریان آزاد و ژنراتورها و هزینه های حاشیه ای شبکه مورد انتظار برای چهار سال بعدی را در نظر می گیرد. از طرف دیگر، در طول حداکثر ساعات بار فصل زمستان (می- سپتامبر)، جریمه هزینه برق برای مشتریان در نظر گرفته می شود، زمانی که آنها از حد تقاضا تجاوز کرده و بیشتر مصرف کرده باشند.</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11</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38</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8500751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311</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29</cp:revision>
  <dcterms:created xsi:type="dcterms:W3CDTF">2014-08-21T14:23:12Z</dcterms:created>
  <dcterms:modified xsi:type="dcterms:W3CDTF">2017-09-16T05:10:52Z</dcterms:modified>
</cp:coreProperties>
</file>