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9/24/2017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9/24/2017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9/24/2017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9/24/2017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9/24/2017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03693" y="2288848"/>
            <a:ext cx="1963202" cy="400110"/>
          </a:xfrm>
          <a:prstGeom prst="rect">
            <a:avLst/>
          </a:prstGeom>
          <a:noFill/>
        </p:spPr>
        <p:txBody>
          <a:bodyPr wrap="square" rtlCol="0">
            <a:spAutoFit/>
          </a:bodyPr>
          <a:lstStyle/>
          <a:p>
            <a:pPr algn="r" rtl="1"/>
            <a:r>
              <a:rPr lang="fa-IR" sz="2000" dirty="0" smtClean="0">
                <a:cs typeface="B Nazanin" panose="00000400000000000000" pitchFamily="2" charset="-78"/>
              </a:rPr>
              <a:t>دروس سفارشی سازی</a:t>
            </a:r>
            <a:endParaRPr lang="en-US" sz="20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583020" y="3119258"/>
            <a:ext cx="1932205"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بکارگیری دروس</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افکار نهایی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3600" b="1" dirty="0">
                <a:solidFill>
                  <a:schemeClr val="tx1"/>
                </a:solidFill>
                <a:effectLst>
                  <a:outerShdw blurRad="38100" dist="38100" dir="2700000" algn="tl">
                    <a:srgbClr val="000000">
                      <a:alpha val="43137"/>
                    </a:srgbClr>
                  </a:outerShdw>
                </a:effectLst>
                <a:cs typeface="B Nazanin" panose="00000400000000000000" pitchFamily="2" charset="-78"/>
              </a:rPr>
              <a:t>فصل </a:t>
            </a:r>
            <a:r>
              <a:rPr lang="fa-IR" sz="3600" b="1" dirty="0" smtClean="0">
                <a:solidFill>
                  <a:schemeClr val="tx1"/>
                </a:solidFill>
                <a:effectLst>
                  <a:outerShdw blurRad="38100" dist="38100" dir="2700000" algn="tl">
                    <a:srgbClr val="000000">
                      <a:alpha val="43137"/>
                    </a:srgbClr>
                  </a:outerShdw>
                </a:effectLst>
                <a:cs typeface="B Nazanin" panose="00000400000000000000" pitchFamily="2" charset="-78"/>
              </a:rPr>
              <a:t>چهارم</a:t>
            </a:r>
            <a:endParaRPr lang="fa-IR" sz="3600" b="1" dirty="0">
              <a:solidFill>
                <a:schemeClr val="tx1"/>
              </a:solidFill>
              <a:effectLst>
                <a:outerShdw blurRad="38100" dist="38100" dir="2700000" algn="tl">
                  <a:srgbClr val="000000">
                    <a:alpha val="43137"/>
                  </a:srgbClr>
                </a:outerShdw>
              </a:effectLst>
              <a:cs typeface="B Nazanin" panose="00000400000000000000" pitchFamily="2" charset="-78"/>
            </a:endParaRPr>
          </a:p>
          <a:p>
            <a:pPr algn="ctr" rtl="1"/>
            <a:r>
              <a:rPr lang="fa-IR" sz="6000" b="1" dirty="0">
                <a:solidFill>
                  <a:schemeClr val="tx1"/>
                </a:solidFill>
                <a:effectLst>
                  <a:outerShdw blurRad="38100" dist="38100" dir="2700000" algn="tl">
                    <a:srgbClr val="000000">
                      <a:alpha val="43137"/>
                    </a:srgbClr>
                  </a:outerShdw>
                </a:effectLst>
                <a:cs typeface="B Nazanin" panose="00000400000000000000" pitchFamily="2" charset="-78"/>
              </a:rPr>
              <a:t>بکارگیری دروس برای خدمات مصرف کننده الکترونیکی </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16</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37</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37405" y="3502410"/>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راهبردها</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مبانی و توصیه</a:t>
            </a:r>
            <a:endParaRPr lang="en-US" sz="2200" dirty="0">
              <a:cs typeface="B Nazanin" panose="00000400000000000000" pitchFamily="2" charset="-78"/>
            </a:endParaRPr>
          </a:p>
        </p:txBody>
      </p:sp>
    </p:spTree>
    <p:extLst>
      <p:ext uri="{BB962C8B-B14F-4D97-AF65-F5344CB8AC3E}">
        <p14:creationId xmlns:p14="http://schemas.microsoft.com/office/powerpoint/2010/main" val="25730005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03693" y="2288848"/>
            <a:ext cx="1963202" cy="400110"/>
          </a:xfrm>
          <a:prstGeom prst="rect">
            <a:avLst/>
          </a:prstGeom>
          <a:noFill/>
        </p:spPr>
        <p:txBody>
          <a:bodyPr wrap="square" rtlCol="0">
            <a:spAutoFit/>
          </a:bodyPr>
          <a:lstStyle/>
          <a:p>
            <a:pPr algn="r" rtl="1"/>
            <a:r>
              <a:rPr lang="fa-IR" sz="2000" dirty="0" smtClean="0">
                <a:cs typeface="B Nazanin" panose="00000400000000000000" pitchFamily="2" charset="-78"/>
              </a:rPr>
              <a:t>دروس سفارشی سازی</a:t>
            </a:r>
            <a:endParaRPr lang="en-US" sz="20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583020" y="3119258"/>
            <a:ext cx="1932205"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بکارگیری دروس</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افکار نهایی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با ترسیم خط موازی بین تولید انبوه و خرده فروشی </a:t>
            </a:r>
            <a:r>
              <a:rPr lang="fa-IR" sz="2800" dirty="0" smtClean="0">
                <a:solidFill>
                  <a:schemeClr val="tx1"/>
                </a:solidFill>
                <a:cs typeface="B Nazanin" panose="00000400000000000000" pitchFamily="2" charset="-78"/>
              </a:rPr>
              <a:t>الکترونیکی </a:t>
            </a:r>
            <a:r>
              <a:rPr lang="fa-IR" sz="2800" dirty="0">
                <a:solidFill>
                  <a:schemeClr val="tx1"/>
                </a:solidFill>
                <a:cs typeface="B Nazanin" panose="00000400000000000000" pitchFamily="2" charset="-78"/>
              </a:rPr>
              <a:t>(به عبارتی فروش آنلاین)، بین محرک های سفارشی سازی انبوه و خدمات سفارشی انبوه مصرف کننده الکترونیکی نیز می توان این کار را انجام داد. در مورد فروش آنلاین، نقش تولید گرا طراحی به کمک کامپیوتر به نقش فروش گرا حمایت از تصمیم اینترنتی تبدیل می شود که به مشتریان در تعریف محصولات یا خدمات سفارشی کمک می کند.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17</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37</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37405" y="3502410"/>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راهبردها</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مبانی و توصیه</a:t>
            </a:r>
            <a:endParaRPr lang="en-US" sz="2200" dirty="0">
              <a:cs typeface="B Nazanin" panose="00000400000000000000" pitchFamily="2" charset="-78"/>
            </a:endParaRPr>
          </a:p>
        </p:txBody>
      </p:sp>
    </p:spTree>
    <p:extLst>
      <p:ext uri="{BB962C8B-B14F-4D97-AF65-F5344CB8AC3E}">
        <p14:creationId xmlns:p14="http://schemas.microsoft.com/office/powerpoint/2010/main" val="27496211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03693" y="2288848"/>
            <a:ext cx="1963202" cy="400110"/>
          </a:xfrm>
          <a:prstGeom prst="rect">
            <a:avLst/>
          </a:prstGeom>
          <a:noFill/>
        </p:spPr>
        <p:txBody>
          <a:bodyPr wrap="square" rtlCol="0">
            <a:spAutoFit/>
          </a:bodyPr>
          <a:lstStyle/>
          <a:p>
            <a:pPr algn="r" rtl="1"/>
            <a:r>
              <a:rPr lang="fa-IR" sz="2000" dirty="0" smtClean="0">
                <a:cs typeface="B Nazanin" panose="00000400000000000000" pitchFamily="2" charset="-78"/>
              </a:rPr>
              <a:t>دروس سفارشی سازی</a:t>
            </a:r>
            <a:endParaRPr lang="en-US" sz="20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583020" y="3119258"/>
            <a:ext cx="1932205"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بکارگیری دروس</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افکار نهایی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در استراتژی خدمات سفارشی انبوه مصرف کننده </a:t>
            </a:r>
            <a:r>
              <a:rPr lang="fa-IR" sz="2800" dirty="0" smtClean="0">
                <a:solidFill>
                  <a:schemeClr val="tx1"/>
                </a:solidFill>
                <a:cs typeface="B Nazanin" panose="00000400000000000000" pitchFamily="2" charset="-78"/>
              </a:rPr>
              <a:t>الکترونیکی، </a:t>
            </a:r>
            <a:r>
              <a:rPr lang="fa-IR" sz="2800" dirty="0">
                <a:solidFill>
                  <a:schemeClr val="tx1"/>
                </a:solidFill>
                <a:cs typeface="B Nazanin" panose="00000400000000000000" pitchFamily="2" charset="-78"/>
              </a:rPr>
              <a:t>پتانسیل نسبتاً نامحدود سفارشی سازی، حمایت از تصمیم، پیمانه ای کردن و بهم پیوستگی وابسته به محیط فروش آنلاین می باشد. همچنین تحلیل این محرک ها با تحلیل تاثیر سفارشی سازی بر فروش شروع می شود. در عوض ، این مسئله بینش هایی در زمینه نقش های محرک های استراتژی سفارشی سازی انبوه در صورت استفاده در فروش آنلاین عرضه می کند.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18</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37</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37405" y="3502410"/>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راهبردها</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مبانی و توصیه</a:t>
            </a:r>
            <a:endParaRPr lang="en-US" sz="2200" dirty="0">
              <a:cs typeface="B Nazanin" panose="00000400000000000000" pitchFamily="2" charset="-78"/>
            </a:endParaRPr>
          </a:p>
        </p:txBody>
      </p:sp>
    </p:spTree>
    <p:extLst>
      <p:ext uri="{BB962C8B-B14F-4D97-AF65-F5344CB8AC3E}">
        <p14:creationId xmlns:p14="http://schemas.microsoft.com/office/powerpoint/2010/main" val="14074581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03693" y="2288848"/>
            <a:ext cx="1963202" cy="400110"/>
          </a:xfrm>
          <a:prstGeom prst="rect">
            <a:avLst/>
          </a:prstGeom>
          <a:noFill/>
        </p:spPr>
        <p:txBody>
          <a:bodyPr wrap="square" rtlCol="0">
            <a:spAutoFit/>
          </a:bodyPr>
          <a:lstStyle/>
          <a:p>
            <a:pPr algn="r" rtl="1"/>
            <a:r>
              <a:rPr lang="fa-IR" sz="2000" dirty="0" smtClean="0">
                <a:cs typeface="B Nazanin" panose="00000400000000000000" pitchFamily="2" charset="-78"/>
              </a:rPr>
              <a:t>دروس سفارشی سازی</a:t>
            </a:r>
            <a:endParaRPr lang="en-US" sz="20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583020" y="3119258"/>
            <a:ext cx="1932205"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بکارگیری دروس</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افکار نهایی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سفارشی سازی در محیط فروش آنلاین</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استراتژیهای خدمات مصرف کننده الکترونیکی پیچیدگی های فرایندهای فروش سفارشی را رفع می کنند. فروش محصول سفارشی در صورتی آسان می باشد که مشتری قادر به تعیین اولویت برای هر ویژگی باشد. زمانی که نیازمندیهای مشتری مستقیماً به ویژگیهای محصول تعبیر نمی شوند، امور پیچیده تر جلوه می کنند.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19</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37</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37405" y="3502410"/>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راهبردها</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مبانی و توصیه</a:t>
            </a:r>
            <a:endParaRPr lang="en-US" sz="2200" dirty="0">
              <a:cs typeface="B Nazanin" panose="00000400000000000000" pitchFamily="2" charset="-78"/>
            </a:endParaRPr>
          </a:p>
        </p:txBody>
      </p:sp>
    </p:spTree>
    <p:extLst>
      <p:ext uri="{BB962C8B-B14F-4D97-AF65-F5344CB8AC3E}">
        <p14:creationId xmlns:p14="http://schemas.microsoft.com/office/powerpoint/2010/main" val="32845575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279</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27</cp:revision>
  <dcterms:created xsi:type="dcterms:W3CDTF">2014-08-21T14:23:12Z</dcterms:created>
  <dcterms:modified xsi:type="dcterms:W3CDTF">2017-09-24T08:10:56Z</dcterms:modified>
</cp:coreProperties>
</file>