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3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8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0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8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3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08B6-3C68-443D-8F55-B3AD0BC9A5A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541783" y="2288848"/>
            <a:ext cx="2025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فرمولاسیون نابرابری 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r" rtl="1"/>
            <a:r>
              <a:rPr lang="fa-IR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</a:p>
          <a:p>
            <a:pPr algn="ctr" rtl="1"/>
            <a:r>
              <a:rPr lang="fa-IR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فرمولاسیون نابرابری و عدم انطباق ضرب کننده </a:t>
            </a: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61163" y="2571047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ضرب کننده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98909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541783" y="2288848"/>
            <a:ext cx="2025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فرمولاسیون نابرابری 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139486" y="232476"/>
                <a:ext cx="9293818" cy="64008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 anchorCtr="0"/>
              <a:lstStyle/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ar-SA" sz="2800" dirty="0" smtClean="0">
                    <a:cs typeface="B Nazanin" panose="00000400000000000000" pitchFamily="2" charset="-78"/>
                  </a:rPr>
                  <a:t>با </a:t>
                </a:r>
                <a:r>
                  <a:rPr lang="ar-SA" sz="2800" dirty="0">
                    <a:cs typeface="B Nazanin" panose="00000400000000000000" pitchFamily="2" charset="-78"/>
                  </a:rPr>
                  <a:t>توجه به تغییرات ناشی از پارامترهای وابسته فرایند و نابرابری در ولتاژهاو جریانات بایاس نابرابری کل در مدار پیشنهاد شده را می توان مورد آنالیز قرار داد. نابرابری و عدم انطباق وابسته به فرایند در جریان درین را می توان در پارامتر </a:t>
                </a:r>
                <a:r>
                  <a:rPr lang="en-US" sz="2800" dirty="0">
                    <a:cs typeface="B Nazanin" panose="00000400000000000000" pitchFamily="2" charset="-78"/>
                  </a:rPr>
                  <a:t>I</a:t>
                </a:r>
                <a:r>
                  <a:rPr lang="en-US" sz="2800" baseline="-25000" dirty="0">
                    <a:cs typeface="B Nazanin" panose="00000400000000000000" pitchFamily="2" charset="-78"/>
                  </a:rPr>
                  <a:t>D0</a:t>
                </a:r>
                <a:r>
                  <a:rPr lang="ar-SA" sz="2800" dirty="0">
                    <a:cs typeface="B Nazanin" panose="00000400000000000000" pitchFamily="2" charset="-78"/>
                  </a:rPr>
                  <a:t> مورد رسیدگی قرار داد که می تواند شامل </a:t>
                </a:r>
                <a:r>
                  <a:rPr lang="ar-SA" sz="2800" dirty="0" smtClean="0">
                    <a:cs typeface="B Nazanin" panose="00000400000000000000" pitchFamily="2" charset="-78"/>
                  </a:rPr>
                  <a:t>نابرابری</a:t>
                </a:r>
                <a:r>
                  <a:rPr lang="en-US" sz="2800" dirty="0" smtClean="0">
                    <a:cs typeface="B Nazanin" panose="00000400000000000000" pitchFamily="2" charset="-78"/>
                  </a:rPr>
                  <a:t>β </a:t>
                </a:r>
                <a:r>
                  <a:rPr lang="ar-SA" sz="2800" dirty="0">
                    <a:cs typeface="B Nazanin" panose="00000400000000000000" pitchFamily="2" charset="-78"/>
                  </a:rPr>
                  <a:t>، نابرابری </a:t>
                </a:r>
                <a:r>
                  <a:rPr lang="en-US" sz="2800" dirty="0">
                    <a:cs typeface="B Nazanin" panose="00000400000000000000" pitchFamily="2" charset="-78"/>
                  </a:rPr>
                  <a:t>V</a:t>
                </a:r>
                <a:r>
                  <a:rPr lang="en-US" sz="2800" baseline="-25000" dirty="0">
                    <a:cs typeface="B Nazanin" panose="00000400000000000000" pitchFamily="2" charset="-78"/>
                  </a:rPr>
                  <a:t>TH</a:t>
                </a:r>
                <a:r>
                  <a:rPr lang="ar-SA" sz="2800" dirty="0">
                    <a:cs typeface="B Nazanin" panose="00000400000000000000" pitchFamily="2" charset="-78"/>
                  </a:rPr>
                  <a:t> که به صورت توانی جریان را تغییر می دهد و </a:t>
                </a:r>
                <a:r>
                  <a:rPr lang="en-US" sz="2800" dirty="0">
                    <a:cs typeface="B Nazanin" panose="00000400000000000000" pitchFamily="2" charset="-78"/>
                    <a:sym typeface="Symbol" panose="05050102010706020507" pitchFamily="18" charset="2"/>
                  </a:rPr>
                  <a:t></a:t>
                </a:r>
                <a:r>
                  <a:rPr lang="ar-SA" sz="2800" dirty="0">
                    <a:cs typeface="B Nazanin" panose="00000400000000000000" pitchFamily="2" charset="-78"/>
                  </a:rPr>
                  <a:t> ناشی از </a:t>
                </a:r>
                <a:r>
                  <a:rPr lang="en-US" sz="2800" dirty="0">
                    <a:cs typeface="B Nazanin" panose="00000400000000000000" pitchFamily="2" charset="-78"/>
                  </a:rPr>
                  <a:t>V</a:t>
                </a:r>
                <a:r>
                  <a:rPr lang="en-US" sz="2800" baseline="-25000" dirty="0">
                    <a:cs typeface="B Nazanin" panose="00000400000000000000" pitchFamily="2" charset="-78"/>
                  </a:rPr>
                  <a:t>BS</a:t>
                </a:r>
                <a:r>
                  <a:rPr lang="ar-SA" sz="2800" dirty="0">
                    <a:cs typeface="B Nazanin" panose="00000400000000000000" pitchFamily="2" charset="-78"/>
                  </a:rPr>
                  <a:t> باشد. این قبیل نابرابریها با انتخاب </a:t>
                </a:r>
                <a:r>
                  <a:rPr lang="ar-SA" sz="2800" dirty="0" smtClean="0">
                    <a:cs typeface="B Nazanin" panose="00000400000000000000" pitchFamily="2" charset="-78"/>
                  </a:rPr>
                  <a:t>جمله</a:t>
                </a:r>
                <a:r>
                  <a:rPr lang="en-US" sz="2800" dirty="0" smtClean="0">
                    <a:cs typeface="B Nazanin" panose="00000400000000000000" pitchFamily="2" charset="-78"/>
                  </a:rPr>
                  <a:t>I</a:t>
                </a:r>
                <a:r>
                  <a:rPr lang="en-US" sz="2800" baseline="-25000" dirty="0" smtClean="0">
                    <a:cs typeface="B Nazanin" panose="00000400000000000000" pitchFamily="2" charset="-78"/>
                  </a:rPr>
                  <a:t>D0</a:t>
                </a:r>
                <a:r>
                  <a:rPr lang="en-US" sz="2800" dirty="0" smtClean="0">
                    <a:cs typeface="B Nazanin" panose="00000400000000000000" pitchFamily="2" charset="-78"/>
                  </a:rPr>
                  <a:t>(1</a:t>
                </a:r>
                <a:r>
                  <a:rPr lang="en-US" sz="2800" dirty="0">
                    <a:cs typeface="B Nazanin" panose="00000400000000000000" pitchFamily="2" charset="-78"/>
                  </a:rPr>
                  <a:t>+</a:t>
                </a:r>
                <a14:m>
                  <m:oMath xmlns:m="http://schemas.openxmlformats.org/officeDocument/2006/math">
                    <m:r>
                      <a:rPr lang="ar-SA" sz="2800">
                        <a:latin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cs typeface="B Nazanin" panose="00000400000000000000" pitchFamily="2" charset="-78"/>
                  </a:rPr>
                  <a:t> 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 </a:t>
                </a:r>
                <a:r>
                  <a:rPr lang="ar-SA" sz="2800" dirty="0" smtClean="0">
                    <a:cs typeface="B Nazanin" panose="00000400000000000000" pitchFamily="2" charset="-78"/>
                  </a:rPr>
                  <a:t>لحاظ </a:t>
                </a:r>
                <a:r>
                  <a:rPr lang="ar-SA" sz="2800" dirty="0">
                    <a:cs typeface="B Nazanin" panose="00000400000000000000" pitchFamily="2" charset="-78"/>
                  </a:rPr>
                  <a:t>شده و نابرابری و عدم انطباق بایاس را می توان در مراحل بعدی و با نوشتن </a:t>
                </a:r>
                <a:r>
                  <a:rPr lang="en-US" sz="2800" dirty="0">
                    <a:cs typeface="B Nazanin" panose="00000400000000000000" pitchFamily="2" charset="-78"/>
                  </a:rPr>
                  <a:t>I</a:t>
                </a:r>
                <a:r>
                  <a:rPr lang="en-US" sz="2800" baseline="-25000" dirty="0">
                    <a:cs typeface="B Nazanin" panose="00000400000000000000" pitchFamily="2" charset="-78"/>
                  </a:rPr>
                  <a:t>BIAS</a:t>
                </a:r>
                <a:r>
                  <a:rPr lang="en-US" sz="2800" dirty="0">
                    <a:cs typeface="B Nazanin" panose="00000400000000000000" pitchFamily="2" charset="-78"/>
                  </a:rPr>
                  <a:t>+</a:t>
                </a:r>
                <a14:m>
                  <m:oMath xmlns:m="http://schemas.openxmlformats.org/officeDocument/2006/math">
                    <m:r>
                      <a:rPr lang="ar-SA" sz="2800">
                        <a:latin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𝐵𝐼𝐴𝑆</m:t>
                        </m:r>
                      </m:sub>
                    </m:sSub>
                  </m:oMath>
                </a14:m>
                <a:r>
                  <a:rPr lang="ar-SA" sz="2800" dirty="0">
                    <a:cs typeface="B Nazanin" panose="00000400000000000000" pitchFamily="2" charset="-78"/>
                  </a:rPr>
                  <a:t> برای عبارت جریان نهایی مشتمل بر نابرابری لحاظ نمود</a:t>
                </a:r>
                <a:r>
                  <a:rPr lang="ar-SA" sz="2800" dirty="0" smtClean="0">
                    <a:cs typeface="B Nazanin" panose="00000400000000000000" pitchFamily="2" charset="-78"/>
                  </a:rPr>
                  <a:t>.</a:t>
                </a:r>
                <a:endParaRPr lang="en-US" sz="2800" dirty="0">
                  <a:cs typeface="B Nazanin" panose="00000400000000000000" pitchFamily="2" charset="-78"/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486" y="232476"/>
                <a:ext cx="9293818" cy="64008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28575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61163" y="2571047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ضرب کننده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37443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541783" y="2288848"/>
            <a:ext cx="2025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فرمولاسیون نابرابری 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139486" y="232476"/>
                <a:ext cx="9293818" cy="64008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 anchorCtr="0"/>
              <a:lstStyle/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ar-SA" sz="2800" dirty="0" smtClean="0">
                    <a:cs typeface="B Nazanin" panose="00000400000000000000" pitchFamily="2" charset="-78"/>
                  </a:rPr>
                  <a:t>نابرابری </a:t>
                </a:r>
                <a:r>
                  <a:rPr lang="ar-SA" sz="2800" dirty="0">
                    <a:cs typeface="B Nazanin" panose="00000400000000000000" pitchFamily="2" charset="-78"/>
                  </a:rPr>
                  <a:t>و عدم انطباق در </a:t>
                </a:r>
                <a:r>
                  <a:rPr lang="en-US" sz="2800" dirty="0">
                    <a:cs typeface="B Nazanin" panose="00000400000000000000" pitchFamily="2" charset="-78"/>
                  </a:rPr>
                  <a:t>V</a:t>
                </a:r>
                <a:r>
                  <a:rPr lang="en-US" sz="2800" baseline="-25000" dirty="0">
                    <a:cs typeface="B Nazanin" panose="00000400000000000000" pitchFamily="2" charset="-78"/>
                  </a:rPr>
                  <a:t>DS</a:t>
                </a:r>
                <a:r>
                  <a:rPr lang="ar-SA" sz="2800" dirty="0">
                    <a:cs typeface="B Nazanin" panose="00000400000000000000" pitchFamily="2" charset="-78"/>
                  </a:rPr>
                  <a:t> برای هر جفت ترانزیستور نیز برای هر عبارت جریان لحاظ ، به عبارتی معادلات (8)، (12-10) با معرفی ضریب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ar-SA" sz="2800" dirty="0">
                    <a:cs typeface="B Nazanin" panose="00000400000000000000" pitchFamily="2" charset="-78"/>
                  </a:rPr>
                  <a:t> لحاظ می گردد، در این رابطه </a:t>
                </a:r>
                <a:r>
                  <a:rPr lang="en-US" sz="2800" dirty="0" err="1">
                    <a:cs typeface="B Nazanin" panose="00000400000000000000" pitchFamily="2" charset="-78"/>
                  </a:rPr>
                  <a:t>i</a:t>
                </a:r>
                <a:r>
                  <a:rPr lang="fa-IR" sz="2800" dirty="0">
                    <a:cs typeface="B Nazanin" panose="00000400000000000000" pitchFamily="2" charset="-78"/>
                  </a:rPr>
                  <a:t>و </a:t>
                </a:r>
                <a:r>
                  <a:rPr lang="en-US" sz="2800" dirty="0">
                    <a:cs typeface="B Nazanin" panose="00000400000000000000" pitchFamily="2" charset="-78"/>
                  </a:rPr>
                  <a:t>j</a:t>
                </a:r>
                <a:r>
                  <a:rPr lang="fa-IR" sz="2800" dirty="0">
                    <a:cs typeface="B Nazanin" panose="00000400000000000000" pitchFamily="2" charset="-78"/>
                  </a:rPr>
                  <a:t> معرف جفت ترانزیستور می باشند. با توجه به معادله (1)، آن را می توان به صورت زیر نوشت؛ </a:t>
                </a:r>
                <a:endParaRPr lang="fa-IR" sz="2800" dirty="0" smtClean="0">
                  <a:cs typeface="B Nazanin" panose="00000400000000000000" pitchFamily="2" charset="-78"/>
                </a:endParaRP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fa-IR" sz="2800" dirty="0" smtClean="0">
                  <a:cs typeface="B Nazanin" panose="00000400000000000000" pitchFamily="2" charset="-78"/>
                </a:endParaRP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fa-IR" sz="2800" dirty="0">
                  <a:cs typeface="B Nazanin" panose="00000400000000000000" pitchFamily="2" charset="-78"/>
                </a:endParaRP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ar-SA" sz="2800" dirty="0">
                    <a:cs typeface="B Nazanin" panose="00000400000000000000" pitchFamily="2" charset="-78"/>
                  </a:rPr>
                  <a:t>معادله (</a:t>
                </a:r>
                <a:r>
                  <a:rPr lang="en-US" sz="2800" dirty="0">
                    <a:cs typeface="B Nazanin" panose="00000400000000000000" pitchFamily="2" charset="-78"/>
                  </a:rPr>
                  <a:t>13</a:t>
                </a:r>
                <a:r>
                  <a:rPr lang="ar-SA" sz="2800" dirty="0">
                    <a:cs typeface="B Nazanin" panose="00000400000000000000" pitchFamily="2" charset="-78"/>
                  </a:rPr>
                  <a:t>) را می توان به شکل ولتاژهای ورودی ( با رجوع به معادله 8) و یک جمله نابرابری </a:t>
                </a:r>
                <a14:m>
                  <m:oMath xmlns:m="http://schemas.openxmlformats.org/officeDocument/2006/math">
                    <m:r>
                      <a:rPr lang="ar-SA" sz="2800" i="1"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ar-SA" sz="2800" dirty="0">
                    <a:cs typeface="B Nazanin" panose="00000400000000000000" pitchFamily="2" charset="-78"/>
                  </a:rPr>
                  <a:t> که معادله را به شکل زیر درمی آورد، بازنویسی نمود</a:t>
                </a:r>
                <a:r>
                  <a:rPr lang="ar-SA" sz="2800" dirty="0" smtClean="0">
                    <a:cs typeface="B Nazanin" panose="00000400000000000000" pitchFamily="2" charset="-78"/>
                  </a:rPr>
                  <a:t>؛</a:t>
                </a:r>
                <a:endParaRPr lang="fa-IR" sz="2800" dirty="0" smtClean="0">
                  <a:cs typeface="B Nazanin" panose="00000400000000000000" pitchFamily="2" charset="-78"/>
                </a:endParaRP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en-US" sz="2800" dirty="0">
                  <a:cs typeface="B Nazanin" panose="00000400000000000000" pitchFamily="2" charset="-78"/>
                </a:endParaRP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en-US" sz="2800" dirty="0">
                  <a:cs typeface="B Nazanin" panose="00000400000000000000" pitchFamily="2" charset="-78"/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486" y="232476"/>
                <a:ext cx="9293818" cy="64008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28575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61163" y="2571047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ضرب کننده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9676" y="3034646"/>
            <a:ext cx="6867589" cy="7964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2286" y="5640739"/>
            <a:ext cx="6312983" cy="694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067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541783" y="2288848"/>
            <a:ext cx="2025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فرمولاسیون نابرابری 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800" dirty="0" smtClean="0">
                <a:cs typeface="B Nazanin" panose="00000400000000000000" pitchFamily="2" charset="-78"/>
              </a:rPr>
              <a:t>جمع </a:t>
            </a:r>
            <a:r>
              <a:rPr lang="en-US" sz="2800" dirty="0">
                <a:cs typeface="B Nazanin" panose="00000400000000000000" pitchFamily="2" charset="-78"/>
              </a:rPr>
              <a:t>I</a:t>
            </a:r>
            <a:r>
              <a:rPr lang="en-US" sz="2800" baseline="-25000" dirty="0">
                <a:cs typeface="B Nazanin" panose="00000400000000000000" pitchFamily="2" charset="-78"/>
              </a:rPr>
              <a:t>DS2</a:t>
            </a:r>
            <a:r>
              <a:rPr lang="ar-SA" sz="2800" dirty="0">
                <a:cs typeface="B Nazanin" panose="00000400000000000000" pitchFamily="2" charset="-78"/>
              </a:rPr>
              <a:t> و </a:t>
            </a:r>
            <a:r>
              <a:rPr lang="en-US" sz="2800" dirty="0">
                <a:cs typeface="B Nazanin" panose="00000400000000000000" pitchFamily="2" charset="-78"/>
              </a:rPr>
              <a:t>I</a:t>
            </a:r>
            <a:r>
              <a:rPr lang="en-US" sz="2800" baseline="-25000" dirty="0">
                <a:cs typeface="B Nazanin" panose="00000400000000000000" pitchFamily="2" charset="-78"/>
              </a:rPr>
              <a:t>DS6</a:t>
            </a:r>
            <a:r>
              <a:rPr lang="ar-SA" sz="2800" dirty="0">
                <a:cs typeface="B Nazanin" panose="00000400000000000000" pitchFamily="2" charset="-78"/>
              </a:rPr>
              <a:t> را می توان به صورت زیر نوشت؛ 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800" dirty="0">
                <a:cs typeface="B Nazanin" panose="00000400000000000000" pitchFamily="2" charset="-78"/>
              </a:rPr>
              <a:t>بدین طریق </a:t>
            </a:r>
            <a:r>
              <a:rPr lang="en-US" sz="2800" dirty="0">
                <a:cs typeface="B Nazanin" panose="00000400000000000000" pitchFamily="2" charset="-78"/>
              </a:rPr>
              <a:t>I</a:t>
            </a:r>
            <a:r>
              <a:rPr lang="en-US" sz="2800" baseline="-25000" dirty="0">
                <a:cs typeface="B Nazanin" panose="00000400000000000000" pitchFamily="2" charset="-78"/>
              </a:rPr>
              <a:t>DS4</a:t>
            </a:r>
            <a:r>
              <a:rPr lang="ar-SA" sz="2800" dirty="0">
                <a:cs typeface="B Nazanin" panose="00000400000000000000" pitchFamily="2" charset="-78"/>
              </a:rPr>
              <a:t> و </a:t>
            </a:r>
            <a:r>
              <a:rPr lang="en-US" sz="2800" dirty="0">
                <a:cs typeface="B Nazanin" panose="00000400000000000000" pitchFamily="2" charset="-78"/>
              </a:rPr>
              <a:t>I</a:t>
            </a:r>
            <a:r>
              <a:rPr lang="en-US" sz="2800" baseline="-25000" dirty="0">
                <a:cs typeface="B Nazanin" panose="00000400000000000000" pitchFamily="2" charset="-78"/>
              </a:rPr>
              <a:t>DS8</a:t>
            </a:r>
            <a:r>
              <a:rPr lang="ar-SA" sz="2800" dirty="0">
                <a:cs typeface="B Nazanin" panose="00000400000000000000" pitchFamily="2" charset="-78"/>
              </a:rPr>
              <a:t> را می توان باهم جمع و به رابطه زیر رسید،</a:t>
            </a:r>
            <a:endParaRPr lang="en-US" sz="2800" dirty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800" dirty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61163" y="2571047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ضرب کننده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5948" y="2098842"/>
            <a:ext cx="5993394" cy="8304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9926" y="4675502"/>
            <a:ext cx="6752937" cy="99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071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197</Words>
  <Application>Microsoft Office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B Nazanin</vt:lpstr>
      <vt:lpstr>Calibri</vt:lpstr>
      <vt:lpstr>Calibri Light</vt:lpstr>
      <vt:lpstr>Cambria Math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Khastkhodaei;madsg.com</dc:creator>
  <dc:description>madsg.com</dc:description>
  <cp:lastModifiedBy>8p</cp:lastModifiedBy>
  <cp:revision>28</cp:revision>
  <dcterms:created xsi:type="dcterms:W3CDTF">2014-08-21T14:23:12Z</dcterms:created>
  <dcterms:modified xsi:type="dcterms:W3CDTF">2017-09-14T07:31:49Z</dcterms:modified>
</cp:coreProperties>
</file>