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رشد اقتصادی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گنجایش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4000" b="1" dirty="0">
                <a:solidFill>
                  <a:schemeClr val="tx1"/>
                </a:solidFill>
                <a:effectLst>
                  <a:outerShdw blurRad="38100" dist="38100" dir="2700000" algn="tl">
                    <a:srgbClr val="000000">
                      <a:alpha val="43137"/>
                    </a:srgbClr>
                  </a:outerShdw>
                </a:effectLst>
                <a:cs typeface="B Nazanin" panose="00000400000000000000" pitchFamily="2" charset="-78"/>
              </a:rPr>
              <a:t>فصل </a:t>
            </a:r>
            <a:r>
              <a:rPr lang="fa-IR" sz="4000" b="1" dirty="0" smtClean="0">
                <a:solidFill>
                  <a:schemeClr val="tx1"/>
                </a:solidFill>
                <a:effectLst>
                  <a:outerShdw blurRad="38100" dist="38100" dir="2700000" algn="tl">
                    <a:srgbClr val="000000">
                      <a:alpha val="43137"/>
                    </a:srgbClr>
                  </a:outerShdw>
                </a:effectLst>
                <a:cs typeface="B Nazanin" panose="00000400000000000000" pitchFamily="2" charset="-78"/>
              </a:rPr>
              <a:t>سوم</a:t>
            </a:r>
            <a:endParaRPr lang="fa-IR" sz="40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rtl="1"/>
            <a:r>
              <a:rPr lang="fa-IR" sz="5400" b="1" dirty="0">
                <a:solidFill>
                  <a:schemeClr val="tx1"/>
                </a:solidFill>
                <a:effectLst>
                  <a:outerShdw blurRad="38100" dist="38100" dir="2700000" algn="tl">
                    <a:srgbClr val="000000">
                      <a:alpha val="43137"/>
                    </a:srgbClr>
                  </a:outerShdw>
                </a:effectLst>
                <a:cs typeface="B Nazanin" panose="00000400000000000000" pitchFamily="2" charset="-78"/>
              </a:rPr>
              <a:t>پیشرفت جامعه اطلاعاتی و رشد </a:t>
            </a:r>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اقتصادی</a:t>
            </a:r>
            <a:endParaRPr lang="fa-IR" sz="54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6/33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نقش گنجایش</a:t>
            </a:r>
            <a:endParaRPr lang="en-US" sz="2200" dirty="0">
              <a:cs typeface="B Nazanin" panose="00000400000000000000" pitchFamily="2" charset="-78"/>
            </a:endParaRPr>
          </a:p>
        </p:txBody>
      </p:sp>
    </p:spTree>
    <p:extLst>
      <p:ext uri="{BB962C8B-B14F-4D97-AF65-F5344CB8AC3E}">
        <p14:creationId xmlns:p14="http://schemas.microsoft.com/office/powerpoint/2010/main" val="18920152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رشد اقتصادی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گنجایش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استفاده از فن آوری اطلاعات و </a:t>
            </a:r>
            <a:r>
              <a:rPr lang="fa-IR" sz="2800" dirty="0" smtClean="0">
                <a:solidFill>
                  <a:schemeClr val="tx1"/>
                </a:solidFill>
                <a:cs typeface="B Nazanin" panose="00000400000000000000" pitchFamily="2" charset="-78"/>
              </a:rPr>
              <a:t>ارتباطات </a:t>
            </a:r>
            <a:r>
              <a:rPr lang="en-US" sz="2800" dirty="0" smtClean="0">
                <a:solidFill>
                  <a:schemeClr val="tx1"/>
                </a:solidFill>
                <a:cs typeface="B Nazanin" panose="00000400000000000000" pitchFamily="2" charset="-78"/>
              </a:rPr>
              <a:t>(ICT)</a:t>
            </a:r>
            <a:r>
              <a:rPr lang="fa-IR" sz="2800" dirty="0" smtClean="0">
                <a:solidFill>
                  <a:schemeClr val="tx1"/>
                </a:solidFill>
                <a:cs typeface="B Nazanin" panose="00000400000000000000" pitchFamily="2" charset="-78"/>
              </a:rPr>
              <a:t> یکی </a:t>
            </a:r>
            <a:r>
              <a:rPr lang="fa-IR" sz="2800" dirty="0">
                <a:solidFill>
                  <a:schemeClr val="tx1"/>
                </a:solidFill>
                <a:cs typeface="B Nazanin" panose="00000400000000000000" pitchFamily="2" charset="-78"/>
              </a:rPr>
              <a:t>از محرک های اصلی تغییر در جامعه و کار بیش از یک دهه بوده است. جامعه اطلاعاتی فراگیر اروپا یکی از اولویت های راهبردی در چهارچوب اتحادیه اروپا در سال 2010 حساب می آید-جامعه اطلاعاتی اروپا هم چنین در زمینه ی رشد و کار، یکی از ارکان دستور جلسات دیجیتالی(کامپیوتری) یعنی بهترین ابتکار استراتژی 2020 اروپا در زمینه ی تحویل رشد فراوان،پایدار و فراگیرتلقی می شود.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7/33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نقش گنجایش</a:t>
            </a:r>
            <a:endParaRPr lang="en-US" sz="2200" dirty="0">
              <a:cs typeface="B Nazanin" panose="00000400000000000000" pitchFamily="2" charset="-78"/>
            </a:endParaRPr>
          </a:p>
        </p:txBody>
      </p:sp>
    </p:spTree>
    <p:extLst>
      <p:ext uri="{BB962C8B-B14F-4D97-AF65-F5344CB8AC3E}">
        <p14:creationId xmlns:p14="http://schemas.microsoft.com/office/powerpoint/2010/main" val="25174590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رشد اقتصادی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گنجایش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گزارش رقابت جهانی سال 2012-2013 کشورها را از لحاظ اقتصادی به سه مرحله پیشرفت تقسیم کرده است: </a:t>
            </a:r>
            <a:endParaRPr lang="fa-IR" sz="2800" dirty="0" smtClean="0">
              <a:solidFill>
                <a:schemeClr val="tx1"/>
              </a:solidFill>
              <a:cs typeface="B Nazanin" panose="00000400000000000000" pitchFamily="2" charset="-78"/>
            </a:endParaRPr>
          </a:p>
          <a:p>
            <a:pPr marL="914400" lvl="1" indent="-457200" algn="just" rtl="1">
              <a:lnSpc>
                <a:spcPct val="150000"/>
              </a:lnSpc>
              <a:buFont typeface="Wingdings" panose="05000000000000000000" pitchFamily="2" charset="2"/>
              <a:buChar char="ü"/>
            </a:pPr>
            <a:r>
              <a:rPr lang="fa-IR" sz="2800" dirty="0" smtClean="0">
                <a:solidFill>
                  <a:schemeClr val="tx1"/>
                </a:solidFill>
                <a:cs typeface="B Nazanin" panose="00000400000000000000" pitchFamily="2" charset="-78"/>
              </a:rPr>
              <a:t>مرحله اول- اقتصاد عاملی</a:t>
            </a:r>
            <a:endParaRPr lang="fa-IR" sz="2800" dirty="0">
              <a:solidFill>
                <a:schemeClr val="tx1"/>
              </a:solidFill>
              <a:cs typeface="B Nazanin" panose="00000400000000000000" pitchFamily="2" charset="-78"/>
            </a:endParaRPr>
          </a:p>
          <a:p>
            <a:pPr marL="914400" lvl="1" indent="-457200" algn="just" rtl="1">
              <a:lnSpc>
                <a:spcPct val="150000"/>
              </a:lnSpc>
              <a:buFont typeface="Wingdings" panose="05000000000000000000" pitchFamily="2" charset="2"/>
              <a:buChar char="ü"/>
            </a:pPr>
            <a:r>
              <a:rPr lang="fa-IR" sz="2800" dirty="0">
                <a:solidFill>
                  <a:schemeClr val="tx1"/>
                </a:solidFill>
                <a:cs typeface="B Nazanin" panose="00000400000000000000" pitchFamily="2" charset="-78"/>
              </a:rPr>
              <a:t>مرحله </a:t>
            </a:r>
            <a:r>
              <a:rPr lang="fa-IR" sz="2800" dirty="0" smtClean="0">
                <a:solidFill>
                  <a:schemeClr val="tx1"/>
                </a:solidFill>
                <a:cs typeface="B Nazanin" panose="00000400000000000000" pitchFamily="2" charset="-78"/>
              </a:rPr>
              <a:t>دوم- اقتصاد </a:t>
            </a:r>
            <a:r>
              <a:rPr lang="fa-IR" sz="2800" dirty="0">
                <a:solidFill>
                  <a:schemeClr val="tx1"/>
                </a:solidFill>
                <a:cs typeface="B Nazanin" panose="00000400000000000000" pitchFamily="2" charset="-78"/>
              </a:rPr>
              <a:t>کارآمدی</a:t>
            </a:r>
          </a:p>
          <a:p>
            <a:pPr marL="914400" lvl="1" indent="-457200" algn="just" rtl="1">
              <a:lnSpc>
                <a:spcPct val="150000"/>
              </a:lnSpc>
              <a:buFont typeface="Wingdings" panose="05000000000000000000" pitchFamily="2" charset="2"/>
              <a:buChar char="ü"/>
            </a:pPr>
            <a:r>
              <a:rPr lang="fa-IR" sz="2800" dirty="0">
                <a:solidFill>
                  <a:schemeClr val="tx1"/>
                </a:solidFill>
                <a:cs typeface="B Nazanin" panose="00000400000000000000" pitchFamily="2" charset="-78"/>
              </a:rPr>
              <a:t> مرحله سوم</a:t>
            </a:r>
            <a:r>
              <a:rPr lang="fa-IR" sz="2800" dirty="0" smtClean="0">
                <a:solidFill>
                  <a:schemeClr val="tx1"/>
                </a:solidFill>
                <a:cs typeface="B Nazanin" panose="00000400000000000000" pitchFamily="2" charset="-78"/>
              </a:rPr>
              <a:t>، اقتصاد </a:t>
            </a:r>
            <a:r>
              <a:rPr lang="fa-IR" sz="2800" dirty="0">
                <a:solidFill>
                  <a:schemeClr val="tx1"/>
                </a:solidFill>
                <a:cs typeface="B Nazanin" panose="00000400000000000000" pitchFamily="2" charset="-78"/>
              </a:rPr>
              <a:t>نوآوری.</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 هر کشوری که بین دو تا مرحله از سه مرحله ی آن واقع شود، آن کشور از یک حالت به حالتی دیگر درمی آید</a:t>
            </a:r>
            <a:r>
              <a:rPr lang="fa-IR" sz="2800" dirty="0" smtClean="0">
                <a:solidFill>
                  <a:schemeClr val="tx1"/>
                </a:solidFill>
                <a:cs typeface="B Nazanin" panose="00000400000000000000" pitchFamily="2" charset="-78"/>
              </a:rPr>
              <a:t>. (</a:t>
            </a:r>
            <a:r>
              <a:rPr lang="en-US" sz="2800" dirty="0">
                <a:solidFill>
                  <a:schemeClr val="tx1"/>
                </a:solidFill>
                <a:cs typeface="B Nazanin" panose="00000400000000000000" pitchFamily="2" charset="-78"/>
              </a:rPr>
              <a:t>Schwab 2012</a:t>
            </a:r>
            <a:r>
              <a:rPr lang="fa-IR" sz="2800" dirty="0" smtClean="0">
                <a:solidFill>
                  <a:schemeClr val="tx1"/>
                </a:solidFill>
                <a:cs typeface="B Nazanin" panose="00000400000000000000" pitchFamily="2" charset="-78"/>
              </a:rPr>
              <a:t>)</a:t>
            </a:r>
            <a:endParaRPr lang="en-US" sz="2800" dirty="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8/33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نقش گنجایش</a:t>
            </a:r>
            <a:endParaRPr lang="en-US" sz="2200" dirty="0">
              <a:cs typeface="B Nazanin" panose="00000400000000000000" pitchFamily="2" charset="-78"/>
            </a:endParaRPr>
          </a:p>
        </p:txBody>
      </p:sp>
    </p:spTree>
    <p:extLst>
      <p:ext uri="{BB962C8B-B14F-4D97-AF65-F5344CB8AC3E}">
        <p14:creationId xmlns:p14="http://schemas.microsoft.com/office/powerpoint/2010/main" val="2167936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چکیده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799993" y="2288848"/>
            <a:ext cx="1766902"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رشد اقتصادی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گنجایش</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accent1">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از لحاظ آماری روابط خطی مهمی بین درصد کاربران اینترنت و لگاریتم طبیعی تولید ناخالص </a:t>
            </a:r>
            <a:r>
              <a:rPr lang="fa-IR" sz="2800" dirty="0" smtClean="0">
                <a:solidFill>
                  <a:schemeClr val="tx1"/>
                </a:solidFill>
                <a:cs typeface="B Nazanin" panose="00000400000000000000" pitchFamily="2" charset="-78"/>
              </a:rPr>
              <a:t>داخلی</a:t>
            </a:r>
            <a:r>
              <a:rPr lang="en-US" sz="2800" dirty="0" smtClean="0">
                <a:solidFill>
                  <a:schemeClr val="tx1"/>
                </a:solidFill>
                <a:cs typeface="B Nazanin" panose="00000400000000000000" pitchFamily="2" charset="-78"/>
              </a:rPr>
              <a:t>(GDP</a:t>
            </a:r>
            <a:r>
              <a:rPr lang="en-US" sz="2800" dirty="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وجود </a:t>
            </a:r>
            <a:r>
              <a:rPr lang="fa-IR" sz="2800" dirty="0">
                <a:solidFill>
                  <a:schemeClr val="tx1"/>
                </a:solidFill>
                <a:cs typeface="B Nazanin" panose="00000400000000000000" pitchFamily="2" charset="-78"/>
              </a:rPr>
              <a:t>دارد که همان طور که قبلا ذکر شد فن آوری اطلاعات و ارتباطات را که یکی از محرک های اصلی تغییر در جامعه و پیشرفت اقتصادی است را تایید می کند. از نمودار ذیل ما می توانیم مشاهده کنیم که درصد کاربران اینترنت در مراحل مختلف پیشرفت در کشورها فرق می کنند. این یافته ها هم چنین بواسطه نتایج تحلیل واریانسی تایید می شوند که بیانگر این است که درصد میانگین کاربران اینترنت بین پنج گروه متفاوت است.</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77956" y="5854976"/>
            <a:ext cx="1007382" cy="523220"/>
          </a:xfrm>
          <a:prstGeom prst="rect">
            <a:avLst/>
          </a:prstGeom>
          <a:noFill/>
        </p:spPr>
        <p:txBody>
          <a:bodyPr wrap="square" rtlCol="0">
            <a:spAutoFit/>
          </a:bodyPr>
          <a:lstStyle/>
          <a:p>
            <a:pPr algn="ctr"/>
            <a:r>
              <a:rPr lang="en-US" sz="2800" b="1" dirty="0" smtClean="0">
                <a:latin typeface="Times New Roman" panose="02020603050405020304" pitchFamily="18" charset="0"/>
                <a:cs typeface="Times New Roman" panose="02020603050405020304" pitchFamily="18" charset="0"/>
              </a:rPr>
              <a:t>9/33</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391041" y="2524680"/>
            <a:ext cx="384236" cy="258210"/>
          </a:xfrm>
          <a:prstGeom prst="triangle">
            <a:avLst/>
          </a:prstGeom>
          <a:solidFill>
            <a:schemeClr val="accent1">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03693" y="1422881"/>
            <a:ext cx="2014957"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sp>
        <p:nvSpPr>
          <p:cNvPr id="27" name="TextBox 26"/>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نقش گنجایش</a:t>
            </a:r>
            <a:endParaRPr lang="en-US" sz="2200" dirty="0">
              <a:cs typeface="B Nazanin" panose="00000400000000000000" pitchFamily="2" charset="-78"/>
            </a:endParaRPr>
          </a:p>
        </p:txBody>
      </p:sp>
    </p:spTree>
    <p:extLst>
      <p:ext uri="{BB962C8B-B14F-4D97-AF65-F5344CB8AC3E}">
        <p14:creationId xmlns:p14="http://schemas.microsoft.com/office/powerpoint/2010/main" val="30043320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293</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27</cp:revision>
  <dcterms:created xsi:type="dcterms:W3CDTF">2014-08-21T14:23:12Z</dcterms:created>
  <dcterms:modified xsi:type="dcterms:W3CDTF">2017-09-27T10:46:51Z</dcterms:modified>
</cp:coreProperties>
</file>