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0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54054" y="2288848"/>
            <a:ext cx="2112841" cy="338554"/>
          </a:xfrm>
          <a:prstGeom prst="rect">
            <a:avLst/>
          </a:prstGeom>
          <a:noFill/>
        </p:spPr>
        <p:txBody>
          <a:bodyPr wrap="square" rtlCol="0">
            <a:spAutoFit/>
          </a:bodyPr>
          <a:lstStyle/>
          <a:p>
            <a:pPr algn="r" rtl="1"/>
            <a:r>
              <a:rPr lang="fa-IR" sz="1600" b="1" dirty="0" smtClean="0">
                <a:effectLst>
                  <a:outerShdw blurRad="38100" dist="38100" dir="2700000" algn="tl">
                    <a:srgbClr val="000000">
                      <a:alpha val="43137"/>
                    </a:srgbClr>
                  </a:outerShdw>
                </a:effectLst>
                <a:cs typeface="B Nazanin" panose="00000400000000000000" pitchFamily="2" charset="-78"/>
              </a:rPr>
              <a:t>رشد جمعیت،فشار بر منابع</a:t>
            </a:r>
            <a:endParaRPr lang="en-US" sz="16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00110"/>
          </a:xfrm>
          <a:prstGeom prst="rect">
            <a:avLst/>
          </a:prstGeom>
          <a:noFill/>
        </p:spPr>
        <p:txBody>
          <a:bodyPr wrap="square" rtlCol="0">
            <a:spAutoFit/>
          </a:bodyPr>
          <a:lstStyle/>
          <a:p>
            <a:pPr algn="r" rtl="1"/>
            <a:r>
              <a:rPr lang="en-US" sz="2000" dirty="0" smtClean="0">
                <a:cs typeface="B Nazanin" panose="00000400000000000000" pitchFamily="2" charset="-78"/>
              </a:rPr>
              <a:t>Sub-Saharan </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36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آیا رشد جمعیت، فشار بر منابع طبیعی را بیشتر </a:t>
            </a:r>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میکند</a:t>
            </a:r>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67794" y="2696026"/>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369332"/>
          </a:xfrm>
          <a:prstGeom prst="rect">
            <a:avLst/>
          </a:prstGeom>
          <a:noFill/>
        </p:spPr>
        <p:txBody>
          <a:bodyPr wrap="square" rtlCol="0">
            <a:spAutoFit/>
          </a:bodyPr>
          <a:lstStyle/>
          <a:p>
            <a:pPr algn="r" rtl="1"/>
            <a:r>
              <a:rPr lang="fa-IR" dirty="0" smtClean="0">
                <a:cs typeface="B Nazanin" panose="00000400000000000000" pitchFamily="2" charset="-78"/>
              </a:rPr>
              <a:t>تاثیر باروری بالا بر اقتصاد</a:t>
            </a:r>
            <a:endParaRPr lang="en-US"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تنظیم خانواده</a:t>
            </a:r>
            <a:endParaRPr lang="en-US" sz="2000" dirty="0">
              <a:cs typeface="B Nazanin" panose="00000400000000000000" pitchFamily="2" charset="-78"/>
            </a:endParaRPr>
          </a:p>
        </p:txBody>
      </p:sp>
    </p:spTree>
    <p:extLst>
      <p:ext uri="{BB962C8B-B14F-4D97-AF65-F5344CB8AC3E}">
        <p14:creationId xmlns:p14="http://schemas.microsoft.com/office/powerpoint/2010/main" val="1539776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0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54054" y="2288848"/>
            <a:ext cx="2112841" cy="338554"/>
          </a:xfrm>
          <a:prstGeom prst="rect">
            <a:avLst/>
          </a:prstGeom>
          <a:noFill/>
        </p:spPr>
        <p:txBody>
          <a:bodyPr wrap="square" rtlCol="0">
            <a:spAutoFit/>
          </a:bodyPr>
          <a:lstStyle/>
          <a:p>
            <a:pPr algn="r" rtl="1"/>
            <a:r>
              <a:rPr lang="fa-IR" sz="1600" b="1" dirty="0" smtClean="0">
                <a:effectLst>
                  <a:outerShdw blurRad="38100" dist="38100" dir="2700000" algn="tl">
                    <a:srgbClr val="000000">
                      <a:alpha val="43137"/>
                    </a:srgbClr>
                  </a:outerShdw>
                </a:effectLst>
                <a:cs typeface="B Nazanin" panose="00000400000000000000" pitchFamily="2" charset="-78"/>
              </a:rPr>
              <a:t>رشد جمعیت،فشار بر منابع</a:t>
            </a:r>
            <a:endParaRPr lang="en-US" sz="16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00110"/>
          </a:xfrm>
          <a:prstGeom prst="rect">
            <a:avLst/>
          </a:prstGeom>
          <a:noFill/>
        </p:spPr>
        <p:txBody>
          <a:bodyPr wrap="square" rtlCol="0">
            <a:spAutoFit/>
          </a:bodyPr>
          <a:lstStyle/>
          <a:p>
            <a:pPr algn="r" rtl="1"/>
            <a:r>
              <a:rPr lang="en-US" sz="2000" dirty="0" smtClean="0">
                <a:cs typeface="B Nazanin" panose="00000400000000000000" pitchFamily="2" charset="-78"/>
              </a:rPr>
              <a:t>Sub-Saharan </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آیا ابتکارات انسان میتواند منابع را بطور نامحدود توسعه دهد</a:t>
            </a:r>
            <a:r>
              <a:rPr lang="fa-IR" sz="2800" b="1" u="sng"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اولین مسئله موضوع بحث شده بوسیله کوزنتز </a:t>
            </a:r>
            <a:r>
              <a:rPr lang="fa-IR" sz="2800" dirty="0" smtClean="0">
                <a:solidFill>
                  <a:schemeClr val="tx1"/>
                </a:solidFill>
                <a:cs typeface="B Nazanin" panose="00000400000000000000" pitchFamily="2" charset="-78"/>
              </a:rPr>
              <a:t>است </a:t>
            </a:r>
            <a:r>
              <a:rPr lang="fa-IR" sz="2800" dirty="0">
                <a:solidFill>
                  <a:schemeClr val="tx1"/>
                </a:solidFill>
                <a:cs typeface="B Nazanin" panose="00000400000000000000" pitchFamily="2" charset="-78"/>
              </a:rPr>
              <a:t>که رشد جمعیت ممکن است اثر مثبتی بر روی ابتکارات تکنولوژی داشته باشد، که درباره زمینه های قیاسی تفکر میکرد که اگر تناسب نوابغ در یک جامعه ثابت باشد، هر چه جمعیت بیشتر باشد تعداد نابغه ها هم بیشتر میشود. او تایید کرد که این بر مبنای این فرضیه بود که منابع ضروری برای تحصیل، آموزش، و سرمایه گذاری های دیگر، برای ثابت نگه داشتن یا افزایش تولید در واحد هر نفر موجود خواهد بود – و بنابراین این بحث در مورد کشورهای در حال توسعه درست نیست.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67794" y="2696026"/>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369332"/>
          </a:xfrm>
          <a:prstGeom prst="rect">
            <a:avLst/>
          </a:prstGeom>
          <a:noFill/>
        </p:spPr>
        <p:txBody>
          <a:bodyPr wrap="square" rtlCol="0">
            <a:spAutoFit/>
          </a:bodyPr>
          <a:lstStyle/>
          <a:p>
            <a:pPr algn="r" rtl="1"/>
            <a:r>
              <a:rPr lang="fa-IR" dirty="0" smtClean="0">
                <a:cs typeface="B Nazanin" panose="00000400000000000000" pitchFamily="2" charset="-78"/>
              </a:rPr>
              <a:t>تاثیر باروری بالا بر اقتصاد</a:t>
            </a:r>
            <a:endParaRPr lang="en-US"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تنظیم خانواده</a:t>
            </a:r>
            <a:endParaRPr lang="en-US" sz="2000" dirty="0">
              <a:cs typeface="B Nazanin" panose="00000400000000000000" pitchFamily="2" charset="-78"/>
            </a:endParaRPr>
          </a:p>
        </p:txBody>
      </p:sp>
    </p:spTree>
    <p:extLst>
      <p:ext uri="{BB962C8B-B14F-4D97-AF65-F5344CB8AC3E}">
        <p14:creationId xmlns:p14="http://schemas.microsoft.com/office/powerpoint/2010/main" val="1359558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0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54054" y="2288848"/>
            <a:ext cx="2112841" cy="338554"/>
          </a:xfrm>
          <a:prstGeom prst="rect">
            <a:avLst/>
          </a:prstGeom>
          <a:noFill/>
        </p:spPr>
        <p:txBody>
          <a:bodyPr wrap="square" rtlCol="0">
            <a:spAutoFit/>
          </a:bodyPr>
          <a:lstStyle/>
          <a:p>
            <a:pPr algn="r" rtl="1"/>
            <a:r>
              <a:rPr lang="fa-IR" sz="1600" b="1" dirty="0" smtClean="0">
                <a:effectLst>
                  <a:outerShdw blurRad="38100" dist="38100" dir="2700000" algn="tl">
                    <a:srgbClr val="000000">
                      <a:alpha val="43137"/>
                    </a:srgbClr>
                  </a:outerShdw>
                </a:effectLst>
                <a:cs typeface="B Nazanin" panose="00000400000000000000" pitchFamily="2" charset="-78"/>
              </a:rPr>
              <a:t>رشد جمعیت،فشار بر منابع</a:t>
            </a:r>
            <a:endParaRPr lang="en-US" sz="16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00110"/>
          </a:xfrm>
          <a:prstGeom prst="rect">
            <a:avLst/>
          </a:prstGeom>
          <a:noFill/>
        </p:spPr>
        <p:txBody>
          <a:bodyPr wrap="square" rtlCol="0">
            <a:spAutoFit/>
          </a:bodyPr>
          <a:lstStyle/>
          <a:p>
            <a:pPr algn="r" rtl="1"/>
            <a:r>
              <a:rPr lang="en-US" sz="2000" dirty="0" smtClean="0">
                <a:cs typeface="B Nazanin" panose="00000400000000000000" pitchFamily="2" charset="-78"/>
              </a:rPr>
              <a:t>Sub-Saharan </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"اول اینکه، اگر هر کدام از موارد ذکر شده به کشورهای در حال توسعه وابسته باشند، مقدار آن کم خواهد بود. از لحاظ تعریفی، گزینه آخر از کمبود شدید سرمایه رنج می برد، نه تنها در سرمایه گذاری مواد بلکه همچنین در پیشرفت مناسب و آموزش نسل های جوان تر آنها </a:t>
            </a:r>
            <a:r>
              <a:rPr lang="fa-IR"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دوم اینکه، حتی در اقتصادهای پیشرفته و توسعه یافته، افزایش جمعیت به معنای فشار بیشتر بر منابع طبیعی محدود، خواهد بود، یعنی در ذخیره سرمایه مواد، و مهمتر از همه، در توان ساختار اجتماعی و اقتصادی برای سازگاری با آن.</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67794" y="2696026"/>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369332"/>
          </a:xfrm>
          <a:prstGeom prst="rect">
            <a:avLst/>
          </a:prstGeom>
          <a:noFill/>
        </p:spPr>
        <p:txBody>
          <a:bodyPr wrap="square" rtlCol="0">
            <a:spAutoFit/>
          </a:bodyPr>
          <a:lstStyle/>
          <a:p>
            <a:pPr algn="r" rtl="1"/>
            <a:r>
              <a:rPr lang="fa-IR" dirty="0" smtClean="0">
                <a:cs typeface="B Nazanin" panose="00000400000000000000" pitchFamily="2" charset="-78"/>
              </a:rPr>
              <a:t>تاثیر باروری بالا بر اقتصاد</a:t>
            </a:r>
            <a:endParaRPr lang="en-US"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تنظیم خانواده</a:t>
            </a:r>
            <a:endParaRPr lang="en-US" sz="2000" dirty="0">
              <a:cs typeface="B Nazanin" panose="00000400000000000000" pitchFamily="2" charset="-78"/>
            </a:endParaRPr>
          </a:p>
        </p:txBody>
      </p:sp>
    </p:spTree>
    <p:extLst>
      <p:ext uri="{BB962C8B-B14F-4D97-AF65-F5344CB8AC3E}">
        <p14:creationId xmlns:p14="http://schemas.microsoft.com/office/powerpoint/2010/main" val="1190533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0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54054" y="2288848"/>
            <a:ext cx="2112841" cy="338554"/>
          </a:xfrm>
          <a:prstGeom prst="rect">
            <a:avLst/>
          </a:prstGeom>
          <a:noFill/>
        </p:spPr>
        <p:txBody>
          <a:bodyPr wrap="square" rtlCol="0">
            <a:spAutoFit/>
          </a:bodyPr>
          <a:lstStyle/>
          <a:p>
            <a:pPr algn="r" rtl="1"/>
            <a:r>
              <a:rPr lang="fa-IR" sz="1600" b="1" dirty="0" smtClean="0">
                <a:effectLst>
                  <a:outerShdw blurRad="38100" dist="38100" dir="2700000" algn="tl">
                    <a:srgbClr val="000000">
                      <a:alpha val="43137"/>
                    </a:srgbClr>
                  </a:outerShdw>
                </a:effectLst>
                <a:cs typeface="B Nazanin" panose="00000400000000000000" pitchFamily="2" charset="-78"/>
              </a:rPr>
              <a:t>رشد جمعیت،فشار بر منابع</a:t>
            </a:r>
            <a:endParaRPr lang="en-US" sz="16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00110"/>
          </a:xfrm>
          <a:prstGeom prst="rect">
            <a:avLst/>
          </a:prstGeom>
          <a:noFill/>
        </p:spPr>
        <p:txBody>
          <a:bodyPr wrap="square" rtlCol="0">
            <a:spAutoFit/>
          </a:bodyPr>
          <a:lstStyle/>
          <a:p>
            <a:pPr algn="r" rtl="1"/>
            <a:r>
              <a:rPr lang="en-US" sz="2000" dirty="0" smtClean="0">
                <a:cs typeface="B Nazanin" panose="00000400000000000000" pitchFamily="2" charset="-78"/>
              </a:rPr>
              <a:t>Sub-Saharan </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بوسراپ (1965) میگوید که رشد جمعیت بسوی تحریک کردن ابتکارات کشاورزی تمایل دارد و به تشدید کشاورزی منتهی می گردد، و اجازه تولید بیشتر در واحد هر قطعه زمین برای تامین غذا برای جمعیت بیشتر را میدهد. این فرآیند تشدید کشاورزی بطور گسترده ای مشاهده گشته است، اما موضوع معلوم نیست که این مصرف افزایش یافته در واحد هر نفر قبل از انقلاب صنعتی تا چه اندازه سبب ظهور تکنولوژی های کشاورزی جدید شد. با اینحال همانطور که گالور و ویل (2000) خاطر نشان میسازند، مطالعات زیادی نشان میدهند که خروجی در واحد هر نفر برای چند هزاره تقریبا جلوتر از انقلاب صنعتی بود.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67794" y="2696026"/>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369332"/>
          </a:xfrm>
          <a:prstGeom prst="rect">
            <a:avLst/>
          </a:prstGeom>
          <a:noFill/>
        </p:spPr>
        <p:txBody>
          <a:bodyPr wrap="square" rtlCol="0">
            <a:spAutoFit/>
          </a:bodyPr>
          <a:lstStyle/>
          <a:p>
            <a:pPr algn="r" rtl="1"/>
            <a:r>
              <a:rPr lang="fa-IR" dirty="0" smtClean="0">
                <a:cs typeface="B Nazanin" panose="00000400000000000000" pitchFamily="2" charset="-78"/>
              </a:rPr>
              <a:t>تاثیر باروری بالا بر اقتصاد</a:t>
            </a:r>
            <a:endParaRPr lang="en-US"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تنظیم خانواده</a:t>
            </a:r>
            <a:endParaRPr lang="en-US" sz="2000" dirty="0">
              <a:cs typeface="B Nazanin" panose="00000400000000000000" pitchFamily="2" charset="-78"/>
            </a:endParaRPr>
          </a:p>
        </p:txBody>
      </p:sp>
    </p:spTree>
    <p:extLst>
      <p:ext uri="{BB962C8B-B14F-4D97-AF65-F5344CB8AC3E}">
        <p14:creationId xmlns:p14="http://schemas.microsoft.com/office/powerpoint/2010/main" val="1619862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420</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2017-09-20T08:46:31Z</dcterms:modified>
</cp:coreProperties>
</file>