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9/17/2017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9/17/2017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9/17/2017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9/17/2017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9/17/2017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9/17/2017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9/17/2017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مواد و روش ها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نتایج</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r" rtl="1"/>
            <a:r>
              <a:rPr lang="fa-IR" sz="5400" b="1" dirty="0" smtClean="0">
                <a:solidFill>
                  <a:schemeClr val="tx1"/>
                </a:solidFill>
                <a:effectLst>
                  <a:outerShdw blurRad="38100" dist="38100" dir="2700000" algn="tl">
                    <a:srgbClr val="000000">
                      <a:alpha val="43137"/>
                    </a:srgbClr>
                  </a:outerShdw>
                </a:effectLst>
                <a:cs typeface="B Nazanin" panose="00000400000000000000" pitchFamily="2" charset="-78"/>
              </a:rPr>
              <a:t>فصل سوم</a:t>
            </a:r>
          </a:p>
          <a:p>
            <a:pPr algn="ctr" rtl="1"/>
            <a:r>
              <a:rPr lang="fa-IR" sz="9600" b="1" dirty="0" smtClean="0">
                <a:solidFill>
                  <a:schemeClr val="tx1"/>
                </a:solidFill>
                <a:effectLst>
                  <a:outerShdw blurRad="38100" dist="38100" dir="2700000" algn="tl">
                    <a:srgbClr val="000000">
                      <a:alpha val="43137"/>
                    </a:srgbClr>
                  </a:outerShdw>
                </a:effectLst>
                <a:cs typeface="B Nazanin" panose="00000400000000000000" pitchFamily="2" charset="-78"/>
              </a:rPr>
              <a:t>مواد و روش ها</a:t>
            </a:r>
          </a:p>
          <a:p>
            <a:pPr algn="ctr"/>
            <a:endParaRPr lang="en-US" dirty="0"/>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7</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32</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40861463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مواد و روش ها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نتایج</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ویژگیهای شیرابه لندفیل و لجن فعال </a:t>
            </a:r>
            <a:r>
              <a:rPr lang="fa-IR" sz="2800" b="1" u="sng" dirty="0" smtClean="0">
                <a:solidFill>
                  <a:schemeClr val="tx1"/>
                </a:solidFill>
                <a:cs typeface="B Nazanin" panose="00000400000000000000" pitchFamily="2" charset="-78"/>
              </a:rPr>
              <a:t>هوازی</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شیرابه لندفیل بکارگرفته شده برای تصفیه ، از محل لندفیل تبریز، ایران بدست آمد. نمونه های شیرابه لندفیل جمع آوری شده در دو مقطع زمانی، دارای ویژگیهای مختلفی بودند که در جدول1 نشان داده شده است. لجن فعال شده هوازی بکاررفته به عنوان مایه ازجریان بازیافت خروجی از شفاف کننده کارخانه تصفیه فاضلاب تبریز </a:t>
            </a:r>
            <a:r>
              <a:rPr lang="en-US" sz="2800" dirty="0">
                <a:cs typeface="B Nazanin" panose="00000400000000000000" pitchFamily="2" charset="-78"/>
              </a:rPr>
              <a:t>(WWTP)</a:t>
            </a:r>
            <a:r>
              <a:rPr lang="fa-IR" sz="2800" dirty="0">
                <a:cs typeface="B Nazanin" panose="00000400000000000000" pitchFamily="2" charset="-78"/>
              </a:rPr>
              <a:t> بدست آمد. ویژگیهای لجن فعال شده در جدول 2 به صورت خلاصه مطرح شده است. </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8</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32</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17284293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مواد و روش ها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نتایج</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ctr" rtl="1">
              <a:lnSpc>
                <a:spcPct val="150000"/>
              </a:lnSpc>
            </a:pPr>
            <a:r>
              <a:rPr lang="fa-IR" sz="2200" dirty="0">
                <a:solidFill>
                  <a:schemeClr val="tx1"/>
                </a:solidFill>
                <a:cs typeface="B Nazanin" panose="00000400000000000000" pitchFamily="2" charset="-78"/>
              </a:rPr>
              <a:t>جدول 1. ویژگیهای شیرابه لندفیل بدست آمده از محل لندفیل (دفن زباله) تبریز را نشان می دهد</a:t>
            </a:r>
            <a:r>
              <a:rPr lang="fa-IR" sz="2200" dirty="0" smtClean="0">
                <a:solidFill>
                  <a:schemeClr val="tx1"/>
                </a:solidFill>
                <a:cs typeface="B Nazanin" panose="00000400000000000000" pitchFamily="2" charset="-78"/>
              </a:rPr>
              <a:t>.</a:t>
            </a:r>
          </a:p>
          <a:p>
            <a:pPr algn="ctr" rtl="1">
              <a:lnSpc>
                <a:spcPct val="150000"/>
              </a:lnSpc>
            </a:pPr>
            <a:r>
              <a:rPr lang="fa-IR" sz="2200" dirty="0">
                <a:solidFill>
                  <a:schemeClr val="tx1"/>
                </a:solidFill>
                <a:cs typeface="B Nazanin" panose="00000400000000000000" pitchFamily="2" charset="-78"/>
              </a:rPr>
              <a:t>جدول 2: ویژگیهای لجن فعال شده بدست آمده از جریان </a:t>
            </a:r>
            <a:r>
              <a:rPr lang="fa-IR" sz="2200" dirty="0" smtClean="0">
                <a:solidFill>
                  <a:schemeClr val="tx1"/>
                </a:solidFill>
                <a:cs typeface="B Nazanin" panose="00000400000000000000" pitchFamily="2" charset="-78"/>
              </a:rPr>
              <a:t>بازیافت</a:t>
            </a:r>
            <a:r>
              <a:rPr lang="en-US" sz="2200" dirty="0" smtClean="0">
                <a:solidFill>
                  <a:schemeClr val="tx1"/>
                </a:solidFill>
                <a:cs typeface="B Nazanin" panose="00000400000000000000" pitchFamily="2" charset="-78"/>
              </a:rPr>
              <a:t>WWTP </a:t>
            </a:r>
            <a:r>
              <a:rPr lang="fa-IR" sz="2200" dirty="0" smtClean="0">
                <a:solidFill>
                  <a:schemeClr val="tx1"/>
                </a:solidFill>
                <a:cs typeface="B Nazanin" panose="00000400000000000000" pitchFamily="2" charset="-78"/>
              </a:rPr>
              <a:t> تبریز</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9</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32</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pic>
        <p:nvPicPr>
          <p:cNvPr id="3" name="Picture 2"/>
          <p:cNvPicPr>
            <a:picLocks noChangeAspect="1"/>
          </p:cNvPicPr>
          <p:nvPr/>
        </p:nvPicPr>
        <p:blipFill>
          <a:blip r:embed="rId2"/>
          <a:stretch>
            <a:fillRect/>
          </a:stretch>
        </p:blipFill>
        <p:spPr>
          <a:xfrm>
            <a:off x="960028" y="457749"/>
            <a:ext cx="7682771" cy="2292764"/>
          </a:xfrm>
          <a:prstGeom prst="rect">
            <a:avLst/>
          </a:prstGeom>
        </p:spPr>
      </p:pic>
      <p:pic>
        <p:nvPicPr>
          <p:cNvPr id="4" name="Picture 3"/>
          <p:cNvPicPr>
            <a:picLocks noChangeAspect="1"/>
          </p:cNvPicPr>
          <p:nvPr/>
        </p:nvPicPr>
        <p:blipFill>
          <a:blip r:embed="rId3"/>
          <a:stretch>
            <a:fillRect/>
          </a:stretch>
        </p:blipFill>
        <p:spPr>
          <a:xfrm>
            <a:off x="1790257" y="4287153"/>
            <a:ext cx="6028218" cy="1793607"/>
          </a:xfrm>
          <a:prstGeom prst="rect">
            <a:avLst/>
          </a:prstGeom>
        </p:spPr>
      </p:pic>
    </p:spTree>
    <p:extLst>
      <p:ext uri="{BB962C8B-B14F-4D97-AF65-F5344CB8AC3E}">
        <p14:creationId xmlns:p14="http://schemas.microsoft.com/office/powerpoint/2010/main" val="24536042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مواد و روش ها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نتایج</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راه اندازی آزمایش</a:t>
            </a:r>
          </a:p>
          <a:p>
            <a:pPr algn="just" rtl="1">
              <a:lnSpc>
                <a:spcPct val="150000"/>
              </a:lnSpc>
            </a:pPr>
            <a:r>
              <a:rPr lang="fa-IR" sz="2800" u="sng" dirty="0">
                <a:solidFill>
                  <a:schemeClr val="tx1"/>
                </a:solidFill>
                <a:cs typeface="B Nazanin" panose="00000400000000000000" pitchFamily="2" charset="-78"/>
              </a:rPr>
              <a:t>بیوراکتور لجن فعال شده به طریق رشدمعلق </a:t>
            </a:r>
            <a:endParaRPr lang="fa-IR" sz="2800" u="sng" dirty="0" smtClean="0">
              <a:solidFill>
                <a:schemeClr val="tx1"/>
              </a:solidFill>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سیستم پیوسته، نشان داده شده در شکل 1، از یک تانک هوادهی با سطح مقطع مستطیلی تشکیل می شد که طول، عرض و ارتفاع آن به ترتیب 60، 40 و 40 سانتی متر می باشد. بعد از تانک هوادهی دستگاه شفاف کننده با سطح مقطع ذوزنقه ای قرار دارد. طول طرفین موازی، 10 و 40 سانتی متر و ارتفاع شفاف کننده 40 سانتی متر می باشد. حجم کل و حجم کاری و درگردش تانک هوادهی به ترتیب 96 و 84 لیتر بود. بافل</a:t>
            </a:r>
            <a:r>
              <a:rPr lang="fa-IR" sz="2800" baseline="30000" dirty="0">
                <a:cs typeface="B Nazanin" panose="00000400000000000000" pitchFamily="2" charset="-78"/>
              </a:rPr>
              <a:t> </a:t>
            </a:r>
            <a:r>
              <a:rPr lang="fa-IR" sz="2800" dirty="0">
                <a:cs typeface="B Nazanin" panose="00000400000000000000" pitchFamily="2" charset="-78"/>
              </a:rPr>
              <a:t>در داخل راکتور50 سانتی متر از سمت جلو و 10 سانتی متر از سمت پائین تانک هوادهی قرار گرفته بود</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10</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32</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15609810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301</Words>
  <Application>Microsoft Office PowerPoint</Application>
  <PresentationFormat>Widescreen</PresentationFormat>
  <Paragraphs>37</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27</cp:revision>
  <dcterms:created xsi:type="dcterms:W3CDTF">2014-08-21T14:23:12Z</dcterms:created>
  <dcterms:modified xsi:type="dcterms:W3CDTF">2017-09-17T05:03:37Z</dcterms:modified>
</cp:coreProperties>
</file>