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sldIdLst>
    <p:sldId id="256" r:id="rId2"/>
    <p:sldId id="257" r:id="rId3"/>
    <p:sldId id="258" r:id="rId4"/>
    <p:sldId id="259"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0" d="100"/>
          <a:sy n="70" d="100"/>
        </p:scale>
        <p:origin x="714" y="7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A89C00D-7688-4163-AD28-F8E17B4A2499}" type="datetimeFigureOut">
              <a:rPr lang="en-US" smtClean="0"/>
              <a:t>9/28/2017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D75EE2C-584F-4833-9DCF-1824417D7F72}" type="slidenum">
              <a:rPr lang="en-US" smtClean="0"/>
              <a:t>‹#›</a:t>
            </a:fld>
            <a:endParaRPr lang="en-US"/>
          </a:p>
        </p:txBody>
      </p:sp>
    </p:spTree>
    <p:extLst>
      <p:ext uri="{BB962C8B-B14F-4D97-AF65-F5344CB8AC3E}">
        <p14:creationId xmlns:p14="http://schemas.microsoft.com/office/powerpoint/2010/main" val="26220864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B6608B6-3C68-443D-8F55-B3AD0BC9A5A8}" type="datetimeFigureOut">
              <a:rPr lang="en-US" smtClean="0"/>
              <a:t>9/28/2017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33FF22-A95F-4F53-AAEF-FF7BF90C33A8}" type="slidenum">
              <a:rPr lang="en-US" smtClean="0"/>
              <a:t>‹#›</a:t>
            </a:fld>
            <a:endParaRPr lang="en-US"/>
          </a:p>
        </p:txBody>
      </p:sp>
    </p:spTree>
    <p:extLst>
      <p:ext uri="{BB962C8B-B14F-4D97-AF65-F5344CB8AC3E}">
        <p14:creationId xmlns:p14="http://schemas.microsoft.com/office/powerpoint/2010/main" val="27621707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B6608B6-3C68-443D-8F55-B3AD0BC9A5A8}" type="datetimeFigureOut">
              <a:rPr lang="en-US" smtClean="0"/>
              <a:t>9/28/2017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33FF22-A95F-4F53-AAEF-FF7BF90C33A8}" type="slidenum">
              <a:rPr lang="en-US" smtClean="0"/>
              <a:t>‹#›</a:t>
            </a:fld>
            <a:endParaRPr lang="en-US"/>
          </a:p>
        </p:txBody>
      </p:sp>
    </p:spTree>
    <p:extLst>
      <p:ext uri="{BB962C8B-B14F-4D97-AF65-F5344CB8AC3E}">
        <p14:creationId xmlns:p14="http://schemas.microsoft.com/office/powerpoint/2010/main" val="32252387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B6608B6-3C68-443D-8F55-B3AD0BC9A5A8}" type="datetimeFigureOut">
              <a:rPr lang="en-US" smtClean="0"/>
              <a:t>9/28/2017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33FF22-A95F-4F53-AAEF-FF7BF90C33A8}" type="slidenum">
              <a:rPr lang="en-US" smtClean="0"/>
              <a:t>‹#›</a:t>
            </a:fld>
            <a:endParaRPr lang="en-US"/>
          </a:p>
        </p:txBody>
      </p:sp>
    </p:spTree>
    <p:extLst>
      <p:ext uri="{BB962C8B-B14F-4D97-AF65-F5344CB8AC3E}">
        <p14:creationId xmlns:p14="http://schemas.microsoft.com/office/powerpoint/2010/main" val="36790887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B6608B6-3C68-443D-8F55-B3AD0BC9A5A8}" type="datetimeFigureOut">
              <a:rPr lang="en-US" smtClean="0"/>
              <a:t>9/28/2017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33FF22-A95F-4F53-AAEF-FF7BF90C33A8}" type="slidenum">
              <a:rPr lang="en-US" smtClean="0"/>
              <a:t>‹#›</a:t>
            </a:fld>
            <a:endParaRPr lang="en-US"/>
          </a:p>
        </p:txBody>
      </p:sp>
    </p:spTree>
    <p:extLst>
      <p:ext uri="{BB962C8B-B14F-4D97-AF65-F5344CB8AC3E}">
        <p14:creationId xmlns:p14="http://schemas.microsoft.com/office/powerpoint/2010/main" val="4208742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B6608B6-3C68-443D-8F55-B3AD0BC9A5A8}" type="datetimeFigureOut">
              <a:rPr lang="en-US" smtClean="0"/>
              <a:t>9/28/2017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33FF22-A95F-4F53-AAEF-FF7BF90C33A8}" type="slidenum">
              <a:rPr lang="en-US" smtClean="0"/>
              <a:t>‹#›</a:t>
            </a:fld>
            <a:endParaRPr lang="en-US"/>
          </a:p>
        </p:txBody>
      </p:sp>
    </p:spTree>
    <p:extLst>
      <p:ext uri="{BB962C8B-B14F-4D97-AF65-F5344CB8AC3E}">
        <p14:creationId xmlns:p14="http://schemas.microsoft.com/office/powerpoint/2010/main" val="24952383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B6608B6-3C68-443D-8F55-B3AD0BC9A5A8}" type="datetimeFigureOut">
              <a:rPr lang="en-US" smtClean="0"/>
              <a:t>9/28/2017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33FF22-A95F-4F53-AAEF-FF7BF90C33A8}" type="slidenum">
              <a:rPr lang="en-US" smtClean="0"/>
              <a:t>‹#›</a:t>
            </a:fld>
            <a:endParaRPr lang="en-US"/>
          </a:p>
        </p:txBody>
      </p:sp>
    </p:spTree>
    <p:extLst>
      <p:ext uri="{BB962C8B-B14F-4D97-AF65-F5344CB8AC3E}">
        <p14:creationId xmlns:p14="http://schemas.microsoft.com/office/powerpoint/2010/main" val="19557046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B6608B6-3C68-443D-8F55-B3AD0BC9A5A8}" type="datetimeFigureOut">
              <a:rPr lang="en-US" smtClean="0"/>
              <a:t>9/28/2017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E33FF22-A95F-4F53-AAEF-FF7BF90C33A8}" type="slidenum">
              <a:rPr lang="en-US" smtClean="0"/>
              <a:t>‹#›</a:t>
            </a:fld>
            <a:endParaRPr lang="en-US"/>
          </a:p>
        </p:txBody>
      </p:sp>
    </p:spTree>
    <p:extLst>
      <p:ext uri="{BB962C8B-B14F-4D97-AF65-F5344CB8AC3E}">
        <p14:creationId xmlns:p14="http://schemas.microsoft.com/office/powerpoint/2010/main" val="15729045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B6608B6-3C68-443D-8F55-B3AD0BC9A5A8}" type="datetimeFigureOut">
              <a:rPr lang="en-US" smtClean="0"/>
              <a:t>9/28/2017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E33FF22-A95F-4F53-AAEF-FF7BF90C33A8}" type="slidenum">
              <a:rPr lang="en-US" smtClean="0"/>
              <a:t>‹#›</a:t>
            </a:fld>
            <a:endParaRPr lang="en-US"/>
          </a:p>
        </p:txBody>
      </p:sp>
    </p:spTree>
    <p:extLst>
      <p:ext uri="{BB962C8B-B14F-4D97-AF65-F5344CB8AC3E}">
        <p14:creationId xmlns:p14="http://schemas.microsoft.com/office/powerpoint/2010/main" val="28919827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B6608B6-3C68-443D-8F55-B3AD0BC9A5A8}" type="datetimeFigureOut">
              <a:rPr lang="en-US" smtClean="0"/>
              <a:t>9/28/2017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E33FF22-A95F-4F53-AAEF-FF7BF90C33A8}" type="slidenum">
              <a:rPr lang="en-US" smtClean="0"/>
              <a:t>‹#›</a:t>
            </a:fld>
            <a:endParaRPr lang="en-US"/>
          </a:p>
        </p:txBody>
      </p:sp>
    </p:spTree>
    <p:extLst>
      <p:ext uri="{BB962C8B-B14F-4D97-AF65-F5344CB8AC3E}">
        <p14:creationId xmlns:p14="http://schemas.microsoft.com/office/powerpoint/2010/main" val="23249365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B6608B6-3C68-443D-8F55-B3AD0BC9A5A8}" type="datetimeFigureOut">
              <a:rPr lang="en-US" smtClean="0"/>
              <a:t>9/28/2017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33FF22-A95F-4F53-AAEF-FF7BF90C33A8}" type="slidenum">
              <a:rPr lang="en-US" smtClean="0"/>
              <a:t>‹#›</a:t>
            </a:fld>
            <a:endParaRPr lang="en-US"/>
          </a:p>
        </p:txBody>
      </p:sp>
    </p:spTree>
    <p:extLst>
      <p:ext uri="{BB962C8B-B14F-4D97-AF65-F5344CB8AC3E}">
        <p14:creationId xmlns:p14="http://schemas.microsoft.com/office/powerpoint/2010/main" val="6785483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B6608B6-3C68-443D-8F55-B3AD0BC9A5A8}" type="datetimeFigureOut">
              <a:rPr lang="en-US" smtClean="0"/>
              <a:t>9/28/2017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33FF22-A95F-4F53-AAEF-FF7BF90C33A8}" type="slidenum">
              <a:rPr lang="en-US" smtClean="0"/>
              <a:t>‹#›</a:t>
            </a:fld>
            <a:endParaRPr lang="en-US"/>
          </a:p>
        </p:txBody>
      </p:sp>
    </p:spTree>
    <p:extLst>
      <p:ext uri="{BB962C8B-B14F-4D97-AF65-F5344CB8AC3E}">
        <p14:creationId xmlns:p14="http://schemas.microsoft.com/office/powerpoint/2010/main" val="6849266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B6608B6-3C68-443D-8F55-B3AD0BC9A5A8}" type="datetimeFigureOut">
              <a:rPr lang="en-US" smtClean="0"/>
              <a:t>9/28/2017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E33FF22-A95F-4F53-AAEF-FF7BF90C33A8}" type="slidenum">
              <a:rPr lang="en-US" smtClean="0"/>
              <a:t>‹#›</a:t>
            </a:fld>
            <a:endParaRPr lang="en-US"/>
          </a:p>
        </p:txBody>
      </p:sp>
    </p:spTree>
    <p:extLst>
      <p:ext uri="{BB962C8B-B14F-4D97-AF65-F5344CB8AC3E}">
        <p14:creationId xmlns:p14="http://schemas.microsoft.com/office/powerpoint/2010/main" val="4166913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Straight Connector 6"/>
          <p:cNvCxnSpPr/>
          <p:nvPr/>
        </p:nvCxnSpPr>
        <p:spPr>
          <a:xfrm flipH="1">
            <a:off x="9650278" y="542440"/>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5" name="Flowchart: Delay 4"/>
          <p:cNvSpPr/>
          <p:nvPr/>
        </p:nvSpPr>
        <p:spPr>
          <a:xfrm rot="5400000">
            <a:off x="11672804" y="423741"/>
            <a:ext cx="635430" cy="836908"/>
          </a:xfrm>
          <a:prstGeom prst="flowChartDelay">
            <a:avLst/>
          </a:prstGeom>
          <a:solidFill>
            <a:schemeClr val="bg1">
              <a:lumMod val="95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8" name="TextBox 7"/>
          <p:cNvSpPr txBox="1"/>
          <p:nvPr/>
        </p:nvSpPr>
        <p:spPr>
          <a:xfrm>
            <a:off x="9996400" y="580439"/>
            <a:ext cx="1570495" cy="461665"/>
          </a:xfrm>
          <a:prstGeom prst="rect">
            <a:avLst/>
          </a:prstGeom>
          <a:noFill/>
        </p:spPr>
        <p:txBody>
          <a:bodyPr wrap="square" rtlCol="0">
            <a:spAutoFit/>
          </a:bodyPr>
          <a:lstStyle/>
          <a:p>
            <a:pPr algn="r" rtl="1"/>
            <a:r>
              <a:rPr lang="fa-IR" sz="2400" dirty="0" smtClean="0">
                <a:cs typeface="B Nazanin" panose="00000400000000000000" pitchFamily="2" charset="-78"/>
              </a:rPr>
              <a:t>چکیده</a:t>
            </a:r>
            <a:endParaRPr lang="en-US" sz="2200" dirty="0">
              <a:cs typeface="B Nazanin" panose="00000400000000000000" pitchFamily="2" charset="-78"/>
            </a:endParaRPr>
          </a:p>
        </p:txBody>
      </p:sp>
      <p:cxnSp>
        <p:nvCxnSpPr>
          <p:cNvPr id="9" name="Straight Connector 8"/>
          <p:cNvCxnSpPr/>
          <p:nvPr/>
        </p:nvCxnSpPr>
        <p:spPr>
          <a:xfrm flipH="1">
            <a:off x="9650278" y="1388039"/>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0" name="Flowchart: Delay 9"/>
          <p:cNvSpPr/>
          <p:nvPr/>
        </p:nvSpPr>
        <p:spPr>
          <a:xfrm rot="5400000">
            <a:off x="11672804" y="1271782"/>
            <a:ext cx="635430" cy="836908"/>
          </a:xfrm>
          <a:prstGeom prst="flowChartDelay">
            <a:avLst/>
          </a:prstGeom>
          <a:solidFill>
            <a:schemeClr val="tx2">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cxnSp>
        <p:nvCxnSpPr>
          <p:cNvPr id="12" name="Straight Connector 11"/>
          <p:cNvCxnSpPr/>
          <p:nvPr/>
        </p:nvCxnSpPr>
        <p:spPr>
          <a:xfrm flipH="1">
            <a:off x="9650278" y="2233638"/>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3" name="Flowchart: Delay 12"/>
          <p:cNvSpPr/>
          <p:nvPr/>
        </p:nvSpPr>
        <p:spPr>
          <a:xfrm rot="5400000">
            <a:off x="11672804" y="2116579"/>
            <a:ext cx="635430" cy="836908"/>
          </a:xfrm>
          <a:prstGeom prst="flowChartDelay">
            <a:avLst/>
          </a:prstGeom>
          <a:solidFill>
            <a:schemeClr val="accent1">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4" name="TextBox 13"/>
          <p:cNvSpPr txBox="1"/>
          <p:nvPr/>
        </p:nvSpPr>
        <p:spPr>
          <a:xfrm>
            <a:off x="9799993" y="2288848"/>
            <a:ext cx="1766902" cy="400110"/>
          </a:xfrm>
          <a:prstGeom prst="rect">
            <a:avLst/>
          </a:prstGeom>
          <a:noFill/>
        </p:spPr>
        <p:txBody>
          <a:bodyPr wrap="square" rtlCol="0">
            <a:spAutoFit/>
          </a:bodyPr>
          <a:lstStyle/>
          <a:p>
            <a:pPr algn="r" rtl="1"/>
            <a:r>
              <a:rPr lang="fa-IR" sz="2000" b="1" dirty="0" smtClean="0">
                <a:effectLst>
                  <a:outerShdw blurRad="38100" dist="38100" dir="2700000" algn="tl">
                    <a:srgbClr val="000000">
                      <a:alpha val="43137"/>
                    </a:srgbClr>
                  </a:outerShdw>
                </a:effectLst>
                <a:cs typeface="B Nazanin" panose="00000400000000000000" pitchFamily="2" charset="-78"/>
              </a:rPr>
              <a:t>منطقه فعال</a:t>
            </a:r>
            <a:r>
              <a:rPr lang="en-US" sz="2000" b="1" dirty="0" smtClean="0">
                <a:effectLst>
                  <a:outerShdw blurRad="38100" dist="38100" dir="2700000" algn="tl">
                    <a:srgbClr val="000000">
                      <a:alpha val="43137"/>
                    </a:srgbClr>
                  </a:outerShdw>
                </a:effectLst>
                <a:cs typeface="B Nazanin" panose="00000400000000000000" pitchFamily="2" charset="-78"/>
              </a:rPr>
              <a:t>QCL </a:t>
            </a:r>
            <a:endParaRPr lang="en-US" sz="2000" b="1" dirty="0">
              <a:effectLst>
                <a:outerShdw blurRad="38100" dist="38100" dir="2700000" algn="tl">
                  <a:srgbClr val="000000">
                    <a:alpha val="43137"/>
                  </a:srgbClr>
                </a:outerShdw>
              </a:effectLst>
              <a:cs typeface="B Nazanin" panose="00000400000000000000" pitchFamily="2" charset="-78"/>
            </a:endParaRPr>
          </a:p>
        </p:txBody>
      </p:sp>
      <p:cxnSp>
        <p:nvCxnSpPr>
          <p:cNvPr id="15" name="Straight Connector 14"/>
          <p:cNvCxnSpPr/>
          <p:nvPr/>
        </p:nvCxnSpPr>
        <p:spPr>
          <a:xfrm flipH="1">
            <a:off x="9650277" y="3079237"/>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6" name="Flowchart: Delay 15"/>
          <p:cNvSpPr/>
          <p:nvPr/>
        </p:nvSpPr>
        <p:spPr>
          <a:xfrm rot="5400000">
            <a:off x="11667633" y="2955894"/>
            <a:ext cx="635430" cy="836908"/>
          </a:xfrm>
          <a:prstGeom prst="flowChartDelay">
            <a:avLst/>
          </a:prstGeom>
          <a:solidFill>
            <a:schemeClr val="accent2">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7" name="TextBox 16"/>
          <p:cNvSpPr txBox="1"/>
          <p:nvPr/>
        </p:nvSpPr>
        <p:spPr>
          <a:xfrm>
            <a:off x="9944730" y="3119258"/>
            <a:ext cx="1570495" cy="461665"/>
          </a:xfrm>
          <a:prstGeom prst="rect">
            <a:avLst/>
          </a:prstGeom>
          <a:noFill/>
        </p:spPr>
        <p:txBody>
          <a:bodyPr wrap="square" rtlCol="0">
            <a:spAutoFit/>
          </a:bodyPr>
          <a:lstStyle/>
          <a:p>
            <a:pPr algn="r" rtl="1"/>
            <a:r>
              <a:rPr lang="fa-IR" sz="2400" dirty="0" smtClean="0">
                <a:cs typeface="B Nazanin" panose="00000400000000000000" pitchFamily="2" charset="-78"/>
              </a:rPr>
              <a:t>موجبرها</a:t>
            </a:r>
            <a:endParaRPr lang="en-US" sz="2200" dirty="0">
              <a:cs typeface="B Nazanin" panose="00000400000000000000" pitchFamily="2" charset="-78"/>
            </a:endParaRPr>
          </a:p>
        </p:txBody>
      </p:sp>
      <p:cxnSp>
        <p:nvCxnSpPr>
          <p:cNvPr id="18" name="Straight Connector 17"/>
          <p:cNvCxnSpPr/>
          <p:nvPr/>
        </p:nvCxnSpPr>
        <p:spPr>
          <a:xfrm flipH="1">
            <a:off x="9650277" y="3924836"/>
            <a:ext cx="2541724"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9" name="Flowchart: Delay 18"/>
          <p:cNvSpPr/>
          <p:nvPr/>
        </p:nvSpPr>
        <p:spPr>
          <a:xfrm rot="5400000">
            <a:off x="11667634" y="3807774"/>
            <a:ext cx="635430" cy="836908"/>
          </a:xfrm>
          <a:prstGeom prst="flowChartDelay">
            <a:avLst/>
          </a:prstGeom>
          <a:solidFill>
            <a:schemeClr val="accent4">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cxnSp>
        <p:nvCxnSpPr>
          <p:cNvPr id="21" name="Straight Connector 20"/>
          <p:cNvCxnSpPr/>
          <p:nvPr/>
        </p:nvCxnSpPr>
        <p:spPr>
          <a:xfrm flipH="1">
            <a:off x="9650278" y="4808263"/>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22" name="Flowchart: Delay 21"/>
          <p:cNvSpPr/>
          <p:nvPr/>
        </p:nvSpPr>
        <p:spPr>
          <a:xfrm rot="5400000">
            <a:off x="11667634" y="4676575"/>
            <a:ext cx="635430" cy="836908"/>
          </a:xfrm>
          <a:prstGeom prst="flowChartDelay">
            <a:avLst/>
          </a:prstGeom>
          <a:solidFill>
            <a:schemeClr val="accent6">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23" name="TextBox 22"/>
          <p:cNvSpPr txBox="1"/>
          <p:nvPr/>
        </p:nvSpPr>
        <p:spPr>
          <a:xfrm>
            <a:off x="9712264" y="4815210"/>
            <a:ext cx="1854630" cy="400110"/>
          </a:xfrm>
          <a:prstGeom prst="rect">
            <a:avLst/>
          </a:prstGeom>
          <a:noFill/>
        </p:spPr>
        <p:txBody>
          <a:bodyPr wrap="square" rtlCol="0">
            <a:spAutoFit/>
          </a:bodyPr>
          <a:lstStyle/>
          <a:p>
            <a:pPr algn="r" rtl="1"/>
            <a:r>
              <a:rPr lang="en-US" sz="2000" dirty="0" smtClean="0">
                <a:cs typeface="B Nazanin" panose="00000400000000000000" pitchFamily="2" charset="-78"/>
              </a:rPr>
              <a:t>QCL </a:t>
            </a:r>
            <a:r>
              <a:rPr lang="fa-IR" sz="2000" dirty="0" smtClean="0">
                <a:cs typeface="B Nazanin" panose="00000400000000000000" pitchFamily="2" charset="-78"/>
              </a:rPr>
              <a:t> تنظیم شدنی</a:t>
            </a:r>
            <a:endParaRPr lang="en-US" sz="2000" dirty="0">
              <a:cs typeface="B Nazanin" panose="00000400000000000000" pitchFamily="2" charset="-78"/>
            </a:endParaRPr>
          </a:p>
        </p:txBody>
      </p:sp>
      <p:sp>
        <p:nvSpPr>
          <p:cNvPr id="24" name="Rectangle 23"/>
          <p:cNvSpPr/>
          <p:nvPr/>
        </p:nvSpPr>
        <p:spPr>
          <a:xfrm>
            <a:off x="139486" y="232476"/>
            <a:ext cx="9293818" cy="6400800"/>
          </a:xfrm>
          <a:prstGeom prst="rect">
            <a:avLst/>
          </a:prstGeom>
          <a:solidFill>
            <a:schemeClr val="accent1">
              <a:lumMod val="20000"/>
              <a:lumOff val="80000"/>
            </a:schemeClr>
          </a:solidFill>
          <a:ln w="28575"/>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rtlCol="0" anchor="ctr" anchorCtr="0"/>
          <a:lstStyle/>
          <a:p>
            <a:pPr algn="r" rtl="1"/>
            <a:r>
              <a:rPr lang="fa-IR" sz="5400" b="1" dirty="0" smtClean="0">
                <a:solidFill>
                  <a:schemeClr val="tx1"/>
                </a:solidFill>
                <a:effectLst>
                  <a:outerShdw blurRad="38100" dist="38100" dir="2700000" algn="tl">
                    <a:srgbClr val="000000">
                      <a:alpha val="43137"/>
                    </a:srgbClr>
                  </a:outerShdw>
                </a:effectLst>
                <a:cs typeface="B Nazanin" panose="00000400000000000000" pitchFamily="2" charset="-78"/>
              </a:rPr>
              <a:t>فصل سوم</a:t>
            </a:r>
            <a:endParaRPr lang="fa-IR" sz="5400" b="1" dirty="0">
              <a:solidFill>
                <a:schemeClr val="tx1"/>
              </a:solidFill>
              <a:effectLst>
                <a:outerShdw blurRad="38100" dist="38100" dir="2700000" algn="tl">
                  <a:srgbClr val="000000">
                    <a:alpha val="43137"/>
                  </a:srgbClr>
                </a:outerShdw>
              </a:effectLst>
              <a:cs typeface="B Nazanin" panose="00000400000000000000" pitchFamily="2" charset="-78"/>
            </a:endParaRPr>
          </a:p>
          <a:p>
            <a:pPr algn="ctr" rtl="1"/>
            <a:r>
              <a:rPr lang="fa-IR" sz="7200" b="1" dirty="0">
                <a:solidFill>
                  <a:schemeClr val="tx1"/>
                </a:solidFill>
                <a:effectLst>
                  <a:outerShdw blurRad="38100" dist="38100" dir="2700000" algn="tl">
                    <a:srgbClr val="000000">
                      <a:alpha val="43137"/>
                    </a:srgbClr>
                  </a:outerShdw>
                </a:effectLst>
                <a:cs typeface="B Nazanin" panose="00000400000000000000" pitchFamily="2" charset="-78"/>
              </a:rPr>
              <a:t>منطقه </a:t>
            </a:r>
            <a:r>
              <a:rPr lang="fa-IR" sz="7200" b="1" dirty="0" smtClean="0">
                <a:solidFill>
                  <a:schemeClr val="tx1"/>
                </a:solidFill>
                <a:effectLst>
                  <a:outerShdw blurRad="38100" dist="38100" dir="2700000" algn="tl">
                    <a:srgbClr val="000000">
                      <a:alpha val="43137"/>
                    </a:srgbClr>
                  </a:outerShdw>
                </a:effectLst>
                <a:cs typeface="B Nazanin" panose="00000400000000000000" pitchFamily="2" charset="-78"/>
              </a:rPr>
              <a:t>فعال</a:t>
            </a:r>
            <a:r>
              <a:rPr lang="en-US" sz="7200" b="1" dirty="0" smtClean="0">
                <a:solidFill>
                  <a:schemeClr val="tx1"/>
                </a:solidFill>
                <a:effectLst>
                  <a:outerShdw blurRad="38100" dist="38100" dir="2700000" algn="tl">
                    <a:srgbClr val="000000">
                      <a:alpha val="43137"/>
                    </a:srgbClr>
                  </a:outerShdw>
                </a:effectLst>
                <a:cs typeface="B Nazanin" panose="00000400000000000000" pitchFamily="2" charset="-78"/>
              </a:rPr>
              <a:t>QCL </a:t>
            </a:r>
            <a:r>
              <a:rPr lang="fa-IR" sz="7200" b="1" dirty="0" smtClean="0">
                <a:solidFill>
                  <a:schemeClr val="tx1"/>
                </a:solidFill>
                <a:effectLst>
                  <a:outerShdw blurRad="38100" dist="38100" dir="2700000" algn="tl">
                    <a:srgbClr val="000000">
                      <a:alpha val="43137"/>
                    </a:srgbClr>
                  </a:outerShdw>
                </a:effectLst>
                <a:cs typeface="B Nazanin" panose="00000400000000000000" pitchFamily="2" charset="-78"/>
              </a:rPr>
              <a:t> تراهرتز</a:t>
            </a:r>
            <a:endParaRPr lang="fa-IR" sz="7200" b="1" dirty="0">
              <a:solidFill>
                <a:schemeClr val="tx1"/>
              </a:solidFill>
              <a:effectLst>
                <a:outerShdw blurRad="38100" dist="38100" dir="2700000" algn="tl">
                  <a:srgbClr val="000000">
                    <a:alpha val="43137"/>
                  </a:srgbClr>
                </a:outerShdw>
              </a:effectLst>
              <a:cs typeface="B Nazanin" panose="00000400000000000000" pitchFamily="2" charset="-78"/>
            </a:endParaRPr>
          </a:p>
        </p:txBody>
      </p:sp>
      <p:sp>
        <p:nvSpPr>
          <p:cNvPr id="33" name="Action Button: Back or Previous 32">
            <a:hlinkClick r:id="" action="ppaction://hlinkshowjump?jump=previousslide" highlightClick="1"/>
          </p:cNvPr>
          <p:cNvSpPr/>
          <p:nvPr/>
        </p:nvSpPr>
        <p:spPr>
          <a:xfrm>
            <a:off x="9650277" y="5866752"/>
            <a:ext cx="609609" cy="511444"/>
          </a:xfrm>
          <a:prstGeom prst="actionButtonBackPrevious">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lang="en-US"/>
          </a:p>
        </p:txBody>
      </p:sp>
      <p:sp>
        <p:nvSpPr>
          <p:cNvPr id="34" name="TextBox 33"/>
          <p:cNvSpPr txBox="1"/>
          <p:nvPr/>
        </p:nvSpPr>
        <p:spPr>
          <a:xfrm>
            <a:off x="10277956" y="5854976"/>
            <a:ext cx="1007382" cy="523220"/>
          </a:xfrm>
          <a:prstGeom prst="rect">
            <a:avLst/>
          </a:prstGeom>
          <a:noFill/>
        </p:spPr>
        <p:txBody>
          <a:bodyPr wrap="square" rtlCol="0">
            <a:spAutoFit/>
          </a:bodyPr>
          <a:lstStyle/>
          <a:p>
            <a:pPr algn="ctr"/>
            <a:r>
              <a:rPr lang="fa-IR" sz="2800" b="1" dirty="0" smtClean="0">
                <a:latin typeface="Times New Roman" panose="02020603050405020304" pitchFamily="18" charset="0"/>
                <a:cs typeface="Times New Roman" panose="02020603050405020304" pitchFamily="18" charset="0"/>
              </a:rPr>
              <a:t>9</a:t>
            </a:r>
            <a:r>
              <a:rPr lang="en-US" sz="2800" b="1" dirty="0" smtClean="0">
                <a:latin typeface="Times New Roman" panose="02020603050405020304" pitchFamily="18" charset="0"/>
                <a:cs typeface="Times New Roman" panose="02020603050405020304" pitchFamily="18" charset="0"/>
              </a:rPr>
              <a:t>/</a:t>
            </a:r>
            <a:r>
              <a:rPr lang="fa-IR" sz="2800" b="1" dirty="0" smtClean="0">
                <a:latin typeface="Times New Roman" panose="02020603050405020304" pitchFamily="18" charset="0"/>
                <a:cs typeface="Times New Roman" panose="02020603050405020304" pitchFamily="18" charset="0"/>
              </a:rPr>
              <a:t>38</a:t>
            </a:r>
            <a:endParaRPr lang="en-US" sz="2400" b="1" dirty="0">
              <a:latin typeface="Times New Roman" panose="02020603050405020304" pitchFamily="18" charset="0"/>
              <a:cs typeface="Times New Roman" panose="02020603050405020304" pitchFamily="18" charset="0"/>
            </a:endParaRPr>
          </a:p>
        </p:txBody>
      </p:sp>
      <p:sp>
        <p:nvSpPr>
          <p:cNvPr id="35" name="Action Button: Forward or Next 34">
            <a:hlinkClick r:id="" action="ppaction://hlinkshowjump?jump=nextslide" highlightClick="1"/>
          </p:cNvPr>
          <p:cNvSpPr/>
          <p:nvPr/>
        </p:nvSpPr>
        <p:spPr>
          <a:xfrm>
            <a:off x="11355077" y="5866752"/>
            <a:ext cx="650929" cy="511444"/>
          </a:xfrm>
          <a:prstGeom prst="actionButtonForwardNex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5" name="Isosceles Triangle 24"/>
          <p:cNvSpPr/>
          <p:nvPr/>
        </p:nvSpPr>
        <p:spPr>
          <a:xfrm rot="16200000">
            <a:off x="9391041" y="2524680"/>
            <a:ext cx="384236" cy="258210"/>
          </a:xfrm>
          <a:prstGeom prst="triangle">
            <a:avLst/>
          </a:prstGeom>
          <a:solidFill>
            <a:schemeClr val="accent1">
              <a:lumMod val="20000"/>
              <a:lumOff val="80000"/>
            </a:schemeClr>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p:nvSpPr>
        <p:spPr>
          <a:xfrm>
            <a:off x="9603693" y="1422881"/>
            <a:ext cx="2014957" cy="461665"/>
          </a:xfrm>
          <a:prstGeom prst="rect">
            <a:avLst/>
          </a:prstGeom>
          <a:noFill/>
        </p:spPr>
        <p:txBody>
          <a:bodyPr wrap="square" rtlCol="0">
            <a:spAutoFit/>
          </a:bodyPr>
          <a:lstStyle/>
          <a:p>
            <a:pPr algn="r" rtl="1"/>
            <a:r>
              <a:rPr lang="fa-IR" sz="2400" dirty="0" smtClean="0">
                <a:cs typeface="B Nazanin" panose="00000400000000000000" pitchFamily="2" charset="-78"/>
              </a:rPr>
              <a:t>مقدمه</a:t>
            </a:r>
            <a:endParaRPr lang="en-US" sz="2200" dirty="0">
              <a:cs typeface="B Nazanin" panose="00000400000000000000" pitchFamily="2" charset="-78"/>
            </a:endParaRPr>
          </a:p>
        </p:txBody>
      </p:sp>
      <p:sp>
        <p:nvSpPr>
          <p:cNvPr id="27" name="TextBox 26"/>
          <p:cNvSpPr txBox="1"/>
          <p:nvPr/>
        </p:nvSpPr>
        <p:spPr>
          <a:xfrm>
            <a:off x="9541783" y="3947224"/>
            <a:ext cx="2025112" cy="461665"/>
          </a:xfrm>
          <a:prstGeom prst="rect">
            <a:avLst/>
          </a:prstGeom>
          <a:noFill/>
        </p:spPr>
        <p:txBody>
          <a:bodyPr wrap="square" rtlCol="0">
            <a:spAutoFit/>
          </a:bodyPr>
          <a:lstStyle/>
          <a:p>
            <a:pPr algn="r" rtl="1"/>
            <a:r>
              <a:rPr lang="en-US" sz="2400" dirty="0" smtClean="0">
                <a:cs typeface="B Nazanin" panose="00000400000000000000" pitchFamily="2" charset="-78"/>
              </a:rPr>
              <a:t>QCL </a:t>
            </a:r>
            <a:r>
              <a:rPr lang="fa-IR" sz="2400" dirty="0" smtClean="0">
                <a:cs typeface="B Nazanin" panose="00000400000000000000" pitchFamily="2" charset="-78"/>
              </a:rPr>
              <a:t> تک مد</a:t>
            </a:r>
            <a:endParaRPr lang="en-US" sz="2200" dirty="0">
              <a:cs typeface="B Nazanin" panose="00000400000000000000" pitchFamily="2" charset="-78"/>
            </a:endParaRPr>
          </a:p>
        </p:txBody>
      </p:sp>
    </p:spTree>
    <p:extLst>
      <p:ext uri="{BB962C8B-B14F-4D97-AF65-F5344CB8AC3E}">
        <p14:creationId xmlns:p14="http://schemas.microsoft.com/office/powerpoint/2010/main" val="277764421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Straight Connector 6"/>
          <p:cNvCxnSpPr/>
          <p:nvPr/>
        </p:nvCxnSpPr>
        <p:spPr>
          <a:xfrm flipH="1">
            <a:off x="9650278" y="542440"/>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5" name="Flowchart: Delay 4"/>
          <p:cNvSpPr/>
          <p:nvPr/>
        </p:nvSpPr>
        <p:spPr>
          <a:xfrm rot="5400000">
            <a:off x="11672804" y="423741"/>
            <a:ext cx="635430" cy="836908"/>
          </a:xfrm>
          <a:prstGeom prst="flowChartDelay">
            <a:avLst/>
          </a:prstGeom>
          <a:solidFill>
            <a:schemeClr val="bg1">
              <a:lumMod val="95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8" name="TextBox 7"/>
          <p:cNvSpPr txBox="1"/>
          <p:nvPr/>
        </p:nvSpPr>
        <p:spPr>
          <a:xfrm>
            <a:off x="9996400" y="580439"/>
            <a:ext cx="1570495" cy="461665"/>
          </a:xfrm>
          <a:prstGeom prst="rect">
            <a:avLst/>
          </a:prstGeom>
          <a:noFill/>
        </p:spPr>
        <p:txBody>
          <a:bodyPr wrap="square" rtlCol="0">
            <a:spAutoFit/>
          </a:bodyPr>
          <a:lstStyle/>
          <a:p>
            <a:pPr algn="r" rtl="1"/>
            <a:r>
              <a:rPr lang="fa-IR" sz="2400" dirty="0" smtClean="0">
                <a:cs typeface="B Nazanin" panose="00000400000000000000" pitchFamily="2" charset="-78"/>
              </a:rPr>
              <a:t>چکیده</a:t>
            </a:r>
            <a:endParaRPr lang="en-US" sz="2200" dirty="0">
              <a:cs typeface="B Nazanin" panose="00000400000000000000" pitchFamily="2" charset="-78"/>
            </a:endParaRPr>
          </a:p>
        </p:txBody>
      </p:sp>
      <p:cxnSp>
        <p:nvCxnSpPr>
          <p:cNvPr id="9" name="Straight Connector 8"/>
          <p:cNvCxnSpPr/>
          <p:nvPr/>
        </p:nvCxnSpPr>
        <p:spPr>
          <a:xfrm flipH="1">
            <a:off x="9650278" y="1388039"/>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0" name="Flowchart: Delay 9"/>
          <p:cNvSpPr/>
          <p:nvPr/>
        </p:nvSpPr>
        <p:spPr>
          <a:xfrm rot="5400000">
            <a:off x="11672804" y="1271782"/>
            <a:ext cx="635430" cy="836908"/>
          </a:xfrm>
          <a:prstGeom prst="flowChartDelay">
            <a:avLst/>
          </a:prstGeom>
          <a:solidFill>
            <a:schemeClr val="tx2">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cxnSp>
        <p:nvCxnSpPr>
          <p:cNvPr id="12" name="Straight Connector 11"/>
          <p:cNvCxnSpPr/>
          <p:nvPr/>
        </p:nvCxnSpPr>
        <p:spPr>
          <a:xfrm flipH="1">
            <a:off x="9650278" y="2233638"/>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3" name="Flowchart: Delay 12"/>
          <p:cNvSpPr/>
          <p:nvPr/>
        </p:nvSpPr>
        <p:spPr>
          <a:xfrm rot="5400000">
            <a:off x="11672804" y="2116579"/>
            <a:ext cx="635430" cy="836908"/>
          </a:xfrm>
          <a:prstGeom prst="flowChartDelay">
            <a:avLst/>
          </a:prstGeom>
          <a:solidFill>
            <a:schemeClr val="accent1">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4" name="TextBox 13"/>
          <p:cNvSpPr txBox="1"/>
          <p:nvPr/>
        </p:nvSpPr>
        <p:spPr>
          <a:xfrm>
            <a:off x="9799993" y="2288848"/>
            <a:ext cx="1766902" cy="400110"/>
          </a:xfrm>
          <a:prstGeom prst="rect">
            <a:avLst/>
          </a:prstGeom>
          <a:noFill/>
        </p:spPr>
        <p:txBody>
          <a:bodyPr wrap="square" rtlCol="0">
            <a:spAutoFit/>
          </a:bodyPr>
          <a:lstStyle/>
          <a:p>
            <a:pPr algn="r" rtl="1"/>
            <a:r>
              <a:rPr lang="fa-IR" sz="2000" b="1" dirty="0" smtClean="0">
                <a:effectLst>
                  <a:outerShdw blurRad="38100" dist="38100" dir="2700000" algn="tl">
                    <a:srgbClr val="000000">
                      <a:alpha val="43137"/>
                    </a:srgbClr>
                  </a:outerShdw>
                </a:effectLst>
                <a:cs typeface="B Nazanin" panose="00000400000000000000" pitchFamily="2" charset="-78"/>
              </a:rPr>
              <a:t>منطقه فعال</a:t>
            </a:r>
            <a:r>
              <a:rPr lang="en-US" sz="2000" b="1" dirty="0" smtClean="0">
                <a:effectLst>
                  <a:outerShdw blurRad="38100" dist="38100" dir="2700000" algn="tl">
                    <a:srgbClr val="000000">
                      <a:alpha val="43137"/>
                    </a:srgbClr>
                  </a:outerShdw>
                </a:effectLst>
                <a:cs typeface="B Nazanin" panose="00000400000000000000" pitchFamily="2" charset="-78"/>
              </a:rPr>
              <a:t>QCL </a:t>
            </a:r>
            <a:endParaRPr lang="en-US" sz="2000" b="1" dirty="0">
              <a:effectLst>
                <a:outerShdw blurRad="38100" dist="38100" dir="2700000" algn="tl">
                  <a:srgbClr val="000000">
                    <a:alpha val="43137"/>
                  </a:srgbClr>
                </a:outerShdw>
              </a:effectLst>
              <a:cs typeface="B Nazanin" panose="00000400000000000000" pitchFamily="2" charset="-78"/>
            </a:endParaRPr>
          </a:p>
        </p:txBody>
      </p:sp>
      <p:cxnSp>
        <p:nvCxnSpPr>
          <p:cNvPr id="15" name="Straight Connector 14"/>
          <p:cNvCxnSpPr/>
          <p:nvPr/>
        </p:nvCxnSpPr>
        <p:spPr>
          <a:xfrm flipH="1">
            <a:off x="9650277" y="3079237"/>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6" name="Flowchart: Delay 15"/>
          <p:cNvSpPr/>
          <p:nvPr/>
        </p:nvSpPr>
        <p:spPr>
          <a:xfrm rot="5400000">
            <a:off x="11667633" y="2955894"/>
            <a:ext cx="635430" cy="836908"/>
          </a:xfrm>
          <a:prstGeom prst="flowChartDelay">
            <a:avLst/>
          </a:prstGeom>
          <a:solidFill>
            <a:schemeClr val="accent2">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7" name="TextBox 16"/>
          <p:cNvSpPr txBox="1"/>
          <p:nvPr/>
        </p:nvSpPr>
        <p:spPr>
          <a:xfrm>
            <a:off x="9944730" y="3119258"/>
            <a:ext cx="1570495" cy="461665"/>
          </a:xfrm>
          <a:prstGeom prst="rect">
            <a:avLst/>
          </a:prstGeom>
          <a:noFill/>
        </p:spPr>
        <p:txBody>
          <a:bodyPr wrap="square" rtlCol="0">
            <a:spAutoFit/>
          </a:bodyPr>
          <a:lstStyle/>
          <a:p>
            <a:pPr algn="r" rtl="1"/>
            <a:r>
              <a:rPr lang="fa-IR" sz="2400" dirty="0" smtClean="0">
                <a:cs typeface="B Nazanin" panose="00000400000000000000" pitchFamily="2" charset="-78"/>
              </a:rPr>
              <a:t>موجبرها</a:t>
            </a:r>
            <a:endParaRPr lang="en-US" sz="2200" dirty="0">
              <a:cs typeface="B Nazanin" panose="00000400000000000000" pitchFamily="2" charset="-78"/>
            </a:endParaRPr>
          </a:p>
        </p:txBody>
      </p:sp>
      <p:cxnSp>
        <p:nvCxnSpPr>
          <p:cNvPr id="18" name="Straight Connector 17"/>
          <p:cNvCxnSpPr/>
          <p:nvPr/>
        </p:nvCxnSpPr>
        <p:spPr>
          <a:xfrm flipH="1">
            <a:off x="9650277" y="3924836"/>
            <a:ext cx="2541724"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9" name="Flowchart: Delay 18"/>
          <p:cNvSpPr/>
          <p:nvPr/>
        </p:nvSpPr>
        <p:spPr>
          <a:xfrm rot="5400000">
            <a:off x="11667634" y="3807774"/>
            <a:ext cx="635430" cy="836908"/>
          </a:xfrm>
          <a:prstGeom prst="flowChartDelay">
            <a:avLst/>
          </a:prstGeom>
          <a:solidFill>
            <a:schemeClr val="accent4">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cxnSp>
        <p:nvCxnSpPr>
          <p:cNvPr id="21" name="Straight Connector 20"/>
          <p:cNvCxnSpPr/>
          <p:nvPr/>
        </p:nvCxnSpPr>
        <p:spPr>
          <a:xfrm flipH="1">
            <a:off x="9650278" y="4808263"/>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22" name="Flowchart: Delay 21"/>
          <p:cNvSpPr/>
          <p:nvPr/>
        </p:nvSpPr>
        <p:spPr>
          <a:xfrm rot="5400000">
            <a:off x="11667634" y="4676575"/>
            <a:ext cx="635430" cy="836908"/>
          </a:xfrm>
          <a:prstGeom prst="flowChartDelay">
            <a:avLst/>
          </a:prstGeom>
          <a:solidFill>
            <a:schemeClr val="accent6">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23" name="TextBox 22"/>
          <p:cNvSpPr txBox="1"/>
          <p:nvPr/>
        </p:nvSpPr>
        <p:spPr>
          <a:xfrm>
            <a:off x="9712264" y="4815210"/>
            <a:ext cx="1854630" cy="400110"/>
          </a:xfrm>
          <a:prstGeom prst="rect">
            <a:avLst/>
          </a:prstGeom>
          <a:noFill/>
        </p:spPr>
        <p:txBody>
          <a:bodyPr wrap="square" rtlCol="0">
            <a:spAutoFit/>
          </a:bodyPr>
          <a:lstStyle/>
          <a:p>
            <a:pPr algn="r" rtl="1"/>
            <a:r>
              <a:rPr lang="en-US" sz="2000" dirty="0" smtClean="0">
                <a:cs typeface="B Nazanin" panose="00000400000000000000" pitchFamily="2" charset="-78"/>
              </a:rPr>
              <a:t>QCL </a:t>
            </a:r>
            <a:r>
              <a:rPr lang="fa-IR" sz="2000" dirty="0" smtClean="0">
                <a:cs typeface="B Nazanin" panose="00000400000000000000" pitchFamily="2" charset="-78"/>
              </a:rPr>
              <a:t> تنظیم شدنی</a:t>
            </a:r>
            <a:endParaRPr lang="en-US" sz="2000" dirty="0">
              <a:cs typeface="B Nazanin" panose="00000400000000000000" pitchFamily="2" charset="-78"/>
            </a:endParaRPr>
          </a:p>
        </p:txBody>
      </p:sp>
      <p:sp>
        <p:nvSpPr>
          <p:cNvPr id="24" name="Rectangle 23"/>
          <p:cNvSpPr/>
          <p:nvPr/>
        </p:nvSpPr>
        <p:spPr>
          <a:xfrm>
            <a:off x="139486" y="232476"/>
            <a:ext cx="9293818" cy="6400800"/>
          </a:xfrm>
          <a:prstGeom prst="rect">
            <a:avLst/>
          </a:prstGeom>
          <a:solidFill>
            <a:schemeClr val="accent1">
              <a:lumMod val="20000"/>
              <a:lumOff val="80000"/>
            </a:schemeClr>
          </a:solidFill>
          <a:ln w="28575"/>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rtlCol="0" anchor="ctr" anchorCtr="0"/>
          <a:lstStyle/>
          <a:p>
            <a:pPr marL="457200" indent="-457200" algn="just" rtl="1">
              <a:lnSpc>
                <a:spcPct val="150000"/>
              </a:lnSpc>
              <a:buFont typeface="Wingdings" panose="05000000000000000000" pitchFamily="2" charset="2"/>
              <a:buChar char="§"/>
            </a:pPr>
            <a:r>
              <a:rPr lang="fa-IR" sz="2800" dirty="0" smtClean="0">
                <a:cs typeface="B Nazanin" panose="00000400000000000000" pitchFamily="2" charset="-78"/>
              </a:rPr>
              <a:t>تا </a:t>
            </a:r>
            <a:r>
              <a:rPr lang="fa-IR" sz="2800" dirty="0">
                <a:cs typeface="B Nazanin" panose="00000400000000000000" pitchFamily="2" charset="-78"/>
              </a:rPr>
              <a:t>کنون، </a:t>
            </a:r>
            <a:r>
              <a:rPr lang="en-US" sz="2800" dirty="0">
                <a:cs typeface="B Nazanin" panose="00000400000000000000" pitchFamily="2" charset="-78"/>
              </a:rPr>
              <a:t>QCL</a:t>
            </a:r>
            <a:r>
              <a:rPr lang="fa-IR" sz="2800" dirty="0">
                <a:cs typeface="B Nazanin" panose="00000400000000000000" pitchFamily="2" charset="-78"/>
              </a:rPr>
              <a:t> های تراهرتز از تونل زنی تشدیدی </a:t>
            </a:r>
            <a:r>
              <a:rPr lang="en-US" sz="2800" dirty="0">
                <a:cs typeface="B Nazanin" panose="00000400000000000000" pitchFamily="2" charset="-78"/>
              </a:rPr>
              <a:t>(RT)</a:t>
            </a:r>
            <a:r>
              <a:rPr lang="fa-IR" sz="2800" dirty="0">
                <a:cs typeface="B Nazanin" panose="00000400000000000000" pitchFamily="2" charset="-78"/>
              </a:rPr>
              <a:t> به عنوان ابزاری برای تزریق حامل </a:t>
            </a:r>
            <a:r>
              <a:rPr lang="fa-IR" sz="2800" dirty="0" smtClean="0">
                <a:cs typeface="B Nazanin" panose="00000400000000000000" pitchFamily="2" charset="-78"/>
              </a:rPr>
              <a:t>ها (</a:t>
            </a:r>
            <a:r>
              <a:rPr lang="fa-IR" sz="2800" dirty="0">
                <a:cs typeface="B Nazanin" panose="00000400000000000000" pitchFamily="2" charset="-78"/>
              </a:rPr>
              <a:t>الکترونها) به درون زیرباند لیزری بالا استفاده کرده اند. نقطه تاکید این مطالعه، طرح هایی بوده است که از پراکندگی الکترون- </a:t>
            </a:r>
            <a:r>
              <a:rPr lang="en-US" sz="2800" dirty="0">
                <a:cs typeface="B Nazanin" panose="00000400000000000000" pitchFamily="2" charset="-78"/>
              </a:rPr>
              <a:t>LO</a:t>
            </a:r>
            <a:r>
              <a:rPr lang="fa-IR" sz="2800" dirty="0">
                <a:cs typeface="B Nazanin" panose="00000400000000000000" pitchFamily="2" charset="-78"/>
              </a:rPr>
              <a:t>- فنون سریع در نیمه هادی برای جمعیت زدایی (تخلیه جمعیت) زیرباند لیزری پائین به منظور وارون سازی و وارونگی جمعیتی  استفاده می کنند. ساده ترین طرح </a:t>
            </a:r>
            <a:r>
              <a:rPr lang="en-US" sz="2800" dirty="0" smtClean="0">
                <a:cs typeface="B Nazanin" panose="00000400000000000000" pitchFamily="2" charset="-78"/>
              </a:rPr>
              <a:t>QCL</a:t>
            </a:r>
            <a:r>
              <a:rPr lang="fa-IR" sz="2800" dirty="0" smtClean="0">
                <a:cs typeface="B Nazanin" panose="00000400000000000000" pitchFamily="2" charset="-78"/>
              </a:rPr>
              <a:t> تراهرتز </a:t>
            </a:r>
            <a:r>
              <a:rPr lang="fa-IR" sz="2800" dirty="0">
                <a:cs typeface="B Nazanin" panose="00000400000000000000" pitchFamily="2" charset="-78"/>
              </a:rPr>
              <a:t>با تزریق </a:t>
            </a:r>
            <a:r>
              <a:rPr lang="en-US" sz="2800" dirty="0">
                <a:cs typeface="B Nazanin" panose="00000400000000000000" pitchFamily="2" charset="-78"/>
              </a:rPr>
              <a:t>RT</a:t>
            </a:r>
            <a:r>
              <a:rPr lang="fa-IR" sz="2800" dirty="0">
                <a:cs typeface="B Nazanin" panose="00000400000000000000" pitchFamily="2" charset="-78"/>
              </a:rPr>
              <a:t> و جمعیت زدایی با وساطت فنون، ساختار سه سطحی است که در شکل </a:t>
            </a:r>
            <a:r>
              <a:rPr lang="fa-IR" sz="2800" dirty="0" smtClean="0">
                <a:cs typeface="B Nazanin" panose="00000400000000000000" pitchFamily="2" charset="-78"/>
              </a:rPr>
              <a:t>1 </a:t>
            </a:r>
            <a:r>
              <a:rPr lang="fa-IR" sz="2800" dirty="0">
                <a:cs typeface="B Nazanin" panose="00000400000000000000" pitchFamily="2" charset="-78"/>
              </a:rPr>
              <a:t>نشان داده شده است. به وسیله این طرح ساده، می توان اصل </a:t>
            </a:r>
            <a:r>
              <a:rPr lang="fa-IR" sz="2800" dirty="0" smtClean="0">
                <a:cs typeface="B Nazanin" panose="00000400000000000000" pitchFamily="2" charset="-78"/>
              </a:rPr>
              <a:t>کاری</a:t>
            </a:r>
            <a:r>
              <a:rPr lang="en-US" sz="2800" dirty="0" smtClean="0">
                <a:cs typeface="B Nazanin" panose="00000400000000000000" pitchFamily="2" charset="-78"/>
              </a:rPr>
              <a:t>QCL </a:t>
            </a:r>
            <a:r>
              <a:rPr lang="fa-IR" sz="2800" dirty="0" smtClean="0">
                <a:cs typeface="B Nazanin" panose="00000400000000000000" pitchFamily="2" charset="-78"/>
              </a:rPr>
              <a:t> تراهرتز </a:t>
            </a:r>
            <a:r>
              <a:rPr lang="fa-IR" sz="2800" dirty="0">
                <a:cs typeface="B Nazanin" panose="00000400000000000000" pitchFamily="2" charset="-78"/>
              </a:rPr>
              <a:t>و رفتار الکتریکی اش را به صورت تابع میدان بایاس الکتریکی استاتیکی وارد شده از خارج استنتاج نمود</a:t>
            </a:r>
            <a:r>
              <a:rPr lang="fa-IR" sz="2800" dirty="0" smtClean="0">
                <a:cs typeface="B Nazanin" panose="00000400000000000000" pitchFamily="2" charset="-78"/>
              </a:rPr>
              <a:t>.</a:t>
            </a:r>
            <a:endParaRPr lang="en-US" sz="2800" dirty="0">
              <a:cs typeface="B Nazanin" panose="00000400000000000000" pitchFamily="2" charset="-78"/>
            </a:endParaRPr>
          </a:p>
        </p:txBody>
      </p:sp>
      <p:sp>
        <p:nvSpPr>
          <p:cNvPr id="33" name="Action Button: Back or Previous 32">
            <a:hlinkClick r:id="" action="ppaction://hlinkshowjump?jump=previousslide" highlightClick="1"/>
          </p:cNvPr>
          <p:cNvSpPr/>
          <p:nvPr/>
        </p:nvSpPr>
        <p:spPr>
          <a:xfrm>
            <a:off x="9650277" y="5866752"/>
            <a:ext cx="609609" cy="511444"/>
          </a:xfrm>
          <a:prstGeom prst="actionButtonBackPrevious">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lang="en-US"/>
          </a:p>
        </p:txBody>
      </p:sp>
      <p:sp>
        <p:nvSpPr>
          <p:cNvPr id="34" name="TextBox 33"/>
          <p:cNvSpPr txBox="1"/>
          <p:nvPr/>
        </p:nvSpPr>
        <p:spPr>
          <a:xfrm>
            <a:off x="10259887" y="5827363"/>
            <a:ext cx="1007382" cy="523220"/>
          </a:xfrm>
          <a:prstGeom prst="rect">
            <a:avLst/>
          </a:prstGeom>
          <a:noFill/>
        </p:spPr>
        <p:txBody>
          <a:bodyPr wrap="square" rtlCol="0">
            <a:spAutoFit/>
          </a:bodyPr>
          <a:lstStyle/>
          <a:p>
            <a:pPr algn="ctr"/>
            <a:r>
              <a:rPr lang="fa-IR" sz="2800" b="1" dirty="0" smtClean="0">
                <a:latin typeface="Times New Roman" panose="02020603050405020304" pitchFamily="18" charset="0"/>
                <a:cs typeface="Times New Roman" panose="02020603050405020304" pitchFamily="18" charset="0"/>
              </a:rPr>
              <a:t>10</a:t>
            </a:r>
            <a:r>
              <a:rPr lang="en-US" sz="2800" b="1" dirty="0" smtClean="0">
                <a:latin typeface="Times New Roman" panose="02020603050405020304" pitchFamily="18" charset="0"/>
                <a:cs typeface="Times New Roman" panose="02020603050405020304" pitchFamily="18" charset="0"/>
              </a:rPr>
              <a:t>/</a:t>
            </a:r>
            <a:r>
              <a:rPr lang="fa-IR" sz="2800" b="1" dirty="0" smtClean="0">
                <a:latin typeface="Times New Roman" panose="02020603050405020304" pitchFamily="18" charset="0"/>
                <a:cs typeface="Times New Roman" panose="02020603050405020304" pitchFamily="18" charset="0"/>
              </a:rPr>
              <a:t>38</a:t>
            </a:r>
            <a:endParaRPr lang="en-US" sz="2400" b="1" dirty="0">
              <a:latin typeface="Times New Roman" panose="02020603050405020304" pitchFamily="18" charset="0"/>
              <a:cs typeface="Times New Roman" panose="02020603050405020304" pitchFamily="18" charset="0"/>
            </a:endParaRPr>
          </a:p>
        </p:txBody>
      </p:sp>
      <p:sp>
        <p:nvSpPr>
          <p:cNvPr id="35" name="Action Button: Forward or Next 34">
            <a:hlinkClick r:id="" action="ppaction://hlinkshowjump?jump=nextslide" highlightClick="1"/>
          </p:cNvPr>
          <p:cNvSpPr/>
          <p:nvPr/>
        </p:nvSpPr>
        <p:spPr>
          <a:xfrm>
            <a:off x="11355077" y="5866752"/>
            <a:ext cx="650929" cy="511444"/>
          </a:xfrm>
          <a:prstGeom prst="actionButtonForwardNex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5" name="Isosceles Triangle 24"/>
          <p:cNvSpPr/>
          <p:nvPr/>
        </p:nvSpPr>
        <p:spPr>
          <a:xfrm rot="16200000">
            <a:off x="9391041" y="2524680"/>
            <a:ext cx="384236" cy="258210"/>
          </a:xfrm>
          <a:prstGeom prst="triangle">
            <a:avLst/>
          </a:prstGeom>
          <a:solidFill>
            <a:schemeClr val="accent1">
              <a:lumMod val="20000"/>
              <a:lumOff val="80000"/>
            </a:schemeClr>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p:nvSpPr>
        <p:spPr>
          <a:xfrm>
            <a:off x="9603693" y="1422881"/>
            <a:ext cx="2014957" cy="461665"/>
          </a:xfrm>
          <a:prstGeom prst="rect">
            <a:avLst/>
          </a:prstGeom>
          <a:noFill/>
        </p:spPr>
        <p:txBody>
          <a:bodyPr wrap="square" rtlCol="0">
            <a:spAutoFit/>
          </a:bodyPr>
          <a:lstStyle/>
          <a:p>
            <a:pPr algn="r" rtl="1"/>
            <a:r>
              <a:rPr lang="fa-IR" sz="2400" dirty="0" smtClean="0">
                <a:cs typeface="B Nazanin" panose="00000400000000000000" pitchFamily="2" charset="-78"/>
              </a:rPr>
              <a:t>مقدمه</a:t>
            </a:r>
            <a:endParaRPr lang="en-US" sz="2200" dirty="0">
              <a:cs typeface="B Nazanin" panose="00000400000000000000" pitchFamily="2" charset="-78"/>
            </a:endParaRPr>
          </a:p>
        </p:txBody>
      </p:sp>
      <p:sp>
        <p:nvSpPr>
          <p:cNvPr id="27" name="TextBox 26"/>
          <p:cNvSpPr txBox="1"/>
          <p:nvPr/>
        </p:nvSpPr>
        <p:spPr>
          <a:xfrm>
            <a:off x="9541783" y="3947224"/>
            <a:ext cx="2025112" cy="461665"/>
          </a:xfrm>
          <a:prstGeom prst="rect">
            <a:avLst/>
          </a:prstGeom>
          <a:noFill/>
        </p:spPr>
        <p:txBody>
          <a:bodyPr wrap="square" rtlCol="0">
            <a:spAutoFit/>
          </a:bodyPr>
          <a:lstStyle/>
          <a:p>
            <a:pPr algn="r" rtl="1"/>
            <a:r>
              <a:rPr lang="en-US" sz="2400" dirty="0" smtClean="0">
                <a:cs typeface="B Nazanin" panose="00000400000000000000" pitchFamily="2" charset="-78"/>
              </a:rPr>
              <a:t>QCL </a:t>
            </a:r>
            <a:r>
              <a:rPr lang="fa-IR" sz="2400" dirty="0" smtClean="0">
                <a:cs typeface="B Nazanin" panose="00000400000000000000" pitchFamily="2" charset="-78"/>
              </a:rPr>
              <a:t> تک مد</a:t>
            </a:r>
            <a:endParaRPr lang="en-US" sz="2200" dirty="0">
              <a:cs typeface="B Nazanin" panose="00000400000000000000" pitchFamily="2" charset="-78"/>
            </a:endParaRPr>
          </a:p>
        </p:txBody>
      </p:sp>
    </p:spTree>
    <p:extLst>
      <p:ext uri="{BB962C8B-B14F-4D97-AF65-F5344CB8AC3E}">
        <p14:creationId xmlns:p14="http://schemas.microsoft.com/office/powerpoint/2010/main" val="204804322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Straight Connector 6"/>
          <p:cNvCxnSpPr/>
          <p:nvPr/>
        </p:nvCxnSpPr>
        <p:spPr>
          <a:xfrm flipH="1">
            <a:off x="9650278" y="542440"/>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5" name="Flowchart: Delay 4"/>
          <p:cNvSpPr/>
          <p:nvPr/>
        </p:nvSpPr>
        <p:spPr>
          <a:xfrm rot="5400000">
            <a:off x="11672804" y="423741"/>
            <a:ext cx="635430" cy="836908"/>
          </a:xfrm>
          <a:prstGeom prst="flowChartDelay">
            <a:avLst/>
          </a:prstGeom>
          <a:solidFill>
            <a:schemeClr val="bg1">
              <a:lumMod val="95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8" name="TextBox 7"/>
          <p:cNvSpPr txBox="1"/>
          <p:nvPr/>
        </p:nvSpPr>
        <p:spPr>
          <a:xfrm>
            <a:off x="9996400" y="580439"/>
            <a:ext cx="1570495" cy="461665"/>
          </a:xfrm>
          <a:prstGeom prst="rect">
            <a:avLst/>
          </a:prstGeom>
          <a:noFill/>
        </p:spPr>
        <p:txBody>
          <a:bodyPr wrap="square" rtlCol="0">
            <a:spAutoFit/>
          </a:bodyPr>
          <a:lstStyle/>
          <a:p>
            <a:pPr algn="r" rtl="1"/>
            <a:r>
              <a:rPr lang="fa-IR" sz="2400" dirty="0" smtClean="0">
                <a:cs typeface="B Nazanin" panose="00000400000000000000" pitchFamily="2" charset="-78"/>
              </a:rPr>
              <a:t>چکیده</a:t>
            </a:r>
            <a:endParaRPr lang="en-US" sz="2200" dirty="0">
              <a:cs typeface="B Nazanin" panose="00000400000000000000" pitchFamily="2" charset="-78"/>
            </a:endParaRPr>
          </a:p>
        </p:txBody>
      </p:sp>
      <p:cxnSp>
        <p:nvCxnSpPr>
          <p:cNvPr id="9" name="Straight Connector 8"/>
          <p:cNvCxnSpPr/>
          <p:nvPr/>
        </p:nvCxnSpPr>
        <p:spPr>
          <a:xfrm flipH="1">
            <a:off x="9650278" y="1388039"/>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0" name="Flowchart: Delay 9"/>
          <p:cNvSpPr/>
          <p:nvPr/>
        </p:nvSpPr>
        <p:spPr>
          <a:xfrm rot="5400000">
            <a:off x="11672804" y="1271782"/>
            <a:ext cx="635430" cy="836908"/>
          </a:xfrm>
          <a:prstGeom prst="flowChartDelay">
            <a:avLst/>
          </a:prstGeom>
          <a:solidFill>
            <a:schemeClr val="tx2">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cxnSp>
        <p:nvCxnSpPr>
          <p:cNvPr id="12" name="Straight Connector 11"/>
          <p:cNvCxnSpPr/>
          <p:nvPr/>
        </p:nvCxnSpPr>
        <p:spPr>
          <a:xfrm flipH="1">
            <a:off x="9650278" y="2233638"/>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3" name="Flowchart: Delay 12"/>
          <p:cNvSpPr/>
          <p:nvPr/>
        </p:nvSpPr>
        <p:spPr>
          <a:xfrm rot="5400000">
            <a:off x="11672804" y="2116579"/>
            <a:ext cx="635430" cy="836908"/>
          </a:xfrm>
          <a:prstGeom prst="flowChartDelay">
            <a:avLst/>
          </a:prstGeom>
          <a:solidFill>
            <a:schemeClr val="accent1">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4" name="TextBox 13"/>
          <p:cNvSpPr txBox="1"/>
          <p:nvPr/>
        </p:nvSpPr>
        <p:spPr>
          <a:xfrm>
            <a:off x="9799993" y="2288848"/>
            <a:ext cx="1766902" cy="400110"/>
          </a:xfrm>
          <a:prstGeom prst="rect">
            <a:avLst/>
          </a:prstGeom>
          <a:noFill/>
        </p:spPr>
        <p:txBody>
          <a:bodyPr wrap="square" rtlCol="0">
            <a:spAutoFit/>
          </a:bodyPr>
          <a:lstStyle/>
          <a:p>
            <a:pPr algn="r" rtl="1"/>
            <a:r>
              <a:rPr lang="fa-IR" sz="2000" b="1" dirty="0" smtClean="0">
                <a:effectLst>
                  <a:outerShdw blurRad="38100" dist="38100" dir="2700000" algn="tl">
                    <a:srgbClr val="000000">
                      <a:alpha val="43137"/>
                    </a:srgbClr>
                  </a:outerShdw>
                </a:effectLst>
                <a:cs typeface="B Nazanin" panose="00000400000000000000" pitchFamily="2" charset="-78"/>
              </a:rPr>
              <a:t>منطقه فعال</a:t>
            </a:r>
            <a:r>
              <a:rPr lang="en-US" sz="2000" b="1" dirty="0" smtClean="0">
                <a:effectLst>
                  <a:outerShdw blurRad="38100" dist="38100" dir="2700000" algn="tl">
                    <a:srgbClr val="000000">
                      <a:alpha val="43137"/>
                    </a:srgbClr>
                  </a:outerShdw>
                </a:effectLst>
                <a:cs typeface="B Nazanin" panose="00000400000000000000" pitchFamily="2" charset="-78"/>
              </a:rPr>
              <a:t>QCL </a:t>
            </a:r>
            <a:endParaRPr lang="en-US" sz="2000" b="1" dirty="0">
              <a:effectLst>
                <a:outerShdw blurRad="38100" dist="38100" dir="2700000" algn="tl">
                  <a:srgbClr val="000000">
                    <a:alpha val="43137"/>
                  </a:srgbClr>
                </a:outerShdw>
              </a:effectLst>
              <a:cs typeface="B Nazanin" panose="00000400000000000000" pitchFamily="2" charset="-78"/>
            </a:endParaRPr>
          </a:p>
        </p:txBody>
      </p:sp>
      <p:cxnSp>
        <p:nvCxnSpPr>
          <p:cNvPr id="15" name="Straight Connector 14"/>
          <p:cNvCxnSpPr/>
          <p:nvPr/>
        </p:nvCxnSpPr>
        <p:spPr>
          <a:xfrm flipH="1">
            <a:off x="9650277" y="3079237"/>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6" name="Flowchart: Delay 15"/>
          <p:cNvSpPr/>
          <p:nvPr/>
        </p:nvSpPr>
        <p:spPr>
          <a:xfrm rot="5400000">
            <a:off x="11667633" y="2955894"/>
            <a:ext cx="635430" cy="836908"/>
          </a:xfrm>
          <a:prstGeom prst="flowChartDelay">
            <a:avLst/>
          </a:prstGeom>
          <a:solidFill>
            <a:schemeClr val="accent2">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7" name="TextBox 16"/>
          <p:cNvSpPr txBox="1"/>
          <p:nvPr/>
        </p:nvSpPr>
        <p:spPr>
          <a:xfrm>
            <a:off x="9944730" y="3119258"/>
            <a:ext cx="1570495" cy="461665"/>
          </a:xfrm>
          <a:prstGeom prst="rect">
            <a:avLst/>
          </a:prstGeom>
          <a:noFill/>
        </p:spPr>
        <p:txBody>
          <a:bodyPr wrap="square" rtlCol="0">
            <a:spAutoFit/>
          </a:bodyPr>
          <a:lstStyle/>
          <a:p>
            <a:pPr algn="r" rtl="1"/>
            <a:r>
              <a:rPr lang="fa-IR" sz="2400" dirty="0" smtClean="0">
                <a:cs typeface="B Nazanin" panose="00000400000000000000" pitchFamily="2" charset="-78"/>
              </a:rPr>
              <a:t>موجبرها</a:t>
            </a:r>
            <a:endParaRPr lang="en-US" sz="2200" dirty="0">
              <a:cs typeface="B Nazanin" panose="00000400000000000000" pitchFamily="2" charset="-78"/>
            </a:endParaRPr>
          </a:p>
        </p:txBody>
      </p:sp>
      <p:cxnSp>
        <p:nvCxnSpPr>
          <p:cNvPr id="18" name="Straight Connector 17"/>
          <p:cNvCxnSpPr/>
          <p:nvPr/>
        </p:nvCxnSpPr>
        <p:spPr>
          <a:xfrm flipH="1">
            <a:off x="9650277" y="3924836"/>
            <a:ext cx="2541724"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9" name="Flowchart: Delay 18"/>
          <p:cNvSpPr/>
          <p:nvPr/>
        </p:nvSpPr>
        <p:spPr>
          <a:xfrm rot="5400000">
            <a:off x="11667634" y="3807774"/>
            <a:ext cx="635430" cy="836908"/>
          </a:xfrm>
          <a:prstGeom prst="flowChartDelay">
            <a:avLst/>
          </a:prstGeom>
          <a:solidFill>
            <a:schemeClr val="accent4">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cxnSp>
        <p:nvCxnSpPr>
          <p:cNvPr id="21" name="Straight Connector 20"/>
          <p:cNvCxnSpPr/>
          <p:nvPr/>
        </p:nvCxnSpPr>
        <p:spPr>
          <a:xfrm flipH="1">
            <a:off x="9650278" y="4808263"/>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22" name="Flowchart: Delay 21"/>
          <p:cNvSpPr/>
          <p:nvPr/>
        </p:nvSpPr>
        <p:spPr>
          <a:xfrm rot="5400000">
            <a:off x="11667634" y="4676575"/>
            <a:ext cx="635430" cy="836908"/>
          </a:xfrm>
          <a:prstGeom prst="flowChartDelay">
            <a:avLst/>
          </a:prstGeom>
          <a:solidFill>
            <a:schemeClr val="accent6">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23" name="TextBox 22"/>
          <p:cNvSpPr txBox="1"/>
          <p:nvPr/>
        </p:nvSpPr>
        <p:spPr>
          <a:xfrm>
            <a:off x="9712264" y="4815210"/>
            <a:ext cx="1854630" cy="400110"/>
          </a:xfrm>
          <a:prstGeom prst="rect">
            <a:avLst/>
          </a:prstGeom>
          <a:noFill/>
        </p:spPr>
        <p:txBody>
          <a:bodyPr wrap="square" rtlCol="0">
            <a:spAutoFit/>
          </a:bodyPr>
          <a:lstStyle/>
          <a:p>
            <a:pPr algn="r" rtl="1"/>
            <a:r>
              <a:rPr lang="en-US" sz="2000" dirty="0" smtClean="0">
                <a:cs typeface="B Nazanin" panose="00000400000000000000" pitchFamily="2" charset="-78"/>
              </a:rPr>
              <a:t>QCL </a:t>
            </a:r>
            <a:r>
              <a:rPr lang="fa-IR" sz="2000" dirty="0" smtClean="0">
                <a:cs typeface="B Nazanin" panose="00000400000000000000" pitchFamily="2" charset="-78"/>
              </a:rPr>
              <a:t> تنظیم شدنی</a:t>
            </a:r>
            <a:endParaRPr lang="en-US" sz="2000" dirty="0">
              <a:cs typeface="B Nazanin" panose="00000400000000000000" pitchFamily="2" charset="-78"/>
            </a:endParaRPr>
          </a:p>
        </p:txBody>
      </p:sp>
      <p:sp>
        <p:nvSpPr>
          <p:cNvPr id="24" name="Rectangle 23"/>
          <p:cNvSpPr/>
          <p:nvPr/>
        </p:nvSpPr>
        <p:spPr>
          <a:xfrm>
            <a:off x="139486" y="232476"/>
            <a:ext cx="9293818" cy="6400800"/>
          </a:xfrm>
          <a:prstGeom prst="rect">
            <a:avLst/>
          </a:prstGeom>
          <a:solidFill>
            <a:schemeClr val="accent1">
              <a:lumMod val="20000"/>
              <a:lumOff val="80000"/>
            </a:schemeClr>
          </a:solidFill>
          <a:ln w="28575"/>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rtlCol="0" anchor="ctr" anchorCtr="0"/>
          <a:lstStyle/>
          <a:p>
            <a:pPr marL="457200" indent="-457200" algn="just" rtl="1">
              <a:lnSpc>
                <a:spcPct val="150000"/>
              </a:lnSpc>
              <a:buFont typeface="Wingdings" panose="05000000000000000000" pitchFamily="2" charset="2"/>
              <a:buChar char="§"/>
            </a:pPr>
            <a:endParaRPr lang="fa-IR" sz="2800" dirty="0">
              <a:solidFill>
                <a:schemeClr val="tx1"/>
              </a:solidFill>
              <a:cs typeface="B Nazanin" panose="00000400000000000000" pitchFamily="2" charset="-78"/>
            </a:endParaRPr>
          </a:p>
        </p:txBody>
      </p:sp>
      <p:sp>
        <p:nvSpPr>
          <p:cNvPr id="33" name="Action Button: Back or Previous 32">
            <a:hlinkClick r:id="" action="ppaction://hlinkshowjump?jump=previousslide" highlightClick="1"/>
          </p:cNvPr>
          <p:cNvSpPr/>
          <p:nvPr/>
        </p:nvSpPr>
        <p:spPr>
          <a:xfrm>
            <a:off x="9650277" y="5866752"/>
            <a:ext cx="609609" cy="511444"/>
          </a:xfrm>
          <a:prstGeom prst="actionButtonBackPrevious">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lang="en-US"/>
          </a:p>
        </p:txBody>
      </p:sp>
      <p:sp>
        <p:nvSpPr>
          <p:cNvPr id="34" name="TextBox 33"/>
          <p:cNvSpPr txBox="1"/>
          <p:nvPr/>
        </p:nvSpPr>
        <p:spPr>
          <a:xfrm>
            <a:off x="10259887" y="5827363"/>
            <a:ext cx="1007382" cy="523220"/>
          </a:xfrm>
          <a:prstGeom prst="rect">
            <a:avLst/>
          </a:prstGeom>
          <a:noFill/>
        </p:spPr>
        <p:txBody>
          <a:bodyPr wrap="square" rtlCol="0">
            <a:spAutoFit/>
          </a:bodyPr>
          <a:lstStyle/>
          <a:p>
            <a:pPr algn="ctr"/>
            <a:r>
              <a:rPr lang="fa-IR" sz="2800" b="1" dirty="0" smtClean="0">
                <a:latin typeface="Times New Roman" panose="02020603050405020304" pitchFamily="18" charset="0"/>
                <a:cs typeface="Times New Roman" panose="02020603050405020304" pitchFamily="18" charset="0"/>
              </a:rPr>
              <a:t>11</a:t>
            </a:r>
            <a:r>
              <a:rPr lang="en-US" sz="2800" b="1" dirty="0" smtClean="0">
                <a:latin typeface="Times New Roman" panose="02020603050405020304" pitchFamily="18" charset="0"/>
                <a:cs typeface="Times New Roman" panose="02020603050405020304" pitchFamily="18" charset="0"/>
              </a:rPr>
              <a:t>/</a:t>
            </a:r>
            <a:r>
              <a:rPr lang="fa-IR" sz="2800" b="1" dirty="0" smtClean="0">
                <a:latin typeface="Times New Roman" panose="02020603050405020304" pitchFamily="18" charset="0"/>
                <a:cs typeface="Times New Roman" panose="02020603050405020304" pitchFamily="18" charset="0"/>
              </a:rPr>
              <a:t>38</a:t>
            </a:r>
            <a:endParaRPr lang="en-US" sz="2400" b="1" dirty="0">
              <a:latin typeface="Times New Roman" panose="02020603050405020304" pitchFamily="18" charset="0"/>
              <a:cs typeface="Times New Roman" panose="02020603050405020304" pitchFamily="18" charset="0"/>
            </a:endParaRPr>
          </a:p>
        </p:txBody>
      </p:sp>
      <p:sp>
        <p:nvSpPr>
          <p:cNvPr id="35" name="Action Button: Forward or Next 34">
            <a:hlinkClick r:id="" action="ppaction://hlinkshowjump?jump=nextslide" highlightClick="1"/>
          </p:cNvPr>
          <p:cNvSpPr/>
          <p:nvPr/>
        </p:nvSpPr>
        <p:spPr>
          <a:xfrm>
            <a:off x="11355077" y="5866752"/>
            <a:ext cx="650929" cy="511444"/>
          </a:xfrm>
          <a:prstGeom prst="actionButtonForwardNex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5" name="Isosceles Triangle 24"/>
          <p:cNvSpPr/>
          <p:nvPr/>
        </p:nvSpPr>
        <p:spPr>
          <a:xfrm rot="16200000">
            <a:off x="9391041" y="2524680"/>
            <a:ext cx="384236" cy="258210"/>
          </a:xfrm>
          <a:prstGeom prst="triangle">
            <a:avLst/>
          </a:prstGeom>
          <a:solidFill>
            <a:schemeClr val="accent1">
              <a:lumMod val="20000"/>
              <a:lumOff val="80000"/>
            </a:schemeClr>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p:nvSpPr>
        <p:spPr>
          <a:xfrm>
            <a:off x="9603693" y="1422881"/>
            <a:ext cx="2014957" cy="461665"/>
          </a:xfrm>
          <a:prstGeom prst="rect">
            <a:avLst/>
          </a:prstGeom>
          <a:noFill/>
        </p:spPr>
        <p:txBody>
          <a:bodyPr wrap="square" rtlCol="0">
            <a:spAutoFit/>
          </a:bodyPr>
          <a:lstStyle/>
          <a:p>
            <a:pPr algn="r" rtl="1"/>
            <a:r>
              <a:rPr lang="fa-IR" sz="2400" dirty="0" smtClean="0">
                <a:cs typeface="B Nazanin" panose="00000400000000000000" pitchFamily="2" charset="-78"/>
              </a:rPr>
              <a:t>مقدمه</a:t>
            </a:r>
            <a:endParaRPr lang="en-US" sz="2200" dirty="0">
              <a:cs typeface="B Nazanin" panose="00000400000000000000" pitchFamily="2" charset="-78"/>
            </a:endParaRPr>
          </a:p>
        </p:txBody>
      </p:sp>
      <p:sp>
        <p:nvSpPr>
          <p:cNvPr id="27" name="TextBox 26"/>
          <p:cNvSpPr txBox="1"/>
          <p:nvPr/>
        </p:nvSpPr>
        <p:spPr>
          <a:xfrm>
            <a:off x="9541783" y="3947224"/>
            <a:ext cx="2025112" cy="461665"/>
          </a:xfrm>
          <a:prstGeom prst="rect">
            <a:avLst/>
          </a:prstGeom>
          <a:noFill/>
        </p:spPr>
        <p:txBody>
          <a:bodyPr wrap="square" rtlCol="0">
            <a:spAutoFit/>
          </a:bodyPr>
          <a:lstStyle/>
          <a:p>
            <a:pPr algn="r" rtl="1"/>
            <a:r>
              <a:rPr lang="en-US" sz="2400" dirty="0" smtClean="0">
                <a:cs typeface="B Nazanin" panose="00000400000000000000" pitchFamily="2" charset="-78"/>
              </a:rPr>
              <a:t>QCL </a:t>
            </a:r>
            <a:r>
              <a:rPr lang="fa-IR" sz="2400" dirty="0" smtClean="0">
                <a:cs typeface="B Nazanin" panose="00000400000000000000" pitchFamily="2" charset="-78"/>
              </a:rPr>
              <a:t> تک مد</a:t>
            </a:r>
            <a:endParaRPr lang="en-US" sz="2200" dirty="0">
              <a:cs typeface="B Nazanin" panose="00000400000000000000" pitchFamily="2" charset="-78"/>
            </a:endParaRPr>
          </a:p>
        </p:txBody>
      </p:sp>
      <p:sp>
        <p:nvSpPr>
          <p:cNvPr id="2" name="TextBox 1"/>
          <p:cNvSpPr txBox="1"/>
          <p:nvPr/>
        </p:nvSpPr>
        <p:spPr>
          <a:xfrm>
            <a:off x="510171" y="5865700"/>
            <a:ext cx="8541832" cy="784830"/>
          </a:xfrm>
          <a:prstGeom prst="rect">
            <a:avLst/>
          </a:prstGeom>
          <a:noFill/>
        </p:spPr>
        <p:txBody>
          <a:bodyPr wrap="square" rtlCol="0">
            <a:spAutoFit/>
          </a:bodyPr>
          <a:lstStyle/>
          <a:p>
            <a:pPr algn="ctr" rtl="1">
              <a:lnSpc>
                <a:spcPct val="150000"/>
              </a:lnSpc>
            </a:pPr>
            <a:r>
              <a:rPr lang="ar-SA" dirty="0">
                <a:cs typeface="B Nazanin" panose="00000400000000000000" pitchFamily="2" charset="-78"/>
              </a:rPr>
              <a:t>شکل </a:t>
            </a:r>
            <a:r>
              <a:rPr lang="fa-IR" dirty="0" smtClean="0">
                <a:cs typeface="B Nazanin" panose="00000400000000000000" pitchFamily="2" charset="-78"/>
              </a:rPr>
              <a:t>1</a:t>
            </a:r>
            <a:r>
              <a:rPr lang="ar-SA" dirty="0" smtClean="0">
                <a:cs typeface="B Nazanin" panose="00000400000000000000" pitchFamily="2" charset="-78"/>
              </a:rPr>
              <a:t>. </a:t>
            </a:r>
            <a:r>
              <a:rPr lang="ar-SA" dirty="0">
                <a:cs typeface="B Nazanin" panose="00000400000000000000" pitchFamily="2" charset="-78"/>
              </a:rPr>
              <a:t>دانسیته جریان و وارونگی جمعیتی  محاسبه به صورت عددی </a:t>
            </a:r>
            <a:r>
              <a:rPr lang="en-US" dirty="0">
                <a:cs typeface="B Nazanin" panose="00000400000000000000" pitchFamily="2" charset="-78"/>
              </a:rPr>
              <a:t>Δn</a:t>
            </a:r>
            <a:r>
              <a:rPr lang="en-US" baseline="-25000" dirty="0">
                <a:cs typeface="B Nazanin" panose="00000400000000000000" pitchFamily="2" charset="-78"/>
              </a:rPr>
              <a:t>32</a:t>
            </a:r>
            <a:r>
              <a:rPr lang="en-US" dirty="0">
                <a:cs typeface="B Nazanin" panose="00000400000000000000" pitchFamily="2" charset="-78"/>
              </a:rPr>
              <a:t> </a:t>
            </a:r>
            <a:r>
              <a:rPr lang="ar-SA" dirty="0">
                <a:cs typeface="B Nazanin" panose="00000400000000000000" pitchFamily="2" charset="-78"/>
              </a:rPr>
              <a:t>(که متناسب با بهره بین زیرباند می باشد)</a:t>
            </a:r>
            <a:endParaRPr lang="en-US" dirty="0">
              <a:cs typeface="B Nazanin" panose="00000400000000000000" pitchFamily="2" charset="-78"/>
            </a:endParaRPr>
          </a:p>
          <a:p>
            <a:pPr algn="just" rtl="1"/>
            <a:endParaRPr lang="en-US" dirty="0">
              <a:cs typeface="B Nazanin" panose="00000400000000000000" pitchFamily="2" charset="-78"/>
            </a:endParaRPr>
          </a:p>
        </p:txBody>
      </p:sp>
      <p:pic>
        <p:nvPicPr>
          <p:cNvPr id="3" name="Picture 2"/>
          <p:cNvPicPr>
            <a:picLocks noChangeAspect="1"/>
          </p:cNvPicPr>
          <p:nvPr/>
        </p:nvPicPr>
        <p:blipFill>
          <a:blip r:embed="rId2"/>
          <a:stretch>
            <a:fillRect/>
          </a:stretch>
        </p:blipFill>
        <p:spPr>
          <a:xfrm>
            <a:off x="1412585" y="344611"/>
            <a:ext cx="6737005" cy="5424043"/>
          </a:xfrm>
          <a:prstGeom prst="rect">
            <a:avLst/>
          </a:prstGeom>
        </p:spPr>
      </p:pic>
    </p:spTree>
    <p:extLst>
      <p:ext uri="{BB962C8B-B14F-4D97-AF65-F5344CB8AC3E}">
        <p14:creationId xmlns:p14="http://schemas.microsoft.com/office/powerpoint/2010/main" val="55987928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Straight Connector 6"/>
          <p:cNvCxnSpPr/>
          <p:nvPr/>
        </p:nvCxnSpPr>
        <p:spPr>
          <a:xfrm flipH="1">
            <a:off x="9650278" y="542440"/>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5" name="Flowchart: Delay 4"/>
          <p:cNvSpPr/>
          <p:nvPr/>
        </p:nvSpPr>
        <p:spPr>
          <a:xfrm rot="5400000">
            <a:off x="11672804" y="423741"/>
            <a:ext cx="635430" cy="836908"/>
          </a:xfrm>
          <a:prstGeom prst="flowChartDelay">
            <a:avLst/>
          </a:prstGeom>
          <a:solidFill>
            <a:schemeClr val="bg1">
              <a:lumMod val="95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8" name="TextBox 7"/>
          <p:cNvSpPr txBox="1"/>
          <p:nvPr/>
        </p:nvSpPr>
        <p:spPr>
          <a:xfrm>
            <a:off x="9996400" y="580439"/>
            <a:ext cx="1570495" cy="461665"/>
          </a:xfrm>
          <a:prstGeom prst="rect">
            <a:avLst/>
          </a:prstGeom>
          <a:noFill/>
        </p:spPr>
        <p:txBody>
          <a:bodyPr wrap="square" rtlCol="0">
            <a:spAutoFit/>
          </a:bodyPr>
          <a:lstStyle/>
          <a:p>
            <a:pPr algn="r" rtl="1"/>
            <a:r>
              <a:rPr lang="fa-IR" sz="2400" dirty="0" smtClean="0">
                <a:cs typeface="B Nazanin" panose="00000400000000000000" pitchFamily="2" charset="-78"/>
              </a:rPr>
              <a:t>چکیده</a:t>
            </a:r>
            <a:endParaRPr lang="en-US" sz="2200" dirty="0">
              <a:cs typeface="B Nazanin" panose="00000400000000000000" pitchFamily="2" charset="-78"/>
            </a:endParaRPr>
          </a:p>
        </p:txBody>
      </p:sp>
      <p:cxnSp>
        <p:nvCxnSpPr>
          <p:cNvPr id="9" name="Straight Connector 8"/>
          <p:cNvCxnSpPr/>
          <p:nvPr/>
        </p:nvCxnSpPr>
        <p:spPr>
          <a:xfrm flipH="1">
            <a:off x="9650278" y="1388039"/>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0" name="Flowchart: Delay 9"/>
          <p:cNvSpPr/>
          <p:nvPr/>
        </p:nvSpPr>
        <p:spPr>
          <a:xfrm rot="5400000">
            <a:off x="11672804" y="1271782"/>
            <a:ext cx="635430" cy="836908"/>
          </a:xfrm>
          <a:prstGeom prst="flowChartDelay">
            <a:avLst/>
          </a:prstGeom>
          <a:solidFill>
            <a:schemeClr val="tx2">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cxnSp>
        <p:nvCxnSpPr>
          <p:cNvPr id="12" name="Straight Connector 11"/>
          <p:cNvCxnSpPr/>
          <p:nvPr/>
        </p:nvCxnSpPr>
        <p:spPr>
          <a:xfrm flipH="1">
            <a:off x="9650278" y="2233638"/>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3" name="Flowchart: Delay 12"/>
          <p:cNvSpPr/>
          <p:nvPr/>
        </p:nvSpPr>
        <p:spPr>
          <a:xfrm rot="5400000">
            <a:off x="11672804" y="2116579"/>
            <a:ext cx="635430" cy="836908"/>
          </a:xfrm>
          <a:prstGeom prst="flowChartDelay">
            <a:avLst/>
          </a:prstGeom>
          <a:solidFill>
            <a:schemeClr val="accent1">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4" name="TextBox 13"/>
          <p:cNvSpPr txBox="1"/>
          <p:nvPr/>
        </p:nvSpPr>
        <p:spPr>
          <a:xfrm>
            <a:off x="9799993" y="2288848"/>
            <a:ext cx="1766902" cy="400110"/>
          </a:xfrm>
          <a:prstGeom prst="rect">
            <a:avLst/>
          </a:prstGeom>
          <a:noFill/>
        </p:spPr>
        <p:txBody>
          <a:bodyPr wrap="square" rtlCol="0">
            <a:spAutoFit/>
          </a:bodyPr>
          <a:lstStyle/>
          <a:p>
            <a:pPr algn="r" rtl="1"/>
            <a:r>
              <a:rPr lang="fa-IR" sz="2000" b="1" dirty="0" smtClean="0">
                <a:effectLst>
                  <a:outerShdw blurRad="38100" dist="38100" dir="2700000" algn="tl">
                    <a:srgbClr val="000000">
                      <a:alpha val="43137"/>
                    </a:srgbClr>
                  </a:outerShdw>
                </a:effectLst>
                <a:cs typeface="B Nazanin" panose="00000400000000000000" pitchFamily="2" charset="-78"/>
              </a:rPr>
              <a:t>منطقه فعال</a:t>
            </a:r>
            <a:r>
              <a:rPr lang="en-US" sz="2000" b="1" dirty="0" smtClean="0">
                <a:effectLst>
                  <a:outerShdw blurRad="38100" dist="38100" dir="2700000" algn="tl">
                    <a:srgbClr val="000000">
                      <a:alpha val="43137"/>
                    </a:srgbClr>
                  </a:outerShdw>
                </a:effectLst>
                <a:cs typeface="B Nazanin" panose="00000400000000000000" pitchFamily="2" charset="-78"/>
              </a:rPr>
              <a:t>QCL </a:t>
            </a:r>
            <a:endParaRPr lang="en-US" sz="2000" b="1" dirty="0">
              <a:effectLst>
                <a:outerShdw blurRad="38100" dist="38100" dir="2700000" algn="tl">
                  <a:srgbClr val="000000">
                    <a:alpha val="43137"/>
                  </a:srgbClr>
                </a:outerShdw>
              </a:effectLst>
              <a:cs typeface="B Nazanin" panose="00000400000000000000" pitchFamily="2" charset="-78"/>
            </a:endParaRPr>
          </a:p>
        </p:txBody>
      </p:sp>
      <p:cxnSp>
        <p:nvCxnSpPr>
          <p:cNvPr id="15" name="Straight Connector 14"/>
          <p:cNvCxnSpPr/>
          <p:nvPr/>
        </p:nvCxnSpPr>
        <p:spPr>
          <a:xfrm flipH="1">
            <a:off x="9650277" y="3079237"/>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6" name="Flowchart: Delay 15"/>
          <p:cNvSpPr/>
          <p:nvPr/>
        </p:nvSpPr>
        <p:spPr>
          <a:xfrm rot="5400000">
            <a:off x="11667633" y="2955894"/>
            <a:ext cx="635430" cy="836908"/>
          </a:xfrm>
          <a:prstGeom prst="flowChartDelay">
            <a:avLst/>
          </a:prstGeom>
          <a:solidFill>
            <a:schemeClr val="accent2">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7" name="TextBox 16"/>
          <p:cNvSpPr txBox="1"/>
          <p:nvPr/>
        </p:nvSpPr>
        <p:spPr>
          <a:xfrm>
            <a:off x="9944730" y="3119258"/>
            <a:ext cx="1570495" cy="461665"/>
          </a:xfrm>
          <a:prstGeom prst="rect">
            <a:avLst/>
          </a:prstGeom>
          <a:noFill/>
        </p:spPr>
        <p:txBody>
          <a:bodyPr wrap="square" rtlCol="0">
            <a:spAutoFit/>
          </a:bodyPr>
          <a:lstStyle/>
          <a:p>
            <a:pPr algn="r" rtl="1"/>
            <a:r>
              <a:rPr lang="fa-IR" sz="2400" dirty="0" smtClean="0">
                <a:cs typeface="B Nazanin" panose="00000400000000000000" pitchFamily="2" charset="-78"/>
              </a:rPr>
              <a:t>موجبرها</a:t>
            </a:r>
            <a:endParaRPr lang="en-US" sz="2200" dirty="0">
              <a:cs typeface="B Nazanin" panose="00000400000000000000" pitchFamily="2" charset="-78"/>
            </a:endParaRPr>
          </a:p>
        </p:txBody>
      </p:sp>
      <p:cxnSp>
        <p:nvCxnSpPr>
          <p:cNvPr id="18" name="Straight Connector 17"/>
          <p:cNvCxnSpPr/>
          <p:nvPr/>
        </p:nvCxnSpPr>
        <p:spPr>
          <a:xfrm flipH="1">
            <a:off x="9650277" y="3924836"/>
            <a:ext cx="2541724"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9" name="Flowchart: Delay 18"/>
          <p:cNvSpPr/>
          <p:nvPr/>
        </p:nvSpPr>
        <p:spPr>
          <a:xfrm rot="5400000">
            <a:off x="11667634" y="3807774"/>
            <a:ext cx="635430" cy="836908"/>
          </a:xfrm>
          <a:prstGeom prst="flowChartDelay">
            <a:avLst/>
          </a:prstGeom>
          <a:solidFill>
            <a:schemeClr val="accent4">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cxnSp>
        <p:nvCxnSpPr>
          <p:cNvPr id="21" name="Straight Connector 20"/>
          <p:cNvCxnSpPr/>
          <p:nvPr/>
        </p:nvCxnSpPr>
        <p:spPr>
          <a:xfrm flipH="1">
            <a:off x="9650278" y="4808263"/>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22" name="Flowchart: Delay 21"/>
          <p:cNvSpPr/>
          <p:nvPr/>
        </p:nvSpPr>
        <p:spPr>
          <a:xfrm rot="5400000">
            <a:off x="11667634" y="4676575"/>
            <a:ext cx="635430" cy="836908"/>
          </a:xfrm>
          <a:prstGeom prst="flowChartDelay">
            <a:avLst/>
          </a:prstGeom>
          <a:solidFill>
            <a:schemeClr val="accent6">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23" name="TextBox 22"/>
          <p:cNvSpPr txBox="1"/>
          <p:nvPr/>
        </p:nvSpPr>
        <p:spPr>
          <a:xfrm>
            <a:off x="9712264" y="4815210"/>
            <a:ext cx="1854630" cy="400110"/>
          </a:xfrm>
          <a:prstGeom prst="rect">
            <a:avLst/>
          </a:prstGeom>
          <a:noFill/>
        </p:spPr>
        <p:txBody>
          <a:bodyPr wrap="square" rtlCol="0">
            <a:spAutoFit/>
          </a:bodyPr>
          <a:lstStyle/>
          <a:p>
            <a:pPr algn="r" rtl="1"/>
            <a:r>
              <a:rPr lang="en-US" sz="2000" dirty="0" smtClean="0">
                <a:cs typeface="B Nazanin" panose="00000400000000000000" pitchFamily="2" charset="-78"/>
              </a:rPr>
              <a:t>QCL </a:t>
            </a:r>
            <a:r>
              <a:rPr lang="fa-IR" sz="2000" dirty="0" smtClean="0">
                <a:cs typeface="B Nazanin" panose="00000400000000000000" pitchFamily="2" charset="-78"/>
              </a:rPr>
              <a:t> تنظیم شدنی</a:t>
            </a:r>
            <a:endParaRPr lang="en-US" sz="2000" dirty="0">
              <a:cs typeface="B Nazanin" panose="00000400000000000000" pitchFamily="2" charset="-78"/>
            </a:endParaRPr>
          </a:p>
        </p:txBody>
      </p:sp>
      <p:sp>
        <p:nvSpPr>
          <p:cNvPr id="24" name="Rectangle 23"/>
          <p:cNvSpPr/>
          <p:nvPr/>
        </p:nvSpPr>
        <p:spPr>
          <a:xfrm>
            <a:off x="139486" y="232476"/>
            <a:ext cx="9293818" cy="6400800"/>
          </a:xfrm>
          <a:prstGeom prst="rect">
            <a:avLst/>
          </a:prstGeom>
          <a:solidFill>
            <a:schemeClr val="accent1">
              <a:lumMod val="20000"/>
              <a:lumOff val="80000"/>
            </a:schemeClr>
          </a:solidFill>
          <a:ln w="28575"/>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rtlCol="0" anchor="ctr" anchorCtr="0"/>
          <a:lstStyle/>
          <a:p>
            <a:pPr marL="457200" indent="-457200" algn="just" rtl="1">
              <a:lnSpc>
                <a:spcPct val="150000"/>
              </a:lnSpc>
              <a:buFont typeface="Wingdings" panose="05000000000000000000" pitchFamily="2" charset="2"/>
              <a:buChar char="§"/>
            </a:pPr>
            <a:r>
              <a:rPr lang="fa-IR" sz="2800" dirty="0" smtClean="0">
                <a:cs typeface="B Nazanin" panose="00000400000000000000" pitchFamily="2" charset="-78"/>
              </a:rPr>
              <a:t>حامل </a:t>
            </a:r>
            <a:r>
              <a:rPr lang="fa-IR" sz="2800" dirty="0">
                <a:cs typeface="B Nazanin" panose="00000400000000000000" pitchFamily="2" charset="-78"/>
              </a:rPr>
              <a:t>ها از طریق ساختار آبشاری کوانتوم در جهت رشد با مکانیسم تونل زنی حرکت می کنند. احتمال تونل زنی برای بایاسی بهبود می یابد که دو زیرباند در عرض مانع اصلی دارای انرژی یکسانی بوده و سپس تونل زنی را به صورت یک فرایند تشدیدی انجام می دهند. به طور مثال، در طرح </a:t>
            </a:r>
            <a:r>
              <a:rPr lang="en-US" sz="2800" dirty="0">
                <a:cs typeface="B Nazanin" panose="00000400000000000000" pitchFamily="2" charset="-78"/>
              </a:rPr>
              <a:t>QCL </a:t>
            </a:r>
            <a:r>
              <a:rPr lang="fa-IR" sz="2800" dirty="0" smtClean="0">
                <a:cs typeface="B Nazanin" panose="00000400000000000000" pitchFamily="2" charset="-78"/>
              </a:rPr>
              <a:t> تراهرتز </a:t>
            </a:r>
            <a:r>
              <a:rPr lang="fa-IR" sz="2800" dirty="0">
                <a:cs typeface="B Nazanin" panose="00000400000000000000" pitchFamily="2" charset="-78"/>
              </a:rPr>
              <a:t>سه سطحی نشان داده شده در شکل </a:t>
            </a:r>
            <a:r>
              <a:rPr lang="fa-IR" sz="2800" dirty="0" smtClean="0">
                <a:cs typeface="B Nazanin" panose="00000400000000000000" pitchFamily="2" charset="-78"/>
              </a:rPr>
              <a:t>1، </a:t>
            </a:r>
            <a:r>
              <a:rPr lang="fa-IR" sz="2800" dirty="0">
                <a:cs typeface="B Nazanin" panose="00000400000000000000" pitchFamily="2" charset="-78"/>
              </a:rPr>
              <a:t>دو شرایط تشدید این چنینی نظیر همترازیها و همراستایی های </a:t>
            </a:r>
            <a:r>
              <a:rPr lang="en-US" sz="2800" dirty="0">
                <a:cs typeface="B Nazanin" panose="00000400000000000000" pitchFamily="2" charset="-78"/>
              </a:rPr>
              <a:t>1 –2’  </a:t>
            </a:r>
            <a:r>
              <a:rPr lang="ar-SA" sz="2800" dirty="0">
                <a:cs typeface="B Nazanin" panose="00000400000000000000" pitchFamily="2" charset="-78"/>
              </a:rPr>
              <a:t>و </a:t>
            </a:r>
            <a:r>
              <a:rPr lang="en-US" sz="2800" dirty="0">
                <a:cs typeface="B Nazanin" panose="00000400000000000000" pitchFamily="2" charset="-78"/>
              </a:rPr>
              <a:t>1’ –3 a</a:t>
            </a:r>
            <a:r>
              <a:rPr lang="ar-SA" sz="2800" dirty="0">
                <a:cs typeface="B Nazanin" panose="00000400000000000000" pitchFamily="2" charset="-78"/>
              </a:rPr>
              <a:t> در 10 و </a:t>
            </a:r>
            <a:r>
              <a:rPr lang="en-US" sz="2800" dirty="0">
                <a:cs typeface="B Nazanin" panose="00000400000000000000" pitchFamily="2" charset="-78"/>
              </a:rPr>
              <a:t>14 kV/cm</a:t>
            </a:r>
            <a:r>
              <a:rPr lang="ar-SA" sz="2800" dirty="0">
                <a:cs typeface="B Nazanin" panose="00000400000000000000" pitchFamily="2" charset="-78"/>
              </a:rPr>
              <a:t> می باشند. </a:t>
            </a:r>
            <a:endParaRPr lang="en-US" sz="2800" dirty="0">
              <a:cs typeface="B Nazanin" panose="00000400000000000000" pitchFamily="2" charset="-78"/>
            </a:endParaRPr>
          </a:p>
        </p:txBody>
      </p:sp>
      <p:sp>
        <p:nvSpPr>
          <p:cNvPr id="33" name="Action Button: Back or Previous 32">
            <a:hlinkClick r:id="" action="ppaction://hlinkshowjump?jump=previousslide" highlightClick="1"/>
          </p:cNvPr>
          <p:cNvSpPr/>
          <p:nvPr/>
        </p:nvSpPr>
        <p:spPr>
          <a:xfrm>
            <a:off x="9650277" y="5866752"/>
            <a:ext cx="609609" cy="511444"/>
          </a:xfrm>
          <a:prstGeom prst="actionButtonBackPrevious">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lang="en-US"/>
          </a:p>
        </p:txBody>
      </p:sp>
      <p:sp>
        <p:nvSpPr>
          <p:cNvPr id="34" name="TextBox 33"/>
          <p:cNvSpPr txBox="1"/>
          <p:nvPr/>
        </p:nvSpPr>
        <p:spPr>
          <a:xfrm>
            <a:off x="10259887" y="5827363"/>
            <a:ext cx="1007382" cy="523220"/>
          </a:xfrm>
          <a:prstGeom prst="rect">
            <a:avLst/>
          </a:prstGeom>
          <a:noFill/>
        </p:spPr>
        <p:txBody>
          <a:bodyPr wrap="square" rtlCol="0">
            <a:spAutoFit/>
          </a:bodyPr>
          <a:lstStyle/>
          <a:p>
            <a:pPr algn="ctr"/>
            <a:r>
              <a:rPr lang="fa-IR" sz="2800" b="1" dirty="0" smtClean="0">
                <a:latin typeface="Times New Roman" panose="02020603050405020304" pitchFamily="18" charset="0"/>
                <a:cs typeface="Times New Roman" panose="02020603050405020304" pitchFamily="18" charset="0"/>
              </a:rPr>
              <a:t>12</a:t>
            </a:r>
            <a:r>
              <a:rPr lang="en-US" sz="2800" b="1" dirty="0" smtClean="0">
                <a:latin typeface="Times New Roman" panose="02020603050405020304" pitchFamily="18" charset="0"/>
                <a:cs typeface="Times New Roman" panose="02020603050405020304" pitchFamily="18" charset="0"/>
              </a:rPr>
              <a:t>/</a:t>
            </a:r>
            <a:r>
              <a:rPr lang="fa-IR" sz="2800" b="1" dirty="0" smtClean="0">
                <a:latin typeface="Times New Roman" panose="02020603050405020304" pitchFamily="18" charset="0"/>
                <a:cs typeface="Times New Roman" panose="02020603050405020304" pitchFamily="18" charset="0"/>
              </a:rPr>
              <a:t>38</a:t>
            </a:r>
            <a:endParaRPr lang="en-US" sz="2400" b="1" dirty="0">
              <a:latin typeface="Times New Roman" panose="02020603050405020304" pitchFamily="18" charset="0"/>
              <a:cs typeface="Times New Roman" panose="02020603050405020304" pitchFamily="18" charset="0"/>
            </a:endParaRPr>
          </a:p>
        </p:txBody>
      </p:sp>
      <p:sp>
        <p:nvSpPr>
          <p:cNvPr id="35" name="Action Button: Forward or Next 34">
            <a:hlinkClick r:id="" action="ppaction://hlinkshowjump?jump=nextslide" highlightClick="1"/>
          </p:cNvPr>
          <p:cNvSpPr/>
          <p:nvPr/>
        </p:nvSpPr>
        <p:spPr>
          <a:xfrm>
            <a:off x="11355077" y="5866752"/>
            <a:ext cx="650929" cy="511444"/>
          </a:xfrm>
          <a:prstGeom prst="actionButtonForwardNex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5" name="Isosceles Triangle 24"/>
          <p:cNvSpPr/>
          <p:nvPr/>
        </p:nvSpPr>
        <p:spPr>
          <a:xfrm rot="16200000">
            <a:off x="9391041" y="2524680"/>
            <a:ext cx="384236" cy="258210"/>
          </a:xfrm>
          <a:prstGeom prst="triangle">
            <a:avLst/>
          </a:prstGeom>
          <a:solidFill>
            <a:schemeClr val="accent1">
              <a:lumMod val="20000"/>
              <a:lumOff val="80000"/>
            </a:schemeClr>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p:nvSpPr>
        <p:spPr>
          <a:xfrm>
            <a:off x="9603693" y="1422881"/>
            <a:ext cx="2014957" cy="461665"/>
          </a:xfrm>
          <a:prstGeom prst="rect">
            <a:avLst/>
          </a:prstGeom>
          <a:noFill/>
        </p:spPr>
        <p:txBody>
          <a:bodyPr wrap="square" rtlCol="0">
            <a:spAutoFit/>
          </a:bodyPr>
          <a:lstStyle/>
          <a:p>
            <a:pPr algn="r" rtl="1"/>
            <a:r>
              <a:rPr lang="fa-IR" sz="2400" dirty="0" smtClean="0">
                <a:cs typeface="B Nazanin" panose="00000400000000000000" pitchFamily="2" charset="-78"/>
              </a:rPr>
              <a:t>مقدمه</a:t>
            </a:r>
            <a:endParaRPr lang="en-US" sz="2200" dirty="0">
              <a:cs typeface="B Nazanin" panose="00000400000000000000" pitchFamily="2" charset="-78"/>
            </a:endParaRPr>
          </a:p>
        </p:txBody>
      </p:sp>
      <p:sp>
        <p:nvSpPr>
          <p:cNvPr id="27" name="TextBox 26"/>
          <p:cNvSpPr txBox="1"/>
          <p:nvPr/>
        </p:nvSpPr>
        <p:spPr>
          <a:xfrm>
            <a:off x="9541783" y="3947224"/>
            <a:ext cx="2025112" cy="461665"/>
          </a:xfrm>
          <a:prstGeom prst="rect">
            <a:avLst/>
          </a:prstGeom>
          <a:noFill/>
        </p:spPr>
        <p:txBody>
          <a:bodyPr wrap="square" rtlCol="0">
            <a:spAutoFit/>
          </a:bodyPr>
          <a:lstStyle/>
          <a:p>
            <a:pPr algn="r" rtl="1"/>
            <a:r>
              <a:rPr lang="en-US" sz="2400" dirty="0" smtClean="0">
                <a:cs typeface="B Nazanin" panose="00000400000000000000" pitchFamily="2" charset="-78"/>
              </a:rPr>
              <a:t>QCL </a:t>
            </a:r>
            <a:r>
              <a:rPr lang="fa-IR" sz="2400" dirty="0" smtClean="0">
                <a:cs typeface="B Nazanin" panose="00000400000000000000" pitchFamily="2" charset="-78"/>
              </a:rPr>
              <a:t> تک مد</a:t>
            </a:r>
            <a:endParaRPr lang="en-US" sz="2200" dirty="0">
              <a:cs typeface="B Nazanin" panose="00000400000000000000" pitchFamily="2" charset="-78"/>
            </a:endParaRPr>
          </a:p>
        </p:txBody>
      </p:sp>
    </p:spTree>
    <p:extLst>
      <p:ext uri="{BB962C8B-B14F-4D97-AF65-F5344CB8AC3E}">
        <p14:creationId xmlns:p14="http://schemas.microsoft.com/office/powerpoint/2010/main" val="282670861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166</TotalTime>
  <Words>317</Words>
  <Application>Microsoft Office PowerPoint</Application>
  <PresentationFormat>Widescreen</PresentationFormat>
  <Paragraphs>33</Paragraphs>
  <Slides>4</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vt:i4>
      </vt:variant>
    </vt:vector>
  </HeadingPairs>
  <TitlesOfParts>
    <vt:vector size="11" baseType="lpstr">
      <vt:lpstr>Arial</vt:lpstr>
      <vt:lpstr>B Nazanin</vt:lpstr>
      <vt:lpstr>Calibri</vt:lpstr>
      <vt:lpstr>Calibri Light</vt:lpstr>
      <vt:lpstr>Times New Roman</vt:lpstr>
      <vt:lpstr>Wingdings</vt:lpstr>
      <vt:lpstr>Office Theme</vt:lpstr>
      <vt:lpstr>PowerPoint Presentation</vt:lpstr>
      <vt:lpstr>PowerPoint Presentation</vt:lpstr>
      <vt:lpstr>PowerPoint Presentation</vt:lpstr>
      <vt:lpstr>PowerPoint Presentation</vt:lpstr>
    </vt:vector>
  </TitlesOfParts>
  <Company>madsg.com</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Khastkhodaei;madsg.com</dc:creator>
  <dc:description>madsg.com</dc:description>
  <cp:lastModifiedBy>8p</cp:lastModifiedBy>
  <cp:revision>27</cp:revision>
  <dcterms:created xsi:type="dcterms:W3CDTF">2014-08-21T14:23:12Z</dcterms:created>
  <dcterms:modified xsi:type="dcterms:W3CDTF">2017-09-28T05:45:12Z</dcterms:modified>
</cp:coreProperties>
</file>