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3" y="2288848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منابع کوره قوسی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مقایسه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B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مبدل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AC/DC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 توان </a:t>
            </a: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واکنشی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ثابت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به منظور کاهش تغییرات توان واکنشی ، در بخشهای پیشنهاد شده است از یکسوکننده های تریستور با دیودهای آزاد در حال کار با استراتژی کنترل توان واکنشی ثابت استفاده شود. شکل </a:t>
            </a:r>
            <a:r>
              <a:rPr lang="en-US" sz="2800" dirty="0">
                <a:cs typeface="B Nazanin" panose="00000400000000000000" pitchFamily="2" charset="-78"/>
              </a:rPr>
              <a:t>1(b)</a:t>
            </a:r>
            <a:r>
              <a:rPr lang="fa-IR" sz="2800" dirty="0">
                <a:cs typeface="B Nazanin" panose="00000400000000000000" pitchFamily="2" charset="-78"/>
              </a:rPr>
              <a:t> توپولوژی این منبع با استفاده از دیودهای آزاد متصل به نقطه بی اثر سیم پیچ های ثانویه را نشان می دهد. به منظور کنترل هر یکسوکننده، دو زاویه </a:t>
            </a:r>
            <a:r>
              <a:rPr lang="en-US" sz="2800" dirty="0" err="1">
                <a:cs typeface="B Nazanin" panose="00000400000000000000" pitchFamily="2" charset="-78"/>
              </a:rPr>
              <a:t>ap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(سلول کاتد معمولی) و </a:t>
            </a:r>
            <a:r>
              <a:rPr lang="en-US" sz="2800" dirty="0">
                <a:cs typeface="B Nazanin" panose="00000400000000000000" pitchFamily="2" charset="-78"/>
              </a:rPr>
              <a:t>an </a:t>
            </a:r>
            <a:r>
              <a:rPr lang="fa-IR" sz="2800" dirty="0">
                <a:cs typeface="B Nazanin" panose="00000400000000000000" pitchFamily="2" charset="-78"/>
              </a:rPr>
              <a:t> (سلول آند معمولی) به کار گرفته شده است. هدف از زوایای مذکور کنترل مستقل توان موثر و واکنشی در طیف کاری وسیع می باشد.</a:t>
            </a:r>
            <a:endParaRPr lang="en-US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408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3" y="2288848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منابع کوره قوسی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مقایسه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شکل </a:t>
            </a:r>
            <a:r>
              <a:rPr lang="fa-IR" sz="2200" dirty="0">
                <a:cs typeface="B Nazanin" panose="00000400000000000000" pitchFamily="2" charset="-78"/>
              </a:rPr>
              <a:t>3. نمایی از یکسوکننده تریستور با دیودهای آزاد نقطه بی اثررا نشان می دهد. </a:t>
            </a:r>
            <a:r>
              <a:rPr lang="en-US" sz="2200" dirty="0">
                <a:cs typeface="B Nazanin" panose="00000400000000000000" pitchFamily="2" charset="-78"/>
              </a:rPr>
              <a:t>(a)</a:t>
            </a:r>
            <a:r>
              <a:rPr lang="fa-IR" sz="2200" dirty="0">
                <a:cs typeface="B Nazanin" panose="00000400000000000000" pitchFamily="2" charset="-78"/>
              </a:rPr>
              <a:t> . نمودار فرضی </a:t>
            </a:r>
            <a:r>
              <a:rPr lang="en-US" sz="2200" dirty="0" smtClean="0">
                <a:cs typeface="B Nazanin" panose="00000400000000000000" pitchFamily="2" charset="-78"/>
              </a:rPr>
              <a:t>q=f(p</a:t>
            </a:r>
            <a:r>
              <a:rPr lang="en-US" sz="2200" dirty="0">
                <a:cs typeface="B Nazanin" panose="00000400000000000000" pitchFamily="2" charset="-78"/>
              </a:rPr>
              <a:t>)</a:t>
            </a:r>
            <a:r>
              <a:rPr lang="fa-IR" sz="2200" dirty="0">
                <a:cs typeface="B Nazanin" panose="00000400000000000000" pitchFamily="2" charset="-78"/>
              </a:rPr>
              <a:t> . </a:t>
            </a:r>
            <a:r>
              <a:rPr lang="en-US" sz="2200" dirty="0">
                <a:cs typeface="B Nazanin" panose="00000400000000000000" pitchFamily="2" charset="-78"/>
              </a:rPr>
              <a:t>(b)</a:t>
            </a:r>
            <a:r>
              <a:rPr lang="fa-IR" sz="2200" dirty="0">
                <a:cs typeface="B Nazanin" panose="00000400000000000000" pitchFamily="2" charset="-78"/>
              </a:rPr>
              <a:t> نتایج شبیه سازی نمودار </a:t>
            </a:r>
            <a:r>
              <a:rPr lang="en-US" sz="2200" dirty="0">
                <a:cs typeface="B Nazanin" panose="00000400000000000000" pitchFamily="2" charset="-78"/>
              </a:rPr>
              <a:t>q=f(p)</a:t>
            </a:r>
            <a:r>
              <a:rPr lang="fa-IR" sz="2200" dirty="0">
                <a:cs typeface="B Nazanin" panose="00000400000000000000" pitchFamily="2" charset="-78"/>
              </a:rPr>
              <a:t> در نقطه </a:t>
            </a:r>
            <a:r>
              <a:rPr lang="en-US" sz="2200" dirty="0">
                <a:cs typeface="B Nazanin" panose="00000400000000000000" pitchFamily="2" charset="-78"/>
              </a:rPr>
              <a:t>PCC</a:t>
            </a:r>
            <a:r>
              <a:rPr lang="fa-IR" sz="2200" dirty="0"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cs typeface="B Nazanin" panose="00000400000000000000" pitchFamily="2" charset="-78"/>
              </a:rPr>
              <a:t>.</a:t>
            </a:r>
          </a:p>
          <a:p>
            <a:pPr algn="ctr" rtl="1">
              <a:lnSpc>
                <a:spcPct val="150000"/>
              </a:lnSpc>
            </a:pP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511308" y="854817"/>
            <a:ext cx="8586971" cy="37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53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3" y="2288848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منابع کوره قوسی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مقایسه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مبدل ثانویه دوبل با استفاده از طرف اولیه متصل به دلتا می تواند مانع از کار اجزاء توالی صفر و جریان مستقیم گردد. به علاوه، هارمونیک مرتبه ذوج به خاطر کراسینگ زاویه جرقه  بین دو یکسوکننده مختل می گردد. در پایان، مرتبه هارمونیک جریان برحسب رابطه زیر تعریف می شود: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بالاخره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، به منظور نیل به تعداد پالس 12 برای منبع جریان مستقیم، یک کوپلینگ خاص در سمت مبدل های اولیه به کار برده شده است ( این وضعیت منجر به تغییر فاز 30 درجه ای بین ولتاژهای ثانویه می گردد).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3262718" y="3335625"/>
            <a:ext cx="3619500" cy="71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2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3" y="2288848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منابع کوره قوسی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مقایسه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شکل </a:t>
            </a:r>
            <a:r>
              <a:rPr lang="en-US" sz="2800" dirty="0">
                <a:cs typeface="B Nazanin" panose="00000400000000000000" pitchFamily="2" charset="-78"/>
              </a:rPr>
              <a:t>3(a)</a:t>
            </a:r>
            <a:r>
              <a:rPr lang="fa-IR" sz="2800" dirty="0">
                <a:cs typeface="B Nazanin" panose="00000400000000000000" pitchFamily="2" charset="-78"/>
              </a:rPr>
              <a:t> نمودار </a:t>
            </a:r>
            <a:r>
              <a:rPr lang="en-US" sz="2800" dirty="0">
                <a:cs typeface="B Nazanin" panose="00000400000000000000" pitchFamily="2" charset="-78"/>
              </a:rPr>
              <a:t>q=f(p)</a:t>
            </a:r>
            <a:r>
              <a:rPr lang="fa-IR" sz="2800" dirty="0">
                <a:cs typeface="B Nazanin" panose="00000400000000000000" pitchFamily="2" charset="-78"/>
              </a:rPr>
              <a:t> برای این منبع را نشان می دهد. در این نمودار دو مرز </a:t>
            </a:r>
            <a:r>
              <a:rPr lang="en-US" sz="2800" dirty="0">
                <a:cs typeface="B Nazanin" panose="00000400000000000000" pitchFamily="2" charset="-78"/>
              </a:rPr>
              <a:t>B1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B2</a:t>
            </a:r>
            <a:r>
              <a:rPr lang="fa-IR" sz="2800" dirty="0">
                <a:cs typeface="B Nazanin" panose="00000400000000000000" pitchFamily="2" charset="-78"/>
              </a:rPr>
              <a:t> نشان داده شده است: </a:t>
            </a:r>
            <a:r>
              <a:rPr lang="en-US" sz="2800" dirty="0">
                <a:cs typeface="B Nazanin" panose="00000400000000000000" pitchFamily="2" charset="-78"/>
              </a:rPr>
              <a:t>B1</a:t>
            </a:r>
            <a:r>
              <a:rPr lang="fa-IR" sz="2800" dirty="0">
                <a:cs typeface="B Nazanin" panose="00000400000000000000" pitchFamily="2" charset="-78"/>
              </a:rPr>
              <a:t> نظیر سبک کار زاویه جرقه  نامربوط  و </a:t>
            </a:r>
            <a:r>
              <a:rPr lang="en-US" sz="2800" dirty="0">
                <a:cs typeface="B Nazanin" panose="00000400000000000000" pitchFamily="2" charset="-78"/>
              </a:rPr>
              <a:t>B2</a:t>
            </a:r>
            <a:r>
              <a:rPr lang="fa-IR" sz="2800" dirty="0">
                <a:cs typeface="B Nazanin" panose="00000400000000000000" pitchFamily="2" charset="-78"/>
              </a:rPr>
              <a:t> نظیر سبک کار زاویه جرقه  مربوطه می باشد. </a:t>
            </a:r>
            <a:endParaRPr lang="en-US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بین مرز اول و دوم ، از یک سبک عملیاتی با توان واکنشی ثابت می توان استفاده نمود. با فرض نادیده گرفته شدن همپوشی ، توان موثر و واکنشی </a:t>
            </a:r>
            <a:r>
              <a:rPr lang="en-US" sz="2800" dirty="0" err="1">
                <a:cs typeface="B Nazanin" panose="00000400000000000000" pitchFamily="2" charset="-78"/>
              </a:rPr>
              <a:t>p.u</a:t>
            </a:r>
            <a:r>
              <a:rPr lang="en-US" sz="2800" dirty="0">
                <a:cs typeface="B Nazanin" panose="00000400000000000000" pitchFamily="2" charset="-78"/>
              </a:rPr>
              <a:t>.</a:t>
            </a:r>
            <a:r>
              <a:rPr lang="fa-IR" sz="2800" dirty="0">
                <a:cs typeface="B Nazanin" panose="00000400000000000000" pitchFamily="2" charset="-78"/>
              </a:rPr>
              <a:t> از رابطه زیر به دست می آید، در این رابطه </a:t>
            </a:r>
            <a:r>
              <a:rPr lang="en-US" sz="2800" dirty="0" err="1">
                <a:cs typeface="B Nazanin" panose="00000400000000000000" pitchFamily="2" charset="-78"/>
              </a:rPr>
              <a:t>p</a:t>
            </a:r>
            <a:r>
              <a:rPr lang="en-US" sz="2800" baseline="-25000" dirty="0" err="1">
                <a:cs typeface="B Nazanin" panose="00000400000000000000" pitchFamily="2" charset="-78"/>
              </a:rPr>
              <a:t>p</a:t>
            </a:r>
            <a:r>
              <a:rPr lang="en-US" sz="2800" dirty="0" err="1">
                <a:cs typeface="B Nazanin" panose="00000400000000000000" pitchFamily="2" charset="-78"/>
              </a:rPr>
              <a:t>,q</a:t>
            </a:r>
            <a:r>
              <a:rPr lang="en-US" sz="2800" baseline="-25000" dirty="0" err="1">
                <a:cs typeface="B Nazanin" panose="00000400000000000000" pitchFamily="2" charset="-78"/>
              </a:rPr>
              <a:t>p</a:t>
            </a:r>
            <a:r>
              <a:rPr lang="en-US" sz="2800" dirty="0" err="1">
                <a:cs typeface="B Nazanin" panose="00000400000000000000" pitchFamily="2" charset="-78"/>
              </a:rPr>
              <a:t>,p</a:t>
            </a:r>
            <a:r>
              <a:rPr lang="en-US" sz="2800" baseline="-25000" dirty="0" err="1">
                <a:cs typeface="B Nazanin" panose="00000400000000000000" pitchFamily="2" charset="-78"/>
              </a:rPr>
              <a:t>n</a:t>
            </a:r>
            <a:r>
              <a:rPr lang="fa-IR" sz="2800" dirty="0">
                <a:cs typeface="B Nazanin" panose="00000400000000000000" pitchFamily="2" charset="-78"/>
              </a:rPr>
              <a:t> به ترتیب توان موثر و واکنشی برای سلول کاتد معمولی و سلول آند معمولی را نشان می دهند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 rotWithShape="1">
          <a:blip r:embed="rId2"/>
          <a:srcRect b="71079"/>
          <a:stretch/>
        </p:blipFill>
        <p:spPr bwMode="auto">
          <a:xfrm>
            <a:off x="338820" y="4999683"/>
            <a:ext cx="3107373" cy="13509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/>
          <p:cNvPicPr/>
          <p:nvPr/>
        </p:nvPicPr>
        <p:blipFill rotWithShape="1">
          <a:blip r:embed="rId2"/>
          <a:srcRect t="29297" b="36138"/>
          <a:stretch/>
        </p:blipFill>
        <p:spPr bwMode="auto">
          <a:xfrm>
            <a:off x="3581546" y="4993329"/>
            <a:ext cx="2735441" cy="13572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/>
          <p:cNvPicPr/>
          <p:nvPr/>
        </p:nvPicPr>
        <p:blipFill rotWithShape="1">
          <a:blip r:embed="rId2"/>
          <a:srcRect t="63476"/>
          <a:stretch/>
        </p:blipFill>
        <p:spPr bwMode="auto">
          <a:xfrm>
            <a:off x="6437416" y="5004396"/>
            <a:ext cx="2660864" cy="13461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868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400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32</cp:revision>
  <dcterms:created xsi:type="dcterms:W3CDTF">2014-08-21T14:23:12Z</dcterms:created>
  <dcterms:modified xsi:type="dcterms:W3CDTF">2017-09-13T09:01:11Z</dcterms:modified>
</cp:coreProperties>
</file>