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روش حسابداری</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54054" y="3119258"/>
            <a:ext cx="2061172" cy="400110"/>
          </a:xfrm>
          <a:prstGeom prst="rect">
            <a:avLst/>
          </a:prstGeom>
          <a:noFill/>
        </p:spPr>
        <p:txBody>
          <a:bodyPr wrap="square" rtlCol="0">
            <a:spAutoFit/>
          </a:bodyPr>
          <a:lstStyle/>
          <a:p>
            <a:pPr algn="r" rtl="1"/>
            <a:r>
              <a:rPr lang="fa-IR" sz="2000" dirty="0" smtClean="0">
                <a:cs typeface="B Nazanin" panose="00000400000000000000" pitchFamily="2" charset="-78"/>
              </a:rPr>
              <a:t>تحلیل ایدئولوژی </a:t>
            </a:r>
            <a:r>
              <a:rPr lang="en-US" sz="2000" dirty="0" smtClean="0">
                <a:cs typeface="B Nazanin" panose="00000400000000000000" pitchFamily="2" charset="-78"/>
              </a:rPr>
              <a:t>NPM</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آیا دارایی میراث، تعریف دارایی را برآورده می کند</a:t>
            </a:r>
            <a:r>
              <a:rPr lang="fa-IR" sz="2800" b="1" u="sng"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از یک طرف، استنفورد مشاهده می کند که </a:t>
            </a:r>
            <a:r>
              <a:rPr lang="fa-IR" sz="2700" dirty="0" smtClean="0">
                <a:cs typeface="B Nazanin" panose="00000400000000000000" pitchFamily="2" charset="-78"/>
              </a:rPr>
              <a:t>تعریف</a:t>
            </a:r>
            <a:r>
              <a:rPr lang="en-US" sz="2700" dirty="0" smtClean="0">
                <a:cs typeface="B Nazanin" panose="00000400000000000000" pitchFamily="2" charset="-78"/>
              </a:rPr>
              <a:t>IPSAS </a:t>
            </a:r>
            <a:r>
              <a:rPr lang="fa-IR" sz="2700" dirty="0" smtClean="0">
                <a:cs typeface="B Nazanin" panose="00000400000000000000" pitchFamily="2" charset="-78"/>
              </a:rPr>
              <a:t> دارایی</a:t>
            </a:r>
            <a:r>
              <a:rPr lang="fa-IR" sz="2700" dirty="0">
                <a:cs typeface="B Nazanin" panose="00000400000000000000" pitchFamily="2" charset="-78"/>
              </a:rPr>
              <a:t>، به شکل زیر است: "منابعی که توسط یک نهاد، در نتیجه رویدادهای گذشته کنترل می شود و از آن، منافع اقتصادی آینده و یا خدمات بالقوه انتظار می رود که برای نهاد، جریان پیدا کند، به نظر به اندازه کافی، برای دربرگرفتن اکثر موارد معمول به عنوان" دارایی ها میراث "، گسترده می رسد. از سوی دیگر، او بر این باور است که اگر نهاد، به هیچ وجه قصد استفاده از دارایی برای اهداف عملیاتی را نداشته، و یا از آن برای اهداف فرهنگی و آموزشی استفاده کند، در چنین مواردی، این سوال مطرح می شود که آیا چنین دارایی هایی، باعث افزایش خدمات بالقوه می شود یا خیر و در نتیجه اینکه آیا آنها باید سرمایه گذاری شوند یا خیر</a:t>
            </a:r>
            <a:r>
              <a:rPr lang="fa-IR" sz="2700" dirty="0" smtClean="0">
                <a:cs typeface="B Nazanin" panose="00000400000000000000" pitchFamily="2" charset="-78"/>
              </a:rPr>
              <a:t>.</a:t>
            </a:r>
            <a:endParaRPr lang="en-US" sz="27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00110"/>
          </a:xfrm>
          <a:prstGeom prst="rect">
            <a:avLst/>
          </a:prstGeom>
          <a:noFill/>
        </p:spPr>
        <p:txBody>
          <a:bodyPr wrap="square" rtlCol="0">
            <a:spAutoFit/>
          </a:bodyPr>
          <a:lstStyle/>
          <a:p>
            <a:pPr algn="r" rtl="1"/>
            <a:r>
              <a:rPr lang="fa-IR" sz="2000" dirty="0" smtClean="0">
                <a:cs typeface="B Nazanin" panose="00000400000000000000" pitchFamily="2" charset="-78"/>
              </a:rPr>
              <a:t>چارچوب نظری</a:t>
            </a:r>
            <a:endParaRPr lang="en-US" sz="2000"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حسابداری تعهدی</a:t>
            </a:r>
            <a:endParaRPr lang="en-US" sz="2000" dirty="0">
              <a:cs typeface="B Nazanin" panose="00000400000000000000" pitchFamily="2" charset="-78"/>
            </a:endParaRPr>
          </a:p>
        </p:txBody>
      </p:sp>
    </p:spTree>
    <p:extLst>
      <p:ext uri="{BB962C8B-B14F-4D97-AF65-F5344CB8AC3E}">
        <p14:creationId xmlns:p14="http://schemas.microsoft.com/office/powerpoint/2010/main" val="680349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روش حسابداری</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54054" y="3119258"/>
            <a:ext cx="2061172" cy="400110"/>
          </a:xfrm>
          <a:prstGeom prst="rect">
            <a:avLst/>
          </a:prstGeom>
          <a:noFill/>
        </p:spPr>
        <p:txBody>
          <a:bodyPr wrap="square" rtlCol="0">
            <a:spAutoFit/>
          </a:bodyPr>
          <a:lstStyle/>
          <a:p>
            <a:pPr algn="r" rtl="1"/>
            <a:r>
              <a:rPr lang="fa-IR" sz="2000" dirty="0" smtClean="0">
                <a:cs typeface="B Nazanin" panose="00000400000000000000" pitchFamily="2" charset="-78"/>
              </a:rPr>
              <a:t>تحلیل ایدئولوژی </a:t>
            </a:r>
            <a:r>
              <a:rPr lang="en-US" sz="2000" dirty="0" smtClean="0">
                <a:cs typeface="B Nazanin" panose="00000400000000000000" pitchFamily="2" charset="-78"/>
              </a:rPr>
              <a:t>NPM</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 </a:t>
            </a:r>
            <a:r>
              <a:rPr lang="fa-IR" sz="2800" dirty="0">
                <a:cs typeface="B Nazanin" panose="00000400000000000000" pitchFamily="2" charset="-78"/>
              </a:rPr>
              <a:t>مقابل، هیئت استانداردهای حسابداری بریتانیا، استانداردهای گزارش مالی (</a:t>
            </a:r>
            <a:r>
              <a:rPr lang="en-US" sz="2800" dirty="0">
                <a:cs typeface="B Nazanin" panose="00000400000000000000" pitchFamily="2" charset="-78"/>
              </a:rPr>
              <a:t>FRS</a:t>
            </a:r>
            <a:r>
              <a:rPr lang="fa-IR" sz="2800" dirty="0">
                <a:cs typeface="B Nazanin" panose="00000400000000000000" pitchFamily="2" charset="-78"/>
              </a:rPr>
              <a:t>) و دارایی میراث را در سال 2009 ارائه کرد</a:t>
            </a:r>
            <a:r>
              <a:rPr lang="fa-IR" sz="2800" dirty="0" smtClean="0">
                <a:cs typeface="B Nazanin" panose="00000400000000000000" pitchFamily="2" charset="-78"/>
              </a:rPr>
              <a:t>. </a:t>
            </a:r>
            <a:r>
              <a:rPr lang="en-US" sz="2800" dirty="0" smtClean="0">
                <a:cs typeface="B Nazanin" panose="00000400000000000000" pitchFamily="2" charset="-78"/>
              </a:rPr>
              <a:t>ASB-FRS 30</a:t>
            </a:r>
            <a:r>
              <a:rPr lang="fa-IR" sz="2800" dirty="0" smtClean="0">
                <a:cs typeface="B Nazanin" panose="00000400000000000000" pitchFamily="2" charset="-78"/>
              </a:rPr>
              <a:t> می </a:t>
            </a:r>
            <a:r>
              <a:rPr lang="fa-IR" sz="2800" dirty="0">
                <a:cs typeface="B Nazanin" panose="00000400000000000000" pitchFamily="2" charset="-78"/>
              </a:rPr>
              <a:t>بیند که، به لحاظ مفهومی، دارایی های میراث، دارائی می باشند. آنها برای هدف یک نهاد، حیاتی هستند، مانند گالری و یا موزه که عبارتند از: بدون آنها، نهاد نمی تواند عمل کند. مصنوعات در اختیار موزه مصر، ممکن است منجر به دستیابی به پول نقد شود و یا ممکن است به طور غیر مستقیم و از طریق حق ورودی، درآمدزایی کند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00110"/>
          </a:xfrm>
          <a:prstGeom prst="rect">
            <a:avLst/>
          </a:prstGeom>
          <a:noFill/>
        </p:spPr>
        <p:txBody>
          <a:bodyPr wrap="square" rtlCol="0">
            <a:spAutoFit/>
          </a:bodyPr>
          <a:lstStyle/>
          <a:p>
            <a:pPr algn="r" rtl="1"/>
            <a:r>
              <a:rPr lang="fa-IR" sz="2000" dirty="0" smtClean="0">
                <a:cs typeface="B Nazanin" panose="00000400000000000000" pitchFamily="2" charset="-78"/>
              </a:rPr>
              <a:t>چارچوب نظری</a:t>
            </a:r>
            <a:endParaRPr lang="en-US" sz="2000"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حسابداری تعهدی</a:t>
            </a:r>
            <a:endParaRPr lang="en-US" sz="2000" dirty="0">
              <a:cs typeface="B Nazanin" panose="00000400000000000000" pitchFamily="2" charset="-78"/>
            </a:endParaRPr>
          </a:p>
        </p:txBody>
      </p:sp>
    </p:spTree>
    <p:extLst>
      <p:ext uri="{BB962C8B-B14F-4D97-AF65-F5344CB8AC3E}">
        <p14:creationId xmlns:p14="http://schemas.microsoft.com/office/powerpoint/2010/main" val="1622949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روش حسابداری</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54054" y="3119258"/>
            <a:ext cx="2061172" cy="400110"/>
          </a:xfrm>
          <a:prstGeom prst="rect">
            <a:avLst/>
          </a:prstGeom>
          <a:noFill/>
        </p:spPr>
        <p:txBody>
          <a:bodyPr wrap="square" rtlCol="0">
            <a:spAutoFit/>
          </a:bodyPr>
          <a:lstStyle/>
          <a:p>
            <a:pPr algn="r" rtl="1"/>
            <a:r>
              <a:rPr lang="fa-IR" sz="2000" dirty="0" smtClean="0">
                <a:cs typeface="B Nazanin" panose="00000400000000000000" pitchFamily="2" charset="-78"/>
              </a:rPr>
              <a:t>تحلیل ایدئولوژی </a:t>
            </a:r>
            <a:r>
              <a:rPr lang="en-US" sz="2000" dirty="0" smtClean="0">
                <a:cs typeface="B Nazanin" panose="00000400000000000000" pitchFamily="2" charset="-78"/>
              </a:rPr>
              <a:t>NPM</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بر این اساس، </a:t>
            </a:r>
            <a:r>
              <a:rPr lang="en-US" sz="2800" dirty="0">
                <a:solidFill>
                  <a:schemeClr val="tx1"/>
                </a:solidFill>
                <a:cs typeface="B Nazanin" panose="00000400000000000000" pitchFamily="2" charset="-78"/>
              </a:rPr>
              <a:t>ASB-FRS 30 </a:t>
            </a:r>
            <a:r>
              <a:rPr lang="fa-IR" sz="2800" dirty="0" smtClean="0">
                <a:solidFill>
                  <a:schemeClr val="tx1"/>
                </a:solidFill>
                <a:cs typeface="B Nazanin" panose="00000400000000000000" pitchFamily="2" charset="-78"/>
              </a:rPr>
              <a:t> مشخص </a:t>
            </a:r>
            <a:r>
              <a:rPr lang="fa-IR" sz="2800" dirty="0">
                <a:solidFill>
                  <a:schemeClr val="tx1"/>
                </a:solidFill>
                <a:cs typeface="B Nazanin" panose="00000400000000000000" pitchFamily="2" charset="-78"/>
              </a:rPr>
              <a:t>می کند که به واسطه خدمات بالقوه ای که آنها عرضه می کنند، دارایی های میراث، تعریف یک دارایی را برآورده می کنند؛ که، آنها، حقوق و یا دسترسی دیگری را به منافع اقتصادی آینده که توسط یک نهاد در نتیجه معاملات یا رویدادهای گذشته کنترل می شود را فراهم می کنند. در نتیجه، می توان نتیجه گرفت که دارایی های میراث، تعریف دارایی را برآورده می کنند</a:t>
            </a:r>
            <a:r>
              <a:rPr lang="fa-IR" sz="2800" dirty="0" smtClean="0">
                <a:solidFill>
                  <a:schemeClr val="tx1"/>
                </a:solidFill>
                <a:cs typeface="B Nazanin" panose="00000400000000000000" pitchFamily="2" charset="-78"/>
              </a:rPr>
              <a:t>.</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00110"/>
          </a:xfrm>
          <a:prstGeom prst="rect">
            <a:avLst/>
          </a:prstGeom>
          <a:noFill/>
        </p:spPr>
        <p:txBody>
          <a:bodyPr wrap="square" rtlCol="0">
            <a:spAutoFit/>
          </a:bodyPr>
          <a:lstStyle/>
          <a:p>
            <a:pPr algn="r" rtl="1"/>
            <a:r>
              <a:rPr lang="fa-IR" sz="2000" dirty="0" smtClean="0">
                <a:cs typeface="B Nazanin" panose="00000400000000000000" pitchFamily="2" charset="-78"/>
              </a:rPr>
              <a:t>چارچوب نظری</a:t>
            </a:r>
            <a:endParaRPr lang="en-US" sz="2000"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حسابداری تعهدی</a:t>
            </a:r>
            <a:endParaRPr lang="en-US" sz="2000" dirty="0">
              <a:cs typeface="B Nazanin" panose="00000400000000000000" pitchFamily="2" charset="-78"/>
            </a:endParaRPr>
          </a:p>
        </p:txBody>
      </p:sp>
    </p:spTree>
    <p:extLst>
      <p:ext uri="{BB962C8B-B14F-4D97-AF65-F5344CB8AC3E}">
        <p14:creationId xmlns:p14="http://schemas.microsoft.com/office/powerpoint/2010/main" val="1882596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00110"/>
          </a:xfrm>
          <a:prstGeom prst="rect">
            <a:avLst/>
          </a:prstGeom>
          <a:noFill/>
        </p:spPr>
        <p:txBody>
          <a:bodyPr wrap="square" rtlCol="0">
            <a:spAutoFit/>
          </a:bodyPr>
          <a:lstStyle/>
          <a:p>
            <a:pPr algn="r" rtl="1"/>
            <a:r>
              <a:rPr lang="fa-IR" sz="20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00110"/>
          </a:xfrm>
          <a:prstGeom prst="rect">
            <a:avLst/>
          </a:prstGeom>
          <a:noFill/>
        </p:spPr>
        <p:txBody>
          <a:bodyPr wrap="square" rtlCol="0">
            <a:spAutoFit/>
          </a:bodyPr>
          <a:lstStyle/>
          <a:p>
            <a:pPr algn="r" rtl="1"/>
            <a:r>
              <a:rPr lang="fa-IR" sz="2000" b="1" dirty="0" smtClean="0">
                <a:effectLst>
                  <a:outerShdw blurRad="38100" dist="38100" dir="2700000" algn="tl">
                    <a:srgbClr val="000000">
                      <a:alpha val="43137"/>
                    </a:srgbClr>
                  </a:outerShdw>
                </a:effectLst>
                <a:cs typeface="B Nazanin" panose="00000400000000000000" pitchFamily="2" charset="-78"/>
              </a:rPr>
              <a:t>روش حسابداری</a:t>
            </a:r>
            <a:endParaRPr lang="en-US" sz="20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454054" y="3119258"/>
            <a:ext cx="2061172" cy="400110"/>
          </a:xfrm>
          <a:prstGeom prst="rect">
            <a:avLst/>
          </a:prstGeom>
          <a:noFill/>
        </p:spPr>
        <p:txBody>
          <a:bodyPr wrap="square" rtlCol="0">
            <a:spAutoFit/>
          </a:bodyPr>
          <a:lstStyle/>
          <a:p>
            <a:pPr algn="r" rtl="1"/>
            <a:r>
              <a:rPr lang="fa-IR" sz="2000" dirty="0" smtClean="0">
                <a:cs typeface="B Nazanin" panose="00000400000000000000" pitchFamily="2" charset="-78"/>
              </a:rPr>
              <a:t>تحلیل ایدئولوژی </a:t>
            </a:r>
            <a:r>
              <a:rPr lang="en-US" sz="2000" dirty="0" smtClean="0">
                <a:cs typeface="B Nazanin" panose="00000400000000000000" pitchFamily="2" charset="-78"/>
              </a:rPr>
              <a:t>NPM</a:t>
            </a:r>
            <a:endParaRPr lang="en-US" sz="20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00110"/>
          </a:xfrm>
          <a:prstGeom prst="rect">
            <a:avLst/>
          </a:prstGeom>
          <a:noFill/>
        </p:spPr>
        <p:txBody>
          <a:bodyPr wrap="square" rtlCol="0">
            <a:spAutoFit/>
          </a:bodyPr>
          <a:lstStyle/>
          <a:p>
            <a:pPr algn="r" rtl="1"/>
            <a:r>
              <a:rPr lang="fa-IR" sz="2000" dirty="0" smtClean="0">
                <a:cs typeface="B Nazanin" panose="00000400000000000000" pitchFamily="2" charset="-78"/>
              </a:rPr>
              <a:t>نتیجه گیری</a:t>
            </a:r>
            <a:endParaRPr lang="en-US" sz="20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روشهای حسابداری جاری برای دارایی های میراث</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متون حسابداری، برای دارایی های میراث، گزینه های مختلف حسابداری را برای دارایی ها میراث تحت حسابداری تعهدی به شرح زیر پیشنهاد کرده است</a:t>
            </a:r>
            <a:r>
              <a:rPr lang="fa-IR" sz="2800" dirty="0" smtClean="0">
                <a:cs typeface="B Nazanin" panose="00000400000000000000" pitchFamily="2" charset="-78"/>
              </a:rPr>
              <a:t>:</a:t>
            </a:r>
          </a:p>
          <a:p>
            <a:pPr marL="914400" lvl="1" indent="-457200" algn="just" rtl="1">
              <a:lnSpc>
                <a:spcPct val="150000"/>
              </a:lnSpc>
              <a:buFont typeface="Arial" panose="020B0604020202020204" pitchFamily="34" charset="0"/>
              <a:buChar char="•"/>
            </a:pPr>
            <a:r>
              <a:rPr lang="fa-IR" sz="2800" dirty="0">
                <a:cs typeface="B Nazanin" panose="00000400000000000000" pitchFamily="2" charset="-78"/>
              </a:rPr>
              <a:t>سرمایه گذاری کامل در هر دو موارد بدست آمده جدید و گذشته.</a:t>
            </a:r>
            <a:endParaRPr lang="en-US" sz="2800" dirty="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a:cs typeface="B Nazanin" panose="00000400000000000000" pitchFamily="2" charset="-78"/>
              </a:rPr>
              <a:t>سرمایه گذاری موارد بدست آمده جدید بدون به شناسایی دارایی های میراث قبل از اتخاذ حسابداری تعهدی.</a:t>
            </a:r>
            <a:endParaRPr lang="en-US" sz="2800" dirty="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a:cs typeface="B Nazanin" panose="00000400000000000000" pitchFamily="2" charset="-78"/>
              </a:rPr>
              <a:t>یک روش غیر سرمایه گذاری و هزینه کردن آیتم های میراث.</a:t>
            </a:r>
            <a:endParaRPr lang="en-US" sz="2800" dirty="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a:cs typeface="B Nazanin" panose="00000400000000000000" pitchFamily="2" charset="-78"/>
              </a:rPr>
              <a:t>ارائه اطلاعات گسترده از طریق افشا</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00110"/>
          </a:xfrm>
          <a:prstGeom prst="rect">
            <a:avLst/>
          </a:prstGeom>
          <a:noFill/>
        </p:spPr>
        <p:txBody>
          <a:bodyPr wrap="square" rtlCol="0">
            <a:spAutoFit/>
          </a:bodyPr>
          <a:lstStyle/>
          <a:p>
            <a:pPr algn="r" rtl="1"/>
            <a:r>
              <a:rPr lang="fa-IR" sz="2000" dirty="0" smtClean="0">
                <a:cs typeface="B Nazanin" panose="00000400000000000000" pitchFamily="2" charset="-78"/>
              </a:rPr>
              <a:t>چارچوب نظری</a:t>
            </a:r>
            <a:endParaRPr lang="en-US" sz="2000" dirty="0">
              <a:cs typeface="B Nazanin" panose="00000400000000000000" pitchFamily="2" charset="-78"/>
            </a:endParaRPr>
          </a:p>
        </p:txBody>
      </p:sp>
      <p:sp>
        <p:nvSpPr>
          <p:cNvPr id="27" name="TextBox 26"/>
          <p:cNvSpPr txBox="1"/>
          <p:nvPr/>
        </p:nvSpPr>
        <p:spPr>
          <a:xfrm>
            <a:off x="9541783" y="3947224"/>
            <a:ext cx="2025112" cy="400110"/>
          </a:xfrm>
          <a:prstGeom prst="rect">
            <a:avLst/>
          </a:prstGeom>
          <a:noFill/>
        </p:spPr>
        <p:txBody>
          <a:bodyPr wrap="square" rtlCol="0">
            <a:spAutoFit/>
          </a:bodyPr>
          <a:lstStyle/>
          <a:p>
            <a:pPr algn="r" rtl="1"/>
            <a:r>
              <a:rPr lang="fa-IR" sz="2000" dirty="0" smtClean="0">
                <a:cs typeface="B Nazanin" panose="00000400000000000000" pitchFamily="2" charset="-78"/>
              </a:rPr>
              <a:t>حسابداری تعهدی</a:t>
            </a:r>
            <a:endParaRPr lang="en-US" sz="2000" dirty="0">
              <a:cs typeface="B Nazanin" panose="00000400000000000000" pitchFamily="2" charset="-78"/>
            </a:endParaRPr>
          </a:p>
        </p:txBody>
      </p:sp>
    </p:spTree>
    <p:extLst>
      <p:ext uri="{BB962C8B-B14F-4D97-AF65-F5344CB8AC3E}">
        <p14:creationId xmlns:p14="http://schemas.microsoft.com/office/powerpoint/2010/main" val="434476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490</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2017-09-23T08:52:42Z</dcterms:modified>
</cp:coreProperties>
</file>