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0" d="100"/>
          <a:sy n="70" d="100"/>
        </p:scale>
        <p:origin x="714"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B6608B6-3C68-443D-8F55-B3AD0BC9A5A8}" type="datetimeFigureOut">
              <a:rPr lang="en-US" smtClean="0"/>
              <a:t>8/26/2017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27621707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6608B6-3C68-443D-8F55-B3AD0BC9A5A8}" type="datetimeFigureOut">
              <a:rPr lang="en-US" smtClean="0"/>
              <a:t>8/26/2017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32252387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6608B6-3C68-443D-8F55-B3AD0BC9A5A8}" type="datetimeFigureOut">
              <a:rPr lang="en-US" smtClean="0"/>
              <a:t>8/26/2017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36790887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6608B6-3C68-443D-8F55-B3AD0BC9A5A8}" type="datetimeFigureOut">
              <a:rPr lang="en-US" smtClean="0"/>
              <a:t>8/26/2017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420874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B6608B6-3C68-443D-8F55-B3AD0BC9A5A8}" type="datetimeFigureOut">
              <a:rPr lang="en-US" smtClean="0"/>
              <a:t>8/26/2017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24952383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B6608B6-3C68-443D-8F55-B3AD0BC9A5A8}" type="datetimeFigureOut">
              <a:rPr lang="en-US" smtClean="0"/>
              <a:t>8/26/2017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19557046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B6608B6-3C68-443D-8F55-B3AD0BC9A5A8}" type="datetimeFigureOut">
              <a:rPr lang="en-US" smtClean="0"/>
              <a:t>8/26/2017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15729045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B6608B6-3C68-443D-8F55-B3AD0BC9A5A8}" type="datetimeFigureOut">
              <a:rPr lang="en-US" smtClean="0"/>
              <a:t>8/26/2017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28919827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6608B6-3C68-443D-8F55-B3AD0BC9A5A8}" type="datetimeFigureOut">
              <a:rPr lang="en-US" smtClean="0"/>
              <a:t>8/26/2017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2324936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6608B6-3C68-443D-8F55-B3AD0BC9A5A8}" type="datetimeFigureOut">
              <a:rPr lang="en-US" smtClean="0"/>
              <a:t>8/26/2017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6785483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6608B6-3C68-443D-8F55-B3AD0BC9A5A8}" type="datetimeFigureOut">
              <a:rPr lang="en-US" smtClean="0"/>
              <a:t>8/26/2017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6849266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6608B6-3C68-443D-8F55-B3AD0BC9A5A8}" type="datetimeFigureOut">
              <a:rPr lang="en-US" smtClean="0"/>
              <a:t>8/26/2017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33FF22-A95F-4F53-AAEF-FF7BF90C33A8}" type="slidenum">
              <a:rPr lang="en-US" smtClean="0"/>
              <a:t>‹#›</a:t>
            </a:fld>
            <a:endParaRPr lang="en-US"/>
          </a:p>
        </p:txBody>
      </p:sp>
    </p:spTree>
    <p:extLst>
      <p:ext uri="{BB962C8B-B14F-4D97-AF65-F5344CB8AC3E}">
        <p14:creationId xmlns:p14="http://schemas.microsoft.com/office/powerpoint/2010/main" val="4166913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flipH="1">
            <a:off x="9650278" y="542440"/>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5" name="Flowchart: Delay 4"/>
          <p:cNvSpPr/>
          <p:nvPr/>
        </p:nvSpPr>
        <p:spPr>
          <a:xfrm rot="5400000">
            <a:off x="11672804" y="423741"/>
            <a:ext cx="635430" cy="836908"/>
          </a:xfrm>
          <a:prstGeom prst="flowChartDelay">
            <a:avLst/>
          </a:prstGeom>
          <a:solidFill>
            <a:schemeClr val="bg1">
              <a:lumMod val="95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8" name="TextBox 7"/>
          <p:cNvSpPr txBox="1"/>
          <p:nvPr/>
        </p:nvSpPr>
        <p:spPr>
          <a:xfrm>
            <a:off x="9996400" y="580439"/>
            <a:ext cx="1570495" cy="461665"/>
          </a:xfrm>
          <a:prstGeom prst="rect">
            <a:avLst/>
          </a:prstGeom>
          <a:noFill/>
        </p:spPr>
        <p:txBody>
          <a:bodyPr wrap="square" rtlCol="0">
            <a:spAutoFit/>
          </a:bodyPr>
          <a:lstStyle/>
          <a:p>
            <a:pPr algn="r" rtl="1"/>
            <a:r>
              <a:rPr lang="fa-IR" sz="2400" dirty="0" smtClean="0">
                <a:cs typeface="B Nazanin" panose="00000400000000000000" pitchFamily="2" charset="-78"/>
              </a:rPr>
              <a:t>چکیده</a:t>
            </a:r>
            <a:endParaRPr lang="en-US" sz="2200" dirty="0">
              <a:cs typeface="B Nazanin" panose="00000400000000000000" pitchFamily="2" charset="-78"/>
            </a:endParaRPr>
          </a:p>
        </p:txBody>
      </p:sp>
      <p:cxnSp>
        <p:nvCxnSpPr>
          <p:cNvPr id="9" name="Straight Connector 8"/>
          <p:cNvCxnSpPr/>
          <p:nvPr/>
        </p:nvCxnSpPr>
        <p:spPr>
          <a:xfrm flipH="1">
            <a:off x="9650278" y="1388039"/>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0" name="Flowchart: Delay 9"/>
          <p:cNvSpPr/>
          <p:nvPr/>
        </p:nvSpPr>
        <p:spPr>
          <a:xfrm rot="5400000">
            <a:off x="11672804" y="1271782"/>
            <a:ext cx="635430" cy="836908"/>
          </a:xfrm>
          <a:prstGeom prst="flowChartDelay">
            <a:avLst/>
          </a:prstGeom>
          <a:solidFill>
            <a:schemeClr val="tx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12" name="Straight Connector 11"/>
          <p:cNvCxnSpPr/>
          <p:nvPr/>
        </p:nvCxnSpPr>
        <p:spPr>
          <a:xfrm flipH="1">
            <a:off x="9650278" y="2233638"/>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3" name="Flowchart: Delay 12"/>
          <p:cNvSpPr/>
          <p:nvPr/>
        </p:nvSpPr>
        <p:spPr>
          <a:xfrm rot="5400000">
            <a:off x="11672804" y="2116579"/>
            <a:ext cx="635430" cy="836908"/>
          </a:xfrm>
          <a:prstGeom prst="flowChartDelay">
            <a:avLst/>
          </a:prstGeom>
          <a:solidFill>
            <a:schemeClr val="accent1">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4" name="TextBox 13"/>
          <p:cNvSpPr txBox="1"/>
          <p:nvPr/>
        </p:nvSpPr>
        <p:spPr>
          <a:xfrm>
            <a:off x="9799993" y="2288848"/>
            <a:ext cx="1766902" cy="461665"/>
          </a:xfrm>
          <a:prstGeom prst="rect">
            <a:avLst/>
          </a:prstGeom>
          <a:noFill/>
        </p:spPr>
        <p:txBody>
          <a:bodyPr wrap="square" rtlCol="0">
            <a:spAutoFit/>
          </a:bodyPr>
          <a:lstStyle/>
          <a:p>
            <a:pPr algn="r" rtl="1"/>
            <a:r>
              <a:rPr lang="fa-IR" sz="2400" b="1" dirty="0" smtClean="0">
                <a:effectLst>
                  <a:outerShdw blurRad="38100" dist="38100" dir="2700000" algn="tl">
                    <a:srgbClr val="000000">
                      <a:alpha val="43137"/>
                    </a:srgbClr>
                  </a:outerShdw>
                </a:effectLst>
                <a:cs typeface="B Nazanin" panose="00000400000000000000" pitchFamily="2" charset="-78"/>
              </a:rPr>
              <a:t>مرور ادبیات</a:t>
            </a:r>
            <a:endParaRPr lang="en-US" sz="2200" b="1" dirty="0">
              <a:effectLst>
                <a:outerShdw blurRad="38100" dist="38100" dir="2700000" algn="tl">
                  <a:srgbClr val="000000">
                    <a:alpha val="43137"/>
                  </a:srgbClr>
                </a:outerShdw>
              </a:effectLst>
              <a:cs typeface="B Nazanin" panose="00000400000000000000" pitchFamily="2" charset="-78"/>
            </a:endParaRPr>
          </a:p>
        </p:txBody>
      </p:sp>
      <p:cxnSp>
        <p:nvCxnSpPr>
          <p:cNvPr id="15" name="Straight Connector 14"/>
          <p:cNvCxnSpPr/>
          <p:nvPr/>
        </p:nvCxnSpPr>
        <p:spPr>
          <a:xfrm flipH="1">
            <a:off x="9650277" y="3079237"/>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6" name="Flowchart: Delay 15"/>
          <p:cNvSpPr/>
          <p:nvPr/>
        </p:nvSpPr>
        <p:spPr>
          <a:xfrm rot="5400000">
            <a:off x="11667633" y="2955894"/>
            <a:ext cx="635430" cy="836908"/>
          </a:xfrm>
          <a:prstGeom prst="flowChartDelay">
            <a:avLst/>
          </a:prstGeom>
          <a:solidFill>
            <a:schemeClr val="accent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7" name="TextBox 16"/>
          <p:cNvSpPr txBox="1"/>
          <p:nvPr/>
        </p:nvSpPr>
        <p:spPr>
          <a:xfrm>
            <a:off x="9799994" y="3119258"/>
            <a:ext cx="1715232" cy="461665"/>
          </a:xfrm>
          <a:prstGeom prst="rect">
            <a:avLst/>
          </a:prstGeom>
          <a:noFill/>
        </p:spPr>
        <p:txBody>
          <a:bodyPr wrap="square" rtlCol="0">
            <a:spAutoFit/>
          </a:bodyPr>
          <a:lstStyle/>
          <a:p>
            <a:pPr algn="r" rtl="1"/>
            <a:r>
              <a:rPr lang="fa-IR" sz="2400" dirty="0" smtClean="0">
                <a:cs typeface="B Nazanin" panose="00000400000000000000" pitchFamily="2" charset="-78"/>
              </a:rPr>
              <a:t>دانش استراتژیک</a:t>
            </a:r>
            <a:endParaRPr lang="en-US" sz="2200" dirty="0">
              <a:cs typeface="B Nazanin" panose="00000400000000000000" pitchFamily="2" charset="-78"/>
            </a:endParaRPr>
          </a:p>
        </p:txBody>
      </p:sp>
      <p:cxnSp>
        <p:nvCxnSpPr>
          <p:cNvPr id="18" name="Straight Connector 17"/>
          <p:cNvCxnSpPr/>
          <p:nvPr/>
        </p:nvCxnSpPr>
        <p:spPr>
          <a:xfrm flipH="1">
            <a:off x="9650277" y="3924836"/>
            <a:ext cx="2541724"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9" name="Flowchart: Delay 18"/>
          <p:cNvSpPr/>
          <p:nvPr/>
        </p:nvSpPr>
        <p:spPr>
          <a:xfrm rot="5400000">
            <a:off x="11667634" y="3807774"/>
            <a:ext cx="635430" cy="836908"/>
          </a:xfrm>
          <a:prstGeom prst="flowChartDelay">
            <a:avLst/>
          </a:prstGeom>
          <a:solidFill>
            <a:schemeClr val="accent4">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21" name="Straight Connector 20"/>
          <p:cNvCxnSpPr/>
          <p:nvPr/>
        </p:nvCxnSpPr>
        <p:spPr>
          <a:xfrm flipH="1">
            <a:off x="9650278" y="4808263"/>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22" name="Flowchart: Delay 21"/>
          <p:cNvSpPr/>
          <p:nvPr/>
        </p:nvSpPr>
        <p:spPr>
          <a:xfrm rot="5400000">
            <a:off x="11667634" y="4676575"/>
            <a:ext cx="635430" cy="836908"/>
          </a:xfrm>
          <a:prstGeom prst="flowChartDelay">
            <a:avLst/>
          </a:prstGeom>
          <a:solidFill>
            <a:schemeClr val="accent6">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3" name="TextBox 22"/>
          <p:cNvSpPr txBox="1"/>
          <p:nvPr/>
        </p:nvSpPr>
        <p:spPr>
          <a:xfrm>
            <a:off x="9712264" y="4815210"/>
            <a:ext cx="1854630" cy="461665"/>
          </a:xfrm>
          <a:prstGeom prst="rect">
            <a:avLst/>
          </a:prstGeom>
          <a:noFill/>
        </p:spPr>
        <p:txBody>
          <a:bodyPr wrap="square" rtlCol="0">
            <a:spAutoFit/>
          </a:bodyPr>
          <a:lstStyle/>
          <a:p>
            <a:pPr algn="r" rtl="1"/>
            <a:r>
              <a:rPr lang="fa-IR" sz="2400" dirty="0" smtClean="0">
                <a:cs typeface="B Nazanin" panose="00000400000000000000" pitchFamily="2" charset="-78"/>
              </a:rPr>
              <a:t>پیشنهادات</a:t>
            </a:r>
            <a:endParaRPr lang="en-US" sz="2200" dirty="0">
              <a:cs typeface="B Nazanin" panose="00000400000000000000" pitchFamily="2" charset="-78"/>
            </a:endParaRPr>
          </a:p>
        </p:txBody>
      </p:sp>
      <p:sp>
        <p:nvSpPr>
          <p:cNvPr id="24" name="Rectangle 23"/>
          <p:cNvSpPr/>
          <p:nvPr/>
        </p:nvSpPr>
        <p:spPr>
          <a:xfrm>
            <a:off x="139486" y="232476"/>
            <a:ext cx="9293818" cy="6400800"/>
          </a:xfrm>
          <a:prstGeom prst="rect">
            <a:avLst/>
          </a:prstGeom>
          <a:solidFill>
            <a:schemeClr val="accent1">
              <a:lumMod val="20000"/>
              <a:lumOff val="80000"/>
            </a:schemeClr>
          </a:solidFill>
          <a:ln w="28575"/>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nchorCtr="0"/>
          <a:lstStyle/>
          <a:p>
            <a:pPr algn="r" rtl="1"/>
            <a:r>
              <a:rPr lang="fa-IR" sz="5400" b="1" dirty="0" smtClean="0">
                <a:solidFill>
                  <a:schemeClr val="tx1"/>
                </a:solidFill>
                <a:effectLst>
                  <a:outerShdw blurRad="38100" dist="38100" dir="2700000" algn="tl">
                    <a:srgbClr val="000000">
                      <a:alpha val="43137"/>
                    </a:srgbClr>
                  </a:outerShdw>
                </a:effectLst>
                <a:cs typeface="B Nazanin" panose="00000400000000000000" pitchFamily="2" charset="-78"/>
              </a:rPr>
              <a:t>فصل سوم</a:t>
            </a:r>
          </a:p>
          <a:p>
            <a:pPr algn="ctr" rtl="1"/>
            <a:r>
              <a:rPr lang="fa-IR" sz="9600" b="1" dirty="0" smtClean="0">
                <a:solidFill>
                  <a:schemeClr val="tx1"/>
                </a:solidFill>
                <a:effectLst>
                  <a:outerShdw blurRad="38100" dist="38100" dir="2700000" algn="tl">
                    <a:srgbClr val="000000">
                      <a:alpha val="43137"/>
                    </a:srgbClr>
                  </a:outerShdw>
                </a:effectLst>
                <a:cs typeface="B Nazanin" panose="00000400000000000000" pitchFamily="2" charset="-78"/>
              </a:rPr>
              <a:t>مرور ادبیات</a:t>
            </a:r>
          </a:p>
          <a:p>
            <a:pPr algn="ctr"/>
            <a:endParaRPr lang="en-US" dirty="0"/>
          </a:p>
        </p:txBody>
      </p:sp>
      <p:sp>
        <p:nvSpPr>
          <p:cNvPr id="33" name="Action Button: Back or Previous 32">
            <a:hlinkClick r:id="" action="ppaction://hlinkshowjump?jump=previousslide" highlightClick="1"/>
          </p:cNvPr>
          <p:cNvSpPr/>
          <p:nvPr/>
        </p:nvSpPr>
        <p:spPr>
          <a:xfrm>
            <a:off x="9650277" y="5866752"/>
            <a:ext cx="609609" cy="511444"/>
          </a:xfrm>
          <a:prstGeom prst="actionButtonBackPrevious">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34" name="TextBox 33"/>
          <p:cNvSpPr txBox="1"/>
          <p:nvPr/>
        </p:nvSpPr>
        <p:spPr>
          <a:xfrm>
            <a:off x="10259887" y="5827363"/>
            <a:ext cx="1007382" cy="523220"/>
          </a:xfrm>
          <a:prstGeom prst="rect">
            <a:avLst/>
          </a:prstGeom>
          <a:noFill/>
        </p:spPr>
        <p:txBody>
          <a:bodyPr wrap="square" rtlCol="0">
            <a:spAutoFit/>
          </a:bodyPr>
          <a:lstStyle/>
          <a:p>
            <a:pPr algn="ctr"/>
            <a:r>
              <a:rPr lang="fa-IR" sz="2800" b="1" dirty="0" smtClean="0">
                <a:latin typeface="Times New Roman" panose="02020603050405020304" pitchFamily="18" charset="0"/>
                <a:cs typeface="Times New Roman" panose="02020603050405020304" pitchFamily="18" charset="0"/>
              </a:rPr>
              <a:t>8</a:t>
            </a:r>
            <a:r>
              <a:rPr lang="en-US" sz="2800" b="1" dirty="0" smtClean="0">
                <a:latin typeface="Times New Roman" panose="02020603050405020304" pitchFamily="18" charset="0"/>
                <a:cs typeface="Times New Roman" panose="02020603050405020304" pitchFamily="18" charset="0"/>
              </a:rPr>
              <a:t>/</a:t>
            </a:r>
            <a:r>
              <a:rPr lang="fa-IR" sz="2800" b="1" dirty="0" smtClean="0">
                <a:latin typeface="Times New Roman" panose="02020603050405020304" pitchFamily="18" charset="0"/>
                <a:cs typeface="Times New Roman" panose="02020603050405020304" pitchFamily="18" charset="0"/>
              </a:rPr>
              <a:t>37</a:t>
            </a:r>
            <a:endParaRPr lang="en-US" sz="2400" b="1" dirty="0">
              <a:latin typeface="Times New Roman" panose="02020603050405020304" pitchFamily="18" charset="0"/>
              <a:cs typeface="Times New Roman" panose="02020603050405020304" pitchFamily="18" charset="0"/>
            </a:endParaRPr>
          </a:p>
        </p:txBody>
      </p:sp>
      <p:sp>
        <p:nvSpPr>
          <p:cNvPr id="35" name="Action Button: Forward or Next 34">
            <a:hlinkClick r:id="" action="ppaction://hlinkshowjump?jump=nextslide" highlightClick="1"/>
          </p:cNvPr>
          <p:cNvSpPr/>
          <p:nvPr/>
        </p:nvSpPr>
        <p:spPr>
          <a:xfrm>
            <a:off x="11355077" y="5866752"/>
            <a:ext cx="650929" cy="511444"/>
          </a:xfrm>
          <a:prstGeom prst="actionButtonForwardNex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5" name="Isosceles Triangle 24"/>
          <p:cNvSpPr/>
          <p:nvPr/>
        </p:nvSpPr>
        <p:spPr>
          <a:xfrm rot="16200000">
            <a:off x="9391041" y="2524680"/>
            <a:ext cx="384236" cy="258210"/>
          </a:xfrm>
          <a:prstGeom prst="triangle">
            <a:avLst/>
          </a:prstGeom>
          <a:solidFill>
            <a:schemeClr val="accent1">
              <a:lumMod val="20000"/>
              <a:lumOff val="80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p:nvSpPr>
        <p:spPr>
          <a:xfrm>
            <a:off x="9603693" y="1422881"/>
            <a:ext cx="2014957" cy="461665"/>
          </a:xfrm>
          <a:prstGeom prst="rect">
            <a:avLst/>
          </a:prstGeom>
          <a:noFill/>
        </p:spPr>
        <p:txBody>
          <a:bodyPr wrap="square" rtlCol="0">
            <a:spAutoFit/>
          </a:bodyPr>
          <a:lstStyle/>
          <a:p>
            <a:pPr algn="r" rtl="1"/>
            <a:r>
              <a:rPr lang="fa-IR" sz="2400" dirty="0" smtClean="0">
                <a:cs typeface="B Nazanin" panose="00000400000000000000" pitchFamily="2" charset="-78"/>
              </a:rPr>
              <a:t>مقدمه</a:t>
            </a:r>
            <a:endParaRPr lang="en-US" sz="2200" dirty="0">
              <a:cs typeface="B Nazanin" panose="00000400000000000000" pitchFamily="2" charset="-78"/>
            </a:endParaRPr>
          </a:p>
        </p:txBody>
      </p:sp>
      <p:sp>
        <p:nvSpPr>
          <p:cNvPr id="27" name="TextBox 26"/>
          <p:cNvSpPr txBox="1"/>
          <p:nvPr/>
        </p:nvSpPr>
        <p:spPr>
          <a:xfrm>
            <a:off x="9541783" y="3947224"/>
            <a:ext cx="2025112" cy="461665"/>
          </a:xfrm>
          <a:prstGeom prst="rect">
            <a:avLst/>
          </a:prstGeom>
          <a:noFill/>
        </p:spPr>
        <p:txBody>
          <a:bodyPr wrap="square" rtlCol="0">
            <a:spAutoFit/>
          </a:bodyPr>
          <a:lstStyle/>
          <a:p>
            <a:pPr algn="r" rtl="1"/>
            <a:r>
              <a:rPr lang="fa-IR" sz="2400" dirty="0" smtClean="0">
                <a:cs typeface="B Nazanin" panose="00000400000000000000" pitchFamily="2" charset="-78"/>
              </a:rPr>
              <a:t>نتیجه گیری</a:t>
            </a:r>
            <a:endParaRPr lang="en-US" sz="2200" dirty="0">
              <a:cs typeface="B Nazanin" panose="00000400000000000000" pitchFamily="2" charset="-78"/>
            </a:endParaRPr>
          </a:p>
        </p:txBody>
      </p:sp>
    </p:spTree>
    <p:extLst>
      <p:ext uri="{BB962C8B-B14F-4D97-AF65-F5344CB8AC3E}">
        <p14:creationId xmlns:p14="http://schemas.microsoft.com/office/powerpoint/2010/main" val="377065019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flipH="1">
            <a:off x="9650278" y="542440"/>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5" name="Flowchart: Delay 4"/>
          <p:cNvSpPr/>
          <p:nvPr/>
        </p:nvSpPr>
        <p:spPr>
          <a:xfrm rot="5400000">
            <a:off x="11672804" y="423741"/>
            <a:ext cx="635430" cy="836908"/>
          </a:xfrm>
          <a:prstGeom prst="flowChartDelay">
            <a:avLst/>
          </a:prstGeom>
          <a:solidFill>
            <a:schemeClr val="bg1">
              <a:lumMod val="95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8" name="TextBox 7"/>
          <p:cNvSpPr txBox="1"/>
          <p:nvPr/>
        </p:nvSpPr>
        <p:spPr>
          <a:xfrm>
            <a:off x="9996400" y="580439"/>
            <a:ext cx="1570495" cy="461665"/>
          </a:xfrm>
          <a:prstGeom prst="rect">
            <a:avLst/>
          </a:prstGeom>
          <a:noFill/>
        </p:spPr>
        <p:txBody>
          <a:bodyPr wrap="square" rtlCol="0">
            <a:spAutoFit/>
          </a:bodyPr>
          <a:lstStyle/>
          <a:p>
            <a:pPr algn="r" rtl="1"/>
            <a:r>
              <a:rPr lang="fa-IR" sz="2400" dirty="0" smtClean="0">
                <a:cs typeface="B Nazanin" panose="00000400000000000000" pitchFamily="2" charset="-78"/>
              </a:rPr>
              <a:t>چکیده</a:t>
            </a:r>
            <a:endParaRPr lang="en-US" sz="2200" dirty="0">
              <a:cs typeface="B Nazanin" panose="00000400000000000000" pitchFamily="2" charset="-78"/>
            </a:endParaRPr>
          </a:p>
        </p:txBody>
      </p:sp>
      <p:cxnSp>
        <p:nvCxnSpPr>
          <p:cNvPr id="9" name="Straight Connector 8"/>
          <p:cNvCxnSpPr/>
          <p:nvPr/>
        </p:nvCxnSpPr>
        <p:spPr>
          <a:xfrm flipH="1">
            <a:off x="9650278" y="1388039"/>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0" name="Flowchart: Delay 9"/>
          <p:cNvSpPr/>
          <p:nvPr/>
        </p:nvSpPr>
        <p:spPr>
          <a:xfrm rot="5400000">
            <a:off x="11672804" y="1271782"/>
            <a:ext cx="635430" cy="836908"/>
          </a:xfrm>
          <a:prstGeom prst="flowChartDelay">
            <a:avLst/>
          </a:prstGeom>
          <a:solidFill>
            <a:schemeClr val="tx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12" name="Straight Connector 11"/>
          <p:cNvCxnSpPr/>
          <p:nvPr/>
        </p:nvCxnSpPr>
        <p:spPr>
          <a:xfrm flipH="1">
            <a:off x="9650278" y="2233638"/>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3" name="Flowchart: Delay 12"/>
          <p:cNvSpPr/>
          <p:nvPr/>
        </p:nvSpPr>
        <p:spPr>
          <a:xfrm rot="5400000">
            <a:off x="11672804" y="2116579"/>
            <a:ext cx="635430" cy="836908"/>
          </a:xfrm>
          <a:prstGeom prst="flowChartDelay">
            <a:avLst/>
          </a:prstGeom>
          <a:solidFill>
            <a:schemeClr val="accent1">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4" name="TextBox 13"/>
          <p:cNvSpPr txBox="1"/>
          <p:nvPr/>
        </p:nvSpPr>
        <p:spPr>
          <a:xfrm>
            <a:off x="9799993" y="2288848"/>
            <a:ext cx="1766902" cy="461665"/>
          </a:xfrm>
          <a:prstGeom prst="rect">
            <a:avLst/>
          </a:prstGeom>
          <a:noFill/>
        </p:spPr>
        <p:txBody>
          <a:bodyPr wrap="square" rtlCol="0">
            <a:spAutoFit/>
          </a:bodyPr>
          <a:lstStyle/>
          <a:p>
            <a:pPr algn="r" rtl="1"/>
            <a:r>
              <a:rPr lang="fa-IR" sz="2400" b="1" dirty="0" smtClean="0">
                <a:effectLst>
                  <a:outerShdw blurRad="38100" dist="38100" dir="2700000" algn="tl">
                    <a:srgbClr val="000000">
                      <a:alpha val="43137"/>
                    </a:srgbClr>
                  </a:outerShdw>
                </a:effectLst>
                <a:cs typeface="B Nazanin" panose="00000400000000000000" pitchFamily="2" charset="-78"/>
              </a:rPr>
              <a:t>مرور ادبیات</a:t>
            </a:r>
            <a:endParaRPr lang="en-US" sz="2200" b="1" dirty="0">
              <a:effectLst>
                <a:outerShdw blurRad="38100" dist="38100" dir="2700000" algn="tl">
                  <a:srgbClr val="000000">
                    <a:alpha val="43137"/>
                  </a:srgbClr>
                </a:outerShdw>
              </a:effectLst>
              <a:cs typeface="B Nazanin" panose="00000400000000000000" pitchFamily="2" charset="-78"/>
            </a:endParaRPr>
          </a:p>
        </p:txBody>
      </p:sp>
      <p:cxnSp>
        <p:nvCxnSpPr>
          <p:cNvPr id="15" name="Straight Connector 14"/>
          <p:cNvCxnSpPr/>
          <p:nvPr/>
        </p:nvCxnSpPr>
        <p:spPr>
          <a:xfrm flipH="1">
            <a:off x="9650277" y="3079237"/>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6" name="Flowchart: Delay 15"/>
          <p:cNvSpPr/>
          <p:nvPr/>
        </p:nvSpPr>
        <p:spPr>
          <a:xfrm rot="5400000">
            <a:off x="11667633" y="2955894"/>
            <a:ext cx="635430" cy="836908"/>
          </a:xfrm>
          <a:prstGeom prst="flowChartDelay">
            <a:avLst/>
          </a:prstGeom>
          <a:solidFill>
            <a:schemeClr val="accent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7" name="TextBox 16"/>
          <p:cNvSpPr txBox="1"/>
          <p:nvPr/>
        </p:nvSpPr>
        <p:spPr>
          <a:xfrm>
            <a:off x="9712264" y="3119258"/>
            <a:ext cx="1802961" cy="461665"/>
          </a:xfrm>
          <a:prstGeom prst="rect">
            <a:avLst/>
          </a:prstGeom>
          <a:noFill/>
        </p:spPr>
        <p:txBody>
          <a:bodyPr wrap="square" rtlCol="0">
            <a:spAutoFit/>
          </a:bodyPr>
          <a:lstStyle/>
          <a:p>
            <a:pPr algn="r" rtl="1"/>
            <a:r>
              <a:rPr lang="fa-IR" sz="2400" dirty="0" smtClean="0">
                <a:cs typeface="B Nazanin" panose="00000400000000000000" pitchFamily="2" charset="-78"/>
              </a:rPr>
              <a:t>دانش استراتژیک</a:t>
            </a:r>
            <a:endParaRPr lang="en-US" sz="2200" dirty="0">
              <a:cs typeface="B Nazanin" panose="00000400000000000000" pitchFamily="2" charset="-78"/>
            </a:endParaRPr>
          </a:p>
        </p:txBody>
      </p:sp>
      <p:cxnSp>
        <p:nvCxnSpPr>
          <p:cNvPr id="18" name="Straight Connector 17"/>
          <p:cNvCxnSpPr/>
          <p:nvPr/>
        </p:nvCxnSpPr>
        <p:spPr>
          <a:xfrm flipH="1">
            <a:off x="9650277" y="3924836"/>
            <a:ext cx="2541724"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9" name="Flowchart: Delay 18"/>
          <p:cNvSpPr/>
          <p:nvPr/>
        </p:nvSpPr>
        <p:spPr>
          <a:xfrm rot="5400000">
            <a:off x="11667634" y="3807774"/>
            <a:ext cx="635430" cy="836908"/>
          </a:xfrm>
          <a:prstGeom prst="flowChartDelay">
            <a:avLst/>
          </a:prstGeom>
          <a:solidFill>
            <a:schemeClr val="accent4">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21" name="Straight Connector 20"/>
          <p:cNvCxnSpPr/>
          <p:nvPr/>
        </p:nvCxnSpPr>
        <p:spPr>
          <a:xfrm flipH="1">
            <a:off x="9650278" y="4808263"/>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22" name="Flowchart: Delay 21"/>
          <p:cNvSpPr/>
          <p:nvPr/>
        </p:nvSpPr>
        <p:spPr>
          <a:xfrm rot="5400000">
            <a:off x="11667634" y="4676575"/>
            <a:ext cx="635430" cy="836908"/>
          </a:xfrm>
          <a:prstGeom prst="flowChartDelay">
            <a:avLst/>
          </a:prstGeom>
          <a:solidFill>
            <a:schemeClr val="accent6">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3" name="TextBox 22"/>
          <p:cNvSpPr txBox="1"/>
          <p:nvPr/>
        </p:nvSpPr>
        <p:spPr>
          <a:xfrm>
            <a:off x="9712264" y="4815210"/>
            <a:ext cx="1854630" cy="461665"/>
          </a:xfrm>
          <a:prstGeom prst="rect">
            <a:avLst/>
          </a:prstGeom>
          <a:noFill/>
        </p:spPr>
        <p:txBody>
          <a:bodyPr wrap="square" rtlCol="0">
            <a:spAutoFit/>
          </a:bodyPr>
          <a:lstStyle/>
          <a:p>
            <a:pPr algn="r" rtl="1"/>
            <a:r>
              <a:rPr lang="fa-IR" sz="2400" dirty="0" smtClean="0">
                <a:cs typeface="B Nazanin" panose="00000400000000000000" pitchFamily="2" charset="-78"/>
              </a:rPr>
              <a:t>پیشنهادات</a:t>
            </a:r>
            <a:endParaRPr lang="en-US" sz="2200" dirty="0">
              <a:cs typeface="B Nazanin" panose="00000400000000000000" pitchFamily="2" charset="-78"/>
            </a:endParaRPr>
          </a:p>
        </p:txBody>
      </p:sp>
      <p:sp>
        <p:nvSpPr>
          <p:cNvPr id="24" name="Rectangle 23"/>
          <p:cNvSpPr/>
          <p:nvPr/>
        </p:nvSpPr>
        <p:spPr>
          <a:xfrm>
            <a:off x="139486" y="232476"/>
            <a:ext cx="9293818" cy="6400800"/>
          </a:xfrm>
          <a:prstGeom prst="rect">
            <a:avLst/>
          </a:prstGeom>
          <a:solidFill>
            <a:schemeClr val="accent1">
              <a:lumMod val="20000"/>
              <a:lumOff val="80000"/>
            </a:schemeClr>
          </a:solidFill>
          <a:ln w="28575"/>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nchorCtr="0"/>
          <a:lstStyle/>
          <a:p>
            <a:pPr algn="just" rtl="1">
              <a:lnSpc>
                <a:spcPct val="150000"/>
              </a:lnSpc>
            </a:pPr>
            <a:r>
              <a:rPr lang="fa-IR" sz="2800" b="1" u="sng" dirty="0">
                <a:solidFill>
                  <a:schemeClr val="tx1"/>
                </a:solidFill>
                <a:cs typeface="B Nazanin" panose="00000400000000000000" pitchFamily="2" charset="-78"/>
              </a:rPr>
              <a:t> سیستم های اطلاعات مدیریت</a:t>
            </a:r>
          </a:p>
          <a:p>
            <a:pPr marL="457200" indent="-457200" algn="just" rtl="1">
              <a:lnSpc>
                <a:spcPct val="150000"/>
              </a:lnSpc>
              <a:buFont typeface="Wingdings" panose="05000000000000000000" pitchFamily="2" charset="2"/>
              <a:buChar char="§"/>
            </a:pPr>
            <a:r>
              <a:rPr lang="fa-IR" sz="2800" dirty="0">
                <a:solidFill>
                  <a:schemeClr val="tx1"/>
                </a:solidFill>
                <a:cs typeface="B Nazanin" panose="00000400000000000000" pitchFamily="2" charset="-78"/>
              </a:rPr>
              <a:t>زمانی که تاریخچه تمدن همراه با فرایند توسعه بشر مورد بررسی قرار می گیرد، توجه به این مسئله حائز اهمیت است که هر دوره توسط تعدادی شاخصه برگرفته از موقعیت ها شکل گرفته است. در یک جامعه کشاورزی، اهمیت بدست آمده از زمین و ابزارهای کشاورزی، کشف بخار در طول دوره گذر و انتقال از جامعه کشاورزی به جامعه صنعتی و نیل به تولید انبوه با اثر کاربرد بخار در فناوریهای انتقال و سرمایه به عنوان منبع اصلی اهداف کسب و کار در طول این دوره برجسته بوده است.</a:t>
            </a:r>
          </a:p>
        </p:txBody>
      </p:sp>
      <p:sp>
        <p:nvSpPr>
          <p:cNvPr id="33" name="Action Button: Back or Previous 32">
            <a:hlinkClick r:id="" action="ppaction://hlinkshowjump?jump=previousslide" highlightClick="1"/>
          </p:cNvPr>
          <p:cNvSpPr/>
          <p:nvPr/>
        </p:nvSpPr>
        <p:spPr>
          <a:xfrm>
            <a:off x="9650277" y="5866752"/>
            <a:ext cx="609609" cy="511444"/>
          </a:xfrm>
          <a:prstGeom prst="actionButtonBackPrevious">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34" name="TextBox 33"/>
          <p:cNvSpPr txBox="1"/>
          <p:nvPr/>
        </p:nvSpPr>
        <p:spPr>
          <a:xfrm>
            <a:off x="10259887" y="5827363"/>
            <a:ext cx="1007382" cy="523220"/>
          </a:xfrm>
          <a:prstGeom prst="rect">
            <a:avLst/>
          </a:prstGeom>
          <a:noFill/>
        </p:spPr>
        <p:txBody>
          <a:bodyPr wrap="square" rtlCol="0">
            <a:spAutoFit/>
          </a:bodyPr>
          <a:lstStyle/>
          <a:p>
            <a:pPr algn="ctr"/>
            <a:r>
              <a:rPr lang="fa-IR" sz="2800" b="1" dirty="0" smtClean="0">
                <a:latin typeface="Times New Roman" panose="02020603050405020304" pitchFamily="18" charset="0"/>
                <a:cs typeface="Times New Roman" panose="02020603050405020304" pitchFamily="18" charset="0"/>
              </a:rPr>
              <a:t>9</a:t>
            </a:r>
            <a:r>
              <a:rPr lang="en-US" sz="2800" b="1" dirty="0" smtClean="0">
                <a:latin typeface="Times New Roman" panose="02020603050405020304" pitchFamily="18" charset="0"/>
                <a:cs typeface="Times New Roman" panose="02020603050405020304" pitchFamily="18" charset="0"/>
              </a:rPr>
              <a:t>/</a:t>
            </a:r>
            <a:r>
              <a:rPr lang="fa-IR" sz="2800" b="1" dirty="0" smtClean="0">
                <a:latin typeface="Times New Roman" panose="02020603050405020304" pitchFamily="18" charset="0"/>
                <a:cs typeface="Times New Roman" panose="02020603050405020304" pitchFamily="18" charset="0"/>
              </a:rPr>
              <a:t>37</a:t>
            </a:r>
            <a:endParaRPr lang="en-US" sz="2400" b="1" dirty="0">
              <a:latin typeface="Times New Roman" panose="02020603050405020304" pitchFamily="18" charset="0"/>
              <a:cs typeface="Times New Roman" panose="02020603050405020304" pitchFamily="18" charset="0"/>
            </a:endParaRPr>
          </a:p>
        </p:txBody>
      </p:sp>
      <p:sp>
        <p:nvSpPr>
          <p:cNvPr id="35" name="Action Button: Forward or Next 34">
            <a:hlinkClick r:id="" action="ppaction://hlinkshowjump?jump=nextslide" highlightClick="1"/>
          </p:cNvPr>
          <p:cNvSpPr/>
          <p:nvPr/>
        </p:nvSpPr>
        <p:spPr>
          <a:xfrm>
            <a:off x="11355077" y="5866752"/>
            <a:ext cx="650929" cy="511444"/>
          </a:xfrm>
          <a:prstGeom prst="actionButtonForwardNex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5" name="Isosceles Triangle 24"/>
          <p:cNvSpPr/>
          <p:nvPr/>
        </p:nvSpPr>
        <p:spPr>
          <a:xfrm rot="16200000">
            <a:off x="9391041" y="2524680"/>
            <a:ext cx="384236" cy="258210"/>
          </a:xfrm>
          <a:prstGeom prst="triangle">
            <a:avLst/>
          </a:prstGeom>
          <a:solidFill>
            <a:schemeClr val="accent1">
              <a:lumMod val="20000"/>
              <a:lumOff val="80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p:nvSpPr>
        <p:spPr>
          <a:xfrm>
            <a:off x="9603693" y="1422881"/>
            <a:ext cx="2014957" cy="461665"/>
          </a:xfrm>
          <a:prstGeom prst="rect">
            <a:avLst/>
          </a:prstGeom>
          <a:noFill/>
        </p:spPr>
        <p:txBody>
          <a:bodyPr wrap="square" rtlCol="0">
            <a:spAutoFit/>
          </a:bodyPr>
          <a:lstStyle/>
          <a:p>
            <a:pPr algn="r" rtl="1"/>
            <a:r>
              <a:rPr lang="fa-IR" sz="2400" dirty="0" smtClean="0">
                <a:cs typeface="B Nazanin" panose="00000400000000000000" pitchFamily="2" charset="-78"/>
              </a:rPr>
              <a:t>مقدمه</a:t>
            </a:r>
            <a:endParaRPr lang="en-US" sz="2200" dirty="0">
              <a:cs typeface="B Nazanin" panose="00000400000000000000" pitchFamily="2" charset="-78"/>
            </a:endParaRPr>
          </a:p>
        </p:txBody>
      </p:sp>
      <p:sp>
        <p:nvSpPr>
          <p:cNvPr id="27" name="TextBox 26"/>
          <p:cNvSpPr txBox="1"/>
          <p:nvPr/>
        </p:nvSpPr>
        <p:spPr>
          <a:xfrm>
            <a:off x="9541783" y="3947224"/>
            <a:ext cx="2025112" cy="461665"/>
          </a:xfrm>
          <a:prstGeom prst="rect">
            <a:avLst/>
          </a:prstGeom>
          <a:noFill/>
        </p:spPr>
        <p:txBody>
          <a:bodyPr wrap="square" rtlCol="0">
            <a:spAutoFit/>
          </a:bodyPr>
          <a:lstStyle/>
          <a:p>
            <a:pPr algn="r" rtl="1"/>
            <a:r>
              <a:rPr lang="fa-IR" sz="2400" dirty="0" smtClean="0">
                <a:cs typeface="B Nazanin" panose="00000400000000000000" pitchFamily="2" charset="-78"/>
              </a:rPr>
              <a:t>نتیجه گیری</a:t>
            </a:r>
            <a:endParaRPr lang="en-US" sz="2200" dirty="0">
              <a:cs typeface="B Nazanin" panose="00000400000000000000" pitchFamily="2" charset="-78"/>
            </a:endParaRPr>
          </a:p>
        </p:txBody>
      </p:sp>
    </p:spTree>
    <p:extLst>
      <p:ext uri="{BB962C8B-B14F-4D97-AF65-F5344CB8AC3E}">
        <p14:creationId xmlns:p14="http://schemas.microsoft.com/office/powerpoint/2010/main" val="200793100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flipH="1">
            <a:off x="9650278" y="542440"/>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5" name="Flowchart: Delay 4"/>
          <p:cNvSpPr/>
          <p:nvPr/>
        </p:nvSpPr>
        <p:spPr>
          <a:xfrm rot="5400000">
            <a:off x="11672804" y="423741"/>
            <a:ext cx="635430" cy="836908"/>
          </a:xfrm>
          <a:prstGeom prst="flowChartDelay">
            <a:avLst/>
          </a:prstGeom>
          <a:solidFill>
            <a:schemeClr val="bg1">
              <a:lumMod val="95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8" name="TextBox 7"/>
          <p:cNvSpPr txBox="1"/>
          <p:nvPr/>
        </p:nvSpPr>
        <p:spPr>
          <a:xfrm>
            <a:off x="9996400" y="580439"/>
            <a:ext cx="1570495" cy="461665"/>
          </a:xfrm>
          <a:prstGeom prst="rect">
            <a:avLst/>
          </a:prstGeom>
          <a:noFill/>
        </p:spPr>
        <p:txBody>
          <a:bodyPr wrap="square" rtlCol="0">
            <a:spAutoFit/>
          </a:bodyPr>
          <a:lstStyle/>
          <a:p>
            <a:pPr algn="r" rtl="1"/>
            <a:r>
              <a:rPr lang="fa-IR" sz="2400" dirty="0" smtClean="0">
                <a:cs typeface="B Nazanin" panose="00000400000000000000" pitchFamily="2" charset="-78"/>
              </a:rPr>
              <a:t>چکیده</a:t>
            </a:r>
            <a:endParaRPr lang="en-US" sz="2200" dirty="0">
              <a:cs typeface="B Nazanin" panose="00000400000000000000" pitchFamily="2" charset="-78"/>
            </a:endParaRPr>
          </a:p>
        </p:txBody>
      </p:sp>
      <p:cxnSp>
        <p:nvCxnSpPr>
          <p:cNvPr id="9" name="Straight Connector 8"/>
          <p:cNvCxnSpPr/>
          <p:nvPr/>
        </p:nvCxnSpPr>
        <p:spPr>
          <a:xfrm flipH="1">
            <a:off x="9650278" y="1388039"/>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0" name="Flowchart: Delay 9"/>
          <p:cNvSpPr/>
          <p:nvPr/>
        </p:nvSpPr>
        <p:spPr>
          <a:xfrm rot="5400000">
            <a:off x="11672804" y="1271782"/>
            <a:ext cx="635430" cy="836908"/>
          </a:xfrm>
          <a:prstGeom prst="flowChartDelay">
            <a:avLst/>
          </a:prstGeom>
          <a:solidFill>
            <a:schemeClr val="tx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12" name="Straight Connector 11"/>
          <p:cNvCxnSpPr/>
          <p:nvPr/>
        </p:nvCxnSpPr>
        <p:spPr>
          <a:xfrm flipH="1">
            <a:off x="9650278" y="2233638"/>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3" name="Flowchart: Delay 12"/>
          <p:cNvSpPr/>
          <p:nvPr/>
        </p:nvSpPr>
        <p:spPr>
          <a:xfrm rot="5400000">
            <a:off x="11672804" y="2116579"/>
            <a:ext cx="635430" cy="836908"/>
          </a:xfrm>
          <a:prstGeom prst="flowChartDelay">
            <a:avLst/>
          </a:prstGeom>
          <a:solidFill>
            <a:schemeClr val="accent1">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4" name="TextBox 13"/>
          <p:cNvSpPr txBox="1"/>
          <p:nvPr/>
        </p:nvSpPr>
        <p:spPr>
          <a:xfrm>
            <a:off x="9799993" y="2288848"/>
            <a:ext cx="1766902" cy="461665"/>
          </a:xfrm>
          <a:prstGeom prst="rect">
            <a:avLst/>
          </a:prstGeom>
          <a:noFill/>
        </p:spPr>
        <p:txBody>
          <a:bodyPr wrap="square" rtlCol="0">
            <a:spAutoFit/>
          </a:bodyPr>
          <a:lstStyle/>
          <a:p>
            <a:pPr algn="r" rtl="1"/>
            <a:r>
              <a:rPr lang="fa-IR" sz="2400" b="1" dirty="0" smtClean="0">
                <a:effectLst>
                  <a:outerShdw blurRad="38100" dist="38100" dir="2700000" algn="tl">
                    <a:srgbClr val="000000">
                      <a:alpha val="43137"/>
                    </a:srgbClr>
                  </a:outerShdw>
                </a:effectLst>
                <a:cs typeface="B Nazanin" panose="00000400000000000000" pitchFamily="2" charset="-78"/>
              </a:rPr>
              <a:t>مرور ادبیات</a:t>
            </a:r>
            <a:endParaRPr lang="en-US" sz="2200" b="1" dirty="0">
              <a:effectLst>
                <a:outerShdw blurRad="38100" dist="38100" dir="2700000" algn="tl">
                  <a:srgbClr val="000000">
                    <a:alpha val="43137"/>
                  </a:srgbClr>
                </a:outerShdw>
              </a:effectLst>
              <a:cs typeface="B Nazanin" panose="00000400000000000000" pitchFamily="2" charset="-78"/>
            </a:endParaRPr>
          </a:p>
        </p:txBody>
      </p:sp>
      <p:cxnSp>
        <p:nvCxnSpPr>
          <p:cNvPr id="15" name="Straight Connector 14"/>
          <p:cNvCxnSpPr/>
          <p:nvPr/>
        </p:nvCxnSpPr>
        <p:spPr>
          <a:xfrm flipH="1">
            <a:off x="9650277" y="3079237"/>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6" name="Flowchart: Delay 15"/>
          <p:cNvSpPr/>
          <p:nvPr/>
        </p:nvSpPr>
        <p:spPr>
          <a:xfrm rot="5400000">
            <a:off x="11667633" y="2955894"/>
            <a:ext cx="635430" cy="836908"/>
          </a:xfrm>
          <a:prstGeom prst="flowChartDelay">
            <a:avLst/>
          </a:prstGeom>
          <a:solidFill>
            <a:schemeClr val="accent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7" name="TextBox 16"/>
          <p:cNvSpPr txBox="1"/>
          <p:nvPr/>
        </p:nvSpPr>
        <p:spPr>
          <a:xfrm>
            <a:off x="9712264" y="3119258"/>
            <a:ext cx="1802961" cy="461665"/>
          </a:xfrm>
          <a:prstGeom prst="rect">
            <a:avLst/>
          </a:prstGeom>
          <a:noFill/>
        </p:spPr>
        <p:txBody>
          <a:bodyPr wrap="square" rtlCol="0">
            <a:spAutoFit/>
          </a:bodyPr>
          <a:lstStyle/>
          <a:p>
            <a:pPr algn="r" rtl="1"/>
            <a:r>
              <a:rPr lang="fa-IR" sz="2400" dirty="0" smtClean="0">
                <a:cs typeface="B Nazanin" panose="00000400000000000000" pitchFamily="2" charset="-78"/>
              </a:rPr>
              <a:t>دانش استراتژیک</a:t>
            </a:r>
            <a:endParaRPr lang="en-US" sz="2200" dirty="0">
              <a:cs typeface="B Nazanin" panose="00000400000000000000" pitchFamily="2" charset="-78"/>
            </a:endParaRPr>
          </a:p>
        </p:txBody>
      </p:sp>
      <p:cxnSp>
        <p:nvCxnSpPr>
          <p:cNvPr id="18" name="Straight Connector 17"/>
          <p:cNvCxnSpPr/>
          <p:nvPr/>
        </p:nvCxnSpPr>
        <p:spPr>
          <a:xfrm flipH="1">
            <a:off x="9650277" y="3924836"/>
            <a:ext cx="2541724"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9" name="Flowchart: Delay 18"/>
          <p:cNvSpPr/>
          <p:nvPr/>
        </p:nvSpPr>
        <p:spPr>
          <a:xfrm rot="5400000">
            <a:off x="11667634" y="3807774"/>
            <a:ext cx="635430" cy="836908"/>
          </a:xfrm>
          <a:prstGeom prst="flowChartDelay">
            <a:avLst/>
          </a:prstGeom>
          <a:solidFill>
            <a:schemeClr val="accent4">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21" name="Straight Connector 20"/>
          <p:cNvCxnSpPr/>
          <p:nvPr/>
        </p:nvCxnSpPr>
        <p:spPr>
          <a:xfrm flipH="1">
            <a:off x="9650278" y="4808263"/>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22" name="Flowchart: Delay 21"/>
          <p:cNvSpPr/>
          <p:nvPr/>
        </p:nvSpPr>
        <p:spPr>
          <a:xfrm rot="5400000">
            <a:off x="11667634" y="4676575"/>
            <a:ext cx="635430" cy="836908"/>
          </a:xfrm>
          <a:prstGeom prst="flowChartDelay">
            <a:avLst/>
          </a:prstGeom>
          <a:solidFill>
            <a:schemeClr val="accent6">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3" name="TextBox 22"/>
          <p:cNvSpPr txBox="1"/>
          <p:nvPr/>
        </p:nvSpPr>
        <p:spPr>
          <a:xfrm>
            <a:off x="9712264" y="4815210"/>
            <a:ext cx="1854630" cy="461665"/>
          </a:xfrm>
          <a:prstGeom prst="rect">
            <a:avLst/>
          </a:prstGeom>
          <a:noFill/>
        </p:spPr>
        <p:txBody>
          <a:bodyPr wrap="square" rtlCol="0">
            <a:spAutoFit/>
          </a:bodyPr>
          <a:lstStyle/>
          <a:p>
            <a:pPr algn="r" rtl="1"/>
            <a:r>
              <a:rPr lang="fa-IR" sz="2400" dirty="0" smtClean="0">
                <a:cs typeface="B Nazanin" panose="00000400000000000000" pitchFamily="2" charset="-78"/>
              </a:rPr>
              <a:t>پیشنهادات</a:t>
            </a:r>
            <a:endParaRPr lang="en-US" sz="2200" dirty="0">
              <a:cs typeface="B Nazanin" panose="00000400000000000000" pitchFamily="2" charset="-78"/>
            </a:endParaRPr>
          </a:p>
        </p:txBody>
      </p:sp>
      <p:sp>
        <p:nvSpPr>
          <p:cNvPr id="24" name="Rectangle 23"/>
          <p:cNvSpPr/>
          <p:nvPr/>
        </p:nvSpPr>
        <p:spPr>
          <a:xfrm>
            <a:off x="139486" y="232476"/>
            <a:ext cx="9293818" cy="6400800"/>
          </a:xfrm>
          <a:prstGeom prst="rect">
            <a:avLst/>
          </a:prstGeom>
          <a:solidFill>
            <a:schemeClr val="accent1">
              <a:lumMod val="20000"/>
              <a:lumOff val="80000"/>
            </a:schemeClr>
          </a:solidFill>
          <a:ln w="28575"/>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nchorCtr="0"/>
          <a:lstStyle/>
          <a:p>
            <a:pPr marL="457200" indent="-457200" algn="just" rtl="1">
              <a:lnSpc>
                <a:spcPct val="150000"/>
              </a:lnSpc>
              <a:buFont typeface="Wingdings" panose="05000000000000000000" pitchFamily="2" charset="2"/>
              <a:buChar char="§"/>
            </a:pPr>
            <a:r>
              <a:rPr lang="fa-IR" sz="2800" dirty="0">
                <a:solidFill>
                  <a:schemeClr val="tx1"/>
                </a:solidFill>
                <a:cs typeface="B Nazanin" panose="00000400000000000000" pitchFamily="2" charset="-78"/>
              </a:rPr>
              <a:t>جامعه پس صنعتی به جامعه اطلاعات یا جامعه دانش تبدیل شده و دانش به عنوان فاکتور استراتژیک تشریح می شود. نقش سیستم اطلاعاتی در ایجاد رقابت پذیری سازمان ها و برنامه های آینده رو به افزایش بوده است. مدیریت در سازمان ها نیازمند اطلاعات درست، کامل و به موقع در تصمیم گیری بنا به خواسته می باشد. تعیین سیستم اطلاعات مدیریت وحمایت آن از سوی فناوریهای ارتباطات الکترونیکی که به فراهم نمودن این اطلاعات کمک می کنند، ضروری می باشد. اطمینان از کاربرد موثر سیستم اطلاعات مدیریت توسعه یافته توسط مدیر از اهمیت بسزایی برخوردار می باشد. </a:t>
            </a:r>
            <a:endParaRPr lang="fa-IR" sz="2800" dirty="0" smtClean="0">
              <a:solidFill>
                <a:schemeClr val="tx1"/>
              </a:solidFill>
              <a:cs typeface="B Nazanin" panose="00000400000000000000" pitchFamily="2" charset="-78"/>
            </a:endParaRPr>
          </a:p>
        </p:txBody>
      </p:sp>
      <p:sp>
        <p:nvSpPr>
          <p:cNvPr id="33" name="Action Button: Back or Previous 32">
            <a:hlinkClick r:id="" action="ppaction://hlinkshowjump?jump=previousslide" highlightClick="1"/>
          </p:cNvPr>
          <p:cNvSpPr/>
          <p:nvPr/>
        </p:nvSpPr>
        <p:spPr>
          <a:xfrm>
            <a:off x="9650277" y="5866752"/>
            <a:ext cx="609609" cy="511444"/>
          </a:xfrm>
          <a:prstGeom prst="actionButtonBackPrevious">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34" name="TextBox 33"/>
          <p:cNvSpPr txBox="1"/>
          <p:nvPr/>
        </p:nvSpPr>
        <p:spPr>
          <a:xfrm>
            <a:off x="10259887" y="5827363"/>
            <a:ext cx="1007382" cy="523220"/>
          </a:xfrm>
          <a:prstGeom prst="rect">
            <a:avLst/>
          </a:prstGeom>
          <a:noFill/>
        </p:spPr>
        <p:txBody>
          <a:bodyPr wrap="square" rtlCol="0">
            <a:spAutoFit/>
          </a:bodyPr>
          <a:lstStyle/>
          <a:p>
            <a:pPr algn="ctr"/>
            <a:r>
              <a:rPr lang="fa-IR" sz="2800" b="1" dirty="0" smtClean="0">
                <a:latin typeface="Times New Roman" panose="02020603050405020304" pitchFamily="18" charset="0"/>
                <a:cs typeface="Times New Roman" panose="02020603050405020304" pitchFamily="18" charset="0"/>
              </a:rPr>
              <a:t>10</a:t>
            </a:r>
            <a:r>
              <a:rPr lang="en-US" sz="2800" b="1" dirty="0" smtClean="0">
                <a:latin typeface="Times New Roman" panose="02020603050405020304" pitchFamily="18" charset="0"/>
                <a:cs typeface="Times New Roman" panose="02020603050405020304" pitchFamily="18" charset="0"/>
              </a:rPr>
              <a:t>/</a:t>
            </a:r>
            <a:r>
              <a:rPr lang="fa-IR" sz="2800" b="1" dirty="0" smtClean="0">
                <a:latin typeface="Times New Roman" panose="02020603050405020304" pitchFamily="18" charset="0"/>
                <a:cs typeface="Times New Roman" panose="02020603050405020304" pitchFamily="18" charset="0"/>
              </a:rPr>
              <a:t>37</a:t>
            </a:r>
            <a:endParaRPr lang="en-US" sz="2400" b="1" dirty="0">
              <a:latin typeface="Times New Roman" panose="02020603050405020304" pitchFamily="18" charset="0"/>
              <a:cs typeface="Times New Roman" panose="02020603050405020304" pitchFamily="18" charset="0"/>
            </a:endParaRPr>
          </a:p>
        </p:txBody>
      </p:sp>
      <p:sp>
        <p:nvSpPr>
          <p:cNvPr id="35" name="Action Button: Forward or Next 34">
            <a:hlinkClick r:id="" action="ppaction://hlinkshowjump?jump=nextslide" highlightClick="1"/>
          </p:cNvPr>
          <p:cNvSpPr/>
          <p:nvPr/>
        </p:nvSpPr>
        <p:spPr>
          <a:xfrm>
            <a:off x="11355077" y="5866752"/>
            <a:ext cx="650929" cy="511444"/>
          </a:xfrm>
          <a:prstGeom prst="actionButtonForwardNex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5" name="Isosceles Triangle 24"/>
          <p:cNvSpPr/>
          <p:nvPr/>
        </p:nvSpPr>
        <p:spPr>
          <a:xfrm rot="16200000">
            <a:off x="9391041" y="2524680"/>
            <a:ext cx="384236" cy="258210"/>
          </a:xfrm>
          <a:prstGeom prst="triangle">
            <a:avLst/>
          </a:prstGeom>
          <a:solidFill>
            <a:schemeClr val="accent1">
              <a:lumMod val="20000"/>
              <a:lumOff val="80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p:nvSpPr>
        <p:spPr>
          <a:xfrm>
            <a:off x="9603693" y="1422881"/>
            <a:ext cx="2014957" cy="461665"/>
          </a:xfrm>
          <a:prstGeom prst="rect">
            <a:avLst/>
          </a:prstGeom>
          <a:noFill/>
        </p:spPr>
        <p:txBody>
          <a:bodyPr wrap="square" rtlCol="0">
            <a:spAutoFit/>
          </a:bodyPr>
          <a:lstStyle/>
          <a:p>
            <a:pPr algn="r" rtl="1"/>
            <a:r>
              <a:rPr lang="fa-IR" sz="2400" dirty="0" smtClean="0">
                <a:cs typeface="B Nazanin" panose="00000400000000000000" pitchFamily="2" charset="-78"/>
              </a:rPr>
              <a:t>مقدمه</a:t>
            </a:r>
            <a:endParaRPr lang="en-US" sz="2200" dirty="0">
              <a:cs typeface="B Nazanin" panose="00000400000000000000" pitchFamily="2" charset="-78"/>
            </a:endParaRPr>
          </a:p>
        </p:txBody>
      </p:sp>
      <p:sp>
        <p:nvSpPr>
          <p:cNvPr id="27" name="TextBox 26"/>
          <p:cNvSpPr txBox="1"/>
          <p:nvPr/>
        </p:nvSpPr>
        <p:spPr>
          <a:xfrm>
            <a:off x="9541783" y="3947224"/>
            <a:ext cx="2025112" cy="461665"/>
          </a:xfrm>
          <a:prstGeom prst="rect">
            <a:avLst/>
          </a:prstGeom>
          <a:noFill/>
        </p:spPr>
        <p:txBody>
          <a:bodyPr wrap="square" rtlCol="0">
            <a:spAutoFit/>
          </a:bodyPr>
          <a:lstStyle/>
          <a:p>
            <a:pPr algn="r" rtl="1"/>
            <a:r>
              <a:rPr lang="fa-IR" sz="2400" dirty="0" smtClean="0">
                <a:cs typeface="B Nazanin" panose="00000400000000000000" pitchFamily="2" charset="-78"/>
              </a:rPr>
              <a:t>نتیجه گیری</a:t>
            </a:r>
            <a:endParaRPr lang="en-US" sz="2200" dirty="0">
              <a:cs typeface="B Nazanin" panose="00000400000000000000" pitchFamily="2" charset="-78"/>
            </a:endParaRPr>
          </a:p>
        </p:txBody>
      </p:sp>
    </p:spTree>
    <p:extLst>
      <p:ext uri="{BB962C8B-B14F-4D97-AF65-F5344CB8AC3E}">
        <p14:creationId xmlns:p14="http://schemas.microsoft.com/office/powerpoint/2010/main" val="410830970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flipH="1">
            <a:off x="9650278" y="542440"/>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5" name="Flowchart: Delay 4"/>
          <p:cNvSpPr/>
          <p:nvPr/>
        </p:nvSpPr>
        <p:spPr>
          <a:xfrm rot="5400000">
            <a:off x="11672804" y="423741"/>
            <a:ext cx="635430" cy="836908"/>
          </a:xfrm>
          <a:prstGeom prst="flowChartDelay">
            <a:avLst/>
          </a:prstGeom>
          <a:solidFill>
            <a:schemeClr val="bg1">
              <a:lumMod val="95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8" name="TextBox 7"/>
          <p:cNvSpPr txBox="1"/>
          <p:nvPr/>
        </p:nvSpPr>
        <p:spPr>
          <a:xfrm>
            <a:off x="9996400" y="580439"/>
            <a:ext cx="1570495" cy="461665"/>
          </a:xfrm>
          <a:prstGeom prst="rect">
            <a:avLst/>
          </a:prstGeom>
          <a:noFill/>
        </p:spPr>
        <p:txBody>
          <a:bodyPr wrap="square" rtlCol="0">
            <a:spAutoFit/>
          </a:bodyPr>
          <a:lstStyle/>
          <a:p>
            <a:pPr algn="r" rtl="1"/>
            <a:r>
              <a:rPr lang="fa-IR" sz="2400" dirty="0" smtClean="0">
                <a:cs typeface="B Nazanin" panose="00000400000000000000" pitchFamily="2" charset="-78"/>
              </a:rPr>
              <a:t>چکیده</a:t>
            </a:r>
            <a:endParaRPr lang="en-US" sz="2200" dirty="0">
              <a:cs typeface="B Nazanin" panose="00000400000000000000" pitchFamily="2" charset="-78"/>
            </a:endParaRPr>
          </a:p>
        </p:txBody>
      </p:sp>
      <p:cxnSp>
        <p:nvCxnSpPr>
          <p:cNvPr id="9" name="Straight Connector 8"/>
          <p:cNvCxnSpPr/>
          <p:nvPr/>
        </p:nvCxnSpPr>
        <p:spPr>
          <a:xfrm flipH="1">
            <a:off x="9650278" y="1388039"/>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0" name="Flowchart: Delay 9"/>
          <p:cNvSpPr/>
          <p:nvPr/>
        </p:nvSpPr>
        <p:spPr>
          <a:xfrm rot="5400000">
            <a:off x="11672804" y="1271782"/>
            <a:ext cx="635430" cy="836908"/>
          </a:xfrm>
          <a:prstGeom prst="flowChartDelay">
            <a:avLst/>
          </a:prstGeom>
          <a:solidFill>
            <a:schemeClr val="tx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12" name="Straight Connector 11"/>
          <p:cNvCxnSpPr/>
          <p:nvPr/>
        </p:nvCxnSpPr>
        <p:spPr>
          <a:xfrm flipH="1">
            <a:off x="9650278" y="2233638"/>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3" name="Flowchart: Delay 12"/>
          <p:cNvSpPr/>
          <p:nvPr/>
        </p:nvSpPr>
        <p:spPr>
          <a:xfrm rot="5400000">
            <a:off x="11672804" y="2116579"/>
            <a:ext cx="635430" cy="836908"/>
          </a:xfrm>
          <a:prstGeom prst="flowChartDelay">
            <a:avLst/>
          </a:prstGeom>
          <a:solidFill>
            <a:schemeClr val="accent1">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4" name="TextBox 13"/>
          <p:cNvSpPr txBox="1"/>
          <p:nvPr/>
        </p:nvSpPr>
        <p:spPr>
          <a:xfrm>
            <a:off x="9799993" y="2288848"/>
            <a:ext cx="1766902" cy="461665"/>
          </a:xfrm>
          <a:prstGeom prst="rect">
            <a:avLst/>
          </a:prstGeom>
          <a:noFill/>
        </p:spPr>
        <p:txBody>
          <a:bodyPr wrap="square" rtlCol="0">
            <a:spAutoFit/>
          </a:bodyPr>
          <a:lstStyle/>
          <a:p>
            <a:pPr algn="r" rtl="1"/>
            <a:r>
              <a:rPr lang="fa-IR" sz="2400" b="1" dirty="0" smtClean="0">
                <a:effectLst>
                  <a:outerShdw blurRad="38100" dist="38100" dir="2700000" algn="tl">
                    <a:srgbClr val="000000">
                      <a:alpha val="43137"/>
                    </a:srgbClr>
                  </a:outerShdw>
                </a:effectLst>
                <a:cs typeface="B Nazanin" panose="00000400000000000000" pitchFamily="2" charset="-78"/>
              </a:rPr>
              <a:t>مرور ادبیات</a:t>
            </a:r>
            <a:endParaRPr lang="en-US" sz="2200" b="1" dirty="0">
              <a:effectLst>
                <a:outerShdw blurRad="38100" dist="38100" dir="2700000" algn="tl">
                  <a:srgbClr val="000000">
                    <a:alpha val="43137"/>
                  </a:srgbClr>
                </a:outerShdw>
              </a:effectLst>
              <a:cs typeface="B Nazanin" panose="00000400000000000000" pitchFamily="2" charset="-78"/>
            </a:endParaRPr>
          </a:p>
        </p:txBody>
      </p:sp>
      <p:cxnSp>
        <p:nvCxnSpPr>
          <p:cNvPr id="15" name="Straight Connector 14"/>
          <p:cNvCxnSpPr/>
          <p:nvPr/>
        </p:nvCxnSpPr>
        <p:spPr>
          <a:xfrm flipH="1">
            <a:off x="9650277" y="3079237"/>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6" name="Flowchart: Delay 15"/>
          <p:cNvSpPr/>
          <p:nvPr/>
        </p:nvSpPr>
        <p:spPr>
          <a:xfrm rot="5400000">
            <a:off x="11667633" y="2955894"/>
            <a:ext cx="635430" cy="836908"/>
          </a:xfrm>
          <a:prstGeom prst="flowChartDelay">
            <a:avLst/>
          </a:prstGeom>
          <a:solidFill>
            <a:schemeClr val="accent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7" name="TextBox 16"/>
          <p:cNvSpPr txBox="1"/>
          <p:nvPr/>
        </p:nvSpPr>
        <p:spPr>
          <a:xfrm>
            <a:off x="9712264" y="3119258"/>
            <a:ext cx="1802961" cy="461665"/>
          </a:xfrm>
          <a:prstGeom prst="rect">
            <a:avLst/>
          </a:prstGeom>
          <a:noFill/>
        </p:spPr>
        <p:txBody>
          <a:bodyPr wrap="square" rtlCol="0">
            <a:spAutoFit/>
          </a:bodyPr>
          <a:lstStyle/>
          <a:p>
            <a:pPr algn="r" rtl="1"/>
            <a:r>
              <a:rPr lang="fa-IR" sz="2400" dirty="0" smtClean="0">
                <a:cs typeface="B Nazanin" panose="00000400000000000000" pitchFamily="2" charset="-78"/>
              </a:rPr>
              <a:t>دانش استراتژیک</a:t>
            </a:r>
            <a:endParaRPr lang="en-US" sz="2200" dirty="0">
              <a:cs typeface="B Nazanin" panose="00000400000000000000" pitchFamily="2" charset="-78"/>
            </a:endParaRPr>
          </a:p>
        </p:txBody>
      </p:sp>
      <p:cxnSp>
        <p:nvCxnSpPr>
          <p:cNvPr id="18" name="Straight Connector 17"/>
          <p:cNvCxnSpPr/>
          <p:nvPr/>
        </p:nvCxnSpPr>
        <p:spPr>
          <a:xfrm flipH="1">
            <a:off x="9650277" y="3924836"/>
            <a:ext cx="2541724"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9" name="Flowchart: Delay 18"/>
          <p:cNvSpPr/>
          <p:nvPr/>
        </p:nvSpPr>
        <p:spPr>
          <a:xfrm rot="5400000">
            <a:off x="11667634" y="3807774"/>
            <a:ext cx="635430" cy="836908"/>
          </a:xfrm>
          <a:prstGeom prst="flowChartDelay">
            <a:avLst/>
          </a:prstGeom>
          <a:solidFill>
            <a:schemeClr val="accent4">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21" name="Straight Connector 20"/>
          <p:cNvCxnSpPr/>
          <p:nvPr/>
        </p:nvCxnSpPr>
        <p:spPr>
          <a:xfrm flipH="1">
            <a:off x="9650278" y="4808263"/>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22" name="Flowchart: Delay 21"/>
          <p:cNvSpPr/>
          <p:nvPr/>
        </p:nvSpPr>
        <p:spPr>
          <a:xfrm rot="5400000">
            <a:off x="11667634" y="4676575"/>
            <a:ext cx="635430" cy="836908"/>
          </a:xfrm>
          <a:prstGeom prst="flowChartDelay">
            <a:avLst/>
          </a:prstGeom>
          <a:solidFill>
            <a:schemeClr val="accent6">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3" name="TextBox 22"/>
          <p:cNvSpPr txBox="1"/>
          <p:nvPr/>
        </p:nvSpPr>
        <p:spPr>
          <a:xfrm>
            <a:off x="9712264" y="4815210"/>
            <a:ext cx="1854630" cy="461665"/>
          </a:xfrm>
          <a:prstGeom prst="rect">
            <a:avLst/>
          </a:prstGeom>
          <a:noFill/>
        </p:spPr>
        <p:txBody>
          <a:bodyPr wrap="square" rtlCol="0">
            <a:spAutoFit/>
          </a:bodyPr>
          <a:lstStyle/>
          <a:p>
            <a:pPr algn="r" rtl="1"/>
            <a:r>
              <a:rPr lang="fa-IR" sz="2400" dirty="0" smtClean="0">
                <a:cs typeface="B Nazanin" panose="00000400000000000000" pitchFamily="2" charset="-78"/>
              </a:rPr>
              <a:t>پیشنهادات</a:t>
            </a:r>
            <a:endParaRPr lang="en-US" sz="2200" dirty="0">
              <a:cs typeface="B Nazanin" panose="00000400000000000000" pitchFamily="2" charset="-78"/>
            </a:endParaRPr>
          </a:p>
        </p:txBody>
      </p:sp>
      <p:sp>
        <p:nvSpPr>
          <p:cNvPr id="24" name="Rectangle 23"/>
          <p:cNvSpPr/>
          <p:nvPr/>
        </p:nvSpPr>
        <p:spPr>
          <a:xfrm>
            <a:off x="139486" y="232476"/>
            <a:ext cx="9293818" cy="6400800"/>
          </a:xfrm>
          <a:prstGeom prst="rect">
            <a:avLst/>
          </a:prstGeom>
          <a:solidFill>
            <a:schemeClr val="accent1">
              <a:lumMod val="20000"/>
              <a:lumOff val="80000"/>
            </a:schemeClr>
          </a:solidFill>
          <a:ln w="28575"/>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nchorCtr="0"/>
          <a:lstStyle/>
          <a:p>
            <a:pPr algn="just" rtl="1">
              <a:lnSpc>
                <a:spcPct val="150000"/>
              </a:lnSpc>
            </a:pPr>
            <a:r>
              <a:rPr lang="fa-IR" sz="2800" b="1" u="sng" dirty="0">
                <a:solidFill>
                  <a:schemeClr val="tx1"/>
                </a:solidFill>
                <a:cs typeface="B Nazanin" panose="00000400000000000000" pitchFamily="2" charset="-78"/>
              </a:rPr>
              <a:t> سیستم </a:t>
            </a:r>
            <a:r>
              <a:rPr lang="fa-IR" sz="2800" b="1" u="sng" dirty="0" smtClean="0">
                <a:solidFill>
                  <a:schemeClr val="tx1"/>
                </a:solidFill>
                <a:cs typeface="B Nazanin" panose="00000400000000000000" pitchFamily="2" charset="-78"/>
              </a:rPr>
              <a:t>های</a:t>
            </a:r>
            <a:r>
              <a:rPr lang="en-US" sz="2800" b="1" u="sng" dirty="0" smtClean="0">
                <a:solidFill>
                  <a:schemeClr val="tx1"/>
                </a:solidFill>
                <a:cs typeface="B Nazanin" panose="00000400000000000000" pitchFamily="2" charset="-78"/>
              </a:rPr>
              <a:t>ERP </a:t>
            </a:r>
            <a:endParaRPr lang="en-US" sz="2800" b="1" u="sng" dirty="0">
              <a:solidFill>
                <a:schemeClr val="tx1"/>
              </a:solidFill>
              <a:cs typeface="B Nazanin" panose="00000400000000000000" pitchFamily="2" charset="-78"/>
            </a:endParaRPr>
          </a:p>
          <a:p>
            <a:pPr marL="457200" indent="-457200" algn="just" rtl="1">
              <a:lnSpc>
                <a:spcPct val="150000"/>
              </a:lnSpc>
              <a:buFont typeface="Wingdings" panose="05000000000000000000" pitchFamily="2" charset="2"/>
              <a:buChar char="§"/>
            </a:pPr>
            <a:r>
              <a:rPr lang="fa-IR" sz="2800" dirty="0">
                <a:solidFill>
                  <a:schemeClr val="tx1"/>
                </a:solidFill>
                <a:cs typeface="B Nazanin" panose="00000400000000000000" pitchFamily="2" charset="-78"/>
              </a:rPr>
              <a:t>فناوریهای اطلاعات پیشرفته به یک بخش اصلی از کسب و کار امروز در محیط رقابتی و سرعت تبدیل شده اند. ظهور فناوریهای اطلاعات جدید بلافاصله به وقوع می پیوندد. تغییرات سریع در فناوری اطلاعات، به سازمان ها این امکان را داده است تا بر کاربرد سیستم های مبتنی بر فناوری اطلاعات و پیچیده تری استفاده نمایند که سیستم های برنامه ریزی منابع سازمانی یکی از آنها می باشد. فرایند </a:t>
            </a:r>
            <a:r>
              <a:rPr lang="fa-IR" sz="2800" dirty="0" smtClean="0">
                <a:solidFill>
                  <a:schemeClr val="tx1"/>
                </a:solidFill>
                <a:cs typeface="B Nazanin" panose="00000400000000000000" pitchFamily="2" charset="-78"/>
              </a:rPr>
              <a:t>توسعه</a:t>
            </a:r>
            <a:r>
              <a:rPr lang="en-US" sz="2800" dirty="0" smtClean="0">
                <a:solidFill>
                  <a:schemeClr val="tx1"/>
                </a:solidFill>
                <a:cs typeface="B Nazanin" panose="00000400000000000000" pitchFamily="2" charset="-78"/>
              </a:rPr>
              <a:t>ERP </a:t>
            </a:r>
            <a:r>
              <a:rPr lang="fa-IR" sz="2800" dirty="0" smtClean="0">
                <a:solidFill>
                  <a:schemeClr val="tx1"/>
                </a:solidFill>
                <a:cs typeface="B Nazanin" panose="00000400000000000000" pitchFamily="2" charset="-78"/>
              </a:rPr>
              <a:t> تا </a:t>
            </a:r>
            <a:r>
              <a:rPr lang="fa-IR" sz="2800" dirty="0">
                <a:solidFill>
                  <a:schemeClr val="tx1"/>
                </a:solidFill>
                <a:cs typeface="B Nazanin" panose="00000400000000000000" pitchFamily="2" charset="-78"/>
              </a:rPr>
              <a:t>به امروز در قسمت ذیل مطرح شده است.</a:t>
            </a:r>
          </a:p>
        </p:txBody>
      </p:sp>
      <p:sp>
        <p:nvSpPr>
          <p:cNvPr id="33" name="Action Button: Back or Previous 32">
            <a:hlinkClick r:id="" action="ppaction://hlinkshowjump?jump=previousslide" highlightClick="1"/>
          </p:cNvPr>
          <p:cNvSpPr/>
          <p:nvPr/>
        </p:nvSpPr>
        <p:spPr>
          <a:xfrm>
            <a:off x="9650277" y="5866752"/>
            <a:ext cx="609609" cy="511444"/>
          </a:xfrm>
          <a:prstGeom prst="actionButtonBackPrevious">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34" name="TextBox 33"/>
          <p:cNvSpPr txBox="1"/>
          <p:nvPr/>
        </p:nvSpPr>
        <p:spPr>
          <a:xfrm>
            <a:off x="10259887" y="5827363"/>
            <a:ext cx="1007382" cy="523220"/>
          </a:xfrm>
          <a:prstGeom prst="rect">
            <a:avLst/>
          </a:prstGeom>
          <a:noFill/>
        </p:spPr>
        <p:txBody>
          <a:bodyPr wrap="square" rtlCol="0">
            <a:spAutoFit/>
          </a:bodyPr>
          <a:lstStyle/>
          <a:p>
            <a:pPr algn="ctr"/>
            <a:r>
              <a:rPr lang="fa-IR" sz="2800" b="1" dirty="0" smtClean="0">
                <a:latin typeface="Times New Roman" panose="02020603050405020304" pitchFamily="18" charset="0"/>
                <a:cs typeface="Times New Roman" panose="02020603050405020304" pitchFamily="18" charset="0"/>
              </a:rPr>
              <a:t>11</a:t>
            </a:r>
            <a:r>
              <a:rPr lang="en-US" sz="2800" b="1" dirty="0" smtClean="0">
                <a:latin typeface="Times New Roman" panose="02020603050405020304" pitchFamily="18" charset="0"/>
                <a:cs typeface="Times New Roman" panose="02020603050405020304" pitchFamily="18" charset="0"/>
              </a:rPr>
              <a:t>/</a:t>
            </a:r>
            <a:r>
              <a:rPr lang="fa-IR" sz="2800" b="1" dirty="0" smtClean="0">
                <a:latin typeface="Times New Roman" panose="02020603050405020304" pitchFamily="18" charset="0"/>
                <a:cs typeface="Times New Roman" panose="02020603050405020304" pitchFamily="18" charset="0"/>
              </a:rPr>
              <a:t>37</a:t>
            </a:r>
            <a:endParaRPr lang="en-US" sz="2400" b="1" dirty="0">
              <a:latin typeface="Times New Roman" panose="02020603050405020304" pitchFamily="18" charset="0"/>
              <a:cs typeface="Times New Roman" panose="02020603050405020304" pitchFamily="18" charset="0"/>
            </a:endParaRPr>
          </a:p>
        </p:txBody>
      </p:sp>
      <p:sp>
        <p:nvSpPr>
          <p:cNvPr id="35" name="Action Button: Forward or Next 34">
            <a:hlinkClick r:id="" action="ppaction://hlinkshowjump?jump=nextslide" highlightClick="1"/>
          </p:cNvPr>
          <p:cNvSpPr/>
          <p:nvPr/>
        </p:nvSpPr>
        <p:spPr>
          <a:xfrm>
            <a:off x="11355077" y="5866752"/>
            <a:ext cx="650929" cy="511444"/>
          </a:xfrm>
          <a:prstGeom prst="actionButtonForwardNex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5" name="Isosceles Triangle 24"/>
          <p:cNvSpPr/>
          <p:nvPr/>
        </p:nvSpPr>
        <p:spPr>
          <a:xfrm rot="16200000">
            <a:off x="9391041" y="2524680"/>
            <a:ext cx="384236" cy="258210"/>
          </a:xfrm>
          <a:prstGeom prst="triangle">
            <a:avLst/>
          </a:prstGeom>
          <a:solidFill>
            <a:schemeClr val="accent1">
              <a:lumMod val="20000"/>
              <a:lumOff val="80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p:nvSpPr>
        <p:spPr>
          <a:xfrm>
            <a:off x="9603693" y="1422881"/>
            <a:ext cx="2014957" cy="461665"/>
          </a:xfrm>
          <a:prstGeom prst="rect">
            <a:avLst/>
          </a:prstGeom>
          <a:noFill/>
        </p:spPr>
        <p:txBody>
          <a:bodyPr wrap="square" rtlCol="0">
            <a:spAutoFit/>
          </a:bodyPr>
          <a:lstStyle/>
          <a:p>
            <a:pPr algn="r" rtl="1"/>
            <a:r>
              <a:rPr lang="fa-IR" sz="2400" dirty="0" smtClean="0">
                <a:cs typeface="B Nazanin" panose="00000400000000000000" pitchFamily="2" charset="-78"/>
              </a:rPr>
              <a:t>مقدمه</a:t>
            </a:r>
            <a:endParaRPr lang="en-US" sz="2200" dirty="0">
              <a:cs typeface="B Nazanin" panose="00000400000000000000" pitchFamily="2" charset="-78"/>
            </a:endParaRPr>
          </a:p>
        </p:txBody>
      </p:sp>
      <p:sp>
        <p:nvSpPr>
          <p:cNvPr id="27" name="TextBox 26"/>
          <p:cNvSpPr txBox="1"/>
          <p:nvPr/>
        </p:nvSpPr>
        <p:spPr>
          <a:xfrm>
            <a:off x="9541783" y="3947224"/>
            <a:ext cx="2025112" cy="461665"/>
          </a:xfrm>
          <a:prstGeom prst="rect">
            <a:avLst/>
          </a:prstGeom>
          <a:noFill/>
        </p:spPr>
        <p:txBody>
          <a:bodyPr wrap="square" rtlCol="0">
            <a:spAutoFit/>
          </a:bodyPr>
          <a:lstStyle/>
          <a:p>
            <a:pPr algn="r" rtl="1"/>
            <a:r>
              <a:rPr lang="fa-IR" sz="2400" dirty="0" smtClean="0">
                <a:cs typeface="B Nazanin" panose="00000400000000000000" pitchFamily="2" charset="-78"/>
              </a:rPr>
              <a:t>نتیجه گیری</a:t>
            </a:r>
            <a:endParaRPr lang="en-US" sz="2200" dirty="0">
              <a:cs typeface="B Nazanin" panose="00000400000000000000" pitchFamily="2" charset="-78"/>
            </a:endParaRPr>
          </a:p>
        </p:txBody>
      </p:sp>
    </p:spTree>
    <p:extLst>
      <p:ext uri="{BB962C8B-B14F-4D97-AF65-F5344CB8AC3E}">
        <p14:creationId xmlns:p14="http://schemas.microsoft.com/office/powerpoint/2010/main" val="241674807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TotalTime>
  <Words>344</Words>
  <Application>Microsoft Office PowerPoint</Application>
  <PresentationFormat>Widescreen</PresentationFormat>
  <Paragraphs>35</Paragraphs>
  <Slides>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vt:i4>
      </vt:variant>
    </vt:vector>
  </HeadingPairs>
  <TitlesOfParts>
    <vt:vector size="11" baseType="lpstr">
      <vt:lpstr>Arial</vt:lpstr>
      <vt:lpstr>B Nazanin</vt:lpstr>
      <vt:lpstr>Calibri</vt:lpstr>
      <vt:lpstr>Calibri Light</vt:lpstr>
      <vt:lpstr>Times New Roman</vt:lpstr>
      <vt:lpstr>Wingdings</vt:lpstr>
      <vt:lpstr>Office Theme</vt:lpstr>
      <vt:lpstr>PowerPoint Presentation</vt:lpstr>
      <vt:lpstr>PowerPoint Presentation</vt:lpstr>
      <vt:lpstr>PowerPoint Presentation</vt:lpstr>
      <vt:lpstr>PowerPoint Presentation</vt:lpstr>
    </vt:vector>
  </TitlesOfParts>
  <Company>madsg.com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Khastkhodaei;madsg.com</dc:creator>
  <dc:description>madsg.com</dc:description>
  <cp:lastModifiedBy>8p</cp:lastModifiedBy>
  <cp:revision>28</cp:revision>
  <dcterms:created xsi:type="dcterms:W3CDTF">2014-08-21T14:23:12Z</dcterms:created>
  <dcterms:modified xsi:type="dcterms:W3CDTF">2017-08-26T09:39:24Z</dcterms:modified>
</cp:coreProperties>
</file>