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30887"/>
          </a:xfrm>
          <a:prstGeom prst="rect">
            <a:avLst/>
          </a:prstGeom>
          <a:noFill/>
        </p:spPr>
        <p:txBody>
          <a:bodyPr wrap="square" rtlCol="0">
            <a:spAutoFit/>
          </a:bodyPr>
          <a:lstStyle/>
          <a:p>
            <a:pPr algn="r" rtl="1"/>
            <a:r>
              <a:rPr lang="fa-IR" sz="2200" dirty="0" smtClean="0">
                <a:cs typeface="B Nazanin" panose="00000400000000000000" pitchFamily="2" charset="-78"/>
              </a:rPr>
              <a:t>الگوریتم خوشه بندی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تشخیص نفوذ</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9541783" y="3947224"/>
            <a:ext cx="2025112"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4">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پنجم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آزمایش</a:t>
            </a:r>
            <a:endParaRPr lang="fa-IR" sz="96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24/39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4530" y="4240809"/>
            <a:ext cx="384236" cy="258210"/>
          </a:xfrm>
          <a:prstGeom prst="triangle">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spTree>
    <p:extLst>
      <p:ext uri="{BB962C8B-B14F-4D97-AF65-F5344CB8AC3E}">
        <p14:creationId xmlns:p14="http://schemas.microsoft.com/office/powerpoint/2010/main" val="1089433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30887"/>
          </a:xfrm>
          <a:prstGeom prst="rect">
            <a:avLst/>
          </a:prstGeom>
          <a:noFill/>
        </p:spPr>
        <p:txBody>
          <a:bodyPr wrap="square" rtlCol="0">
            <a:spAutoFit/>
          </a:bodyPr>
          <a:lstStyle/>
          <a:p>
            <a:pPr algn="r" rtl="1"/>
            <a:r>
              <a:rPr lang="fa-IR" sz="2200" dirty="0" smtClean="0">
                <a:cs typeface="B Nazanin" panose="00000400000000000000" pitchFamily="2" charset="-78"/>
              </a:rPr>
              <a:t>الگوریتم خوشه بندی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تشخیص نفوذ</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9541783" y="3947224"/>
            <a:ext cx="2025112"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4">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en-US" sz="2800" b="1" u="sng" dirty="0">
                <a:solidFill>
                  <a:schemeClr val="tx1"/>
                </a:solidFill>
                <a:cs typeface="B Nazanin" panose="00000400000000000000" pitchFamily="2" charset="-78"/>
              </a:rPr>
              <a:t>A </a:t>
            </a:r>
            <a:r>
              <a:rPr lang="fa-IR" sz="2800" b="1" u="sng" dirty="0" smtClean="0">
                <a:solidFill>
                  <a:schemeClr val="tx1"/>
                </a:solidFill>
                <a:cs typeface="B Nazanin" panose="00000400000000000000" pitchFamily="2" charset="-78"/>
              </a:rPr>
              <a:t>.</a:t>
            </a:r>
            <a:r>
              <a:rPr lang="en-US" sz="2800" b="1" u="sng" dirty="0" smtClean="0">
                <a:solidFill>
                  <a:schemeClr val="tx1"/>
                </a:solidFill>
                <a:cs typeface="B Nazanin" panose="00000400000000000000" pitchFamily="2" charset="-78"/>
              </a:rPr>
              <a:t> </a:t>
            </a:r>
            <a:r>
              <a:rPr lang="fa-IR" sz="2800" b="1" u="sng" dirty="0">
                <a:solidFill>
                  <a:schemeClr val="tx1"/>
                </a:solidFill>
                <a:cs typeface="B Nazanin" panose="00000400000000000000" pitchFamily="2" charset="-78"/>
              </a:rPr>
              <a:t>مجموعه داده های </a:t>
            </a:r>
            <a:r>
              <a:rPr lang="fa-IR" sz="2800" b="1" u="sng" dirty="0" smtClean="0">
                <a:solidFill>
                  <a:schemeClr val="tx1"/>
                </a:solidFill>
                <a:cs typeface="B Nazanin" panose="00000400000000000000" pitchFamily="2" charset="-78"/>
              </a:rPr>
              <a:t>آزمایش</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برای ارزیابی عملکردشیوه </a:t>
            </a:r>
            <a:r>
              <a:rPr lang="en-US" sz="2800" dirty="0">
                <a:cs typeface="B Nazanin" panose="00000400000000000000" pitchFamily="2" charset="-78"/>
              </a:rPr>
              <a:t>LDCGB</a:t>
            </a:r>
            <a:r>
              <a:rPr lang="fa-IR" sz="2800" dirty="0">
                <a:cs typeface="B Nazanin" panose="00000400000000000000" pitchFamily="2" charset="-78"/>
              </a:rPr>
              <a:t>، یک سری آزمایش روی مجموعه داده </a:t>
            </a:r>
            <a:r>
              <a:rPr lang="en-US" sz="2800" dirty="0">
                <a:cs typeface="B Nazanin" panose="00000400000000000000" pitchFamily="2" charset="-78"/>
              </a:rPr>
              <a:t>KDD Cup 99</a:t>
            </a:r>
            <a:r>
              <a:rPr lang="ar-SA" sz="2800" dirty="0">
                <a:cs typeface="B Nazanin" panose="00000400000000000000" pitchFamily="2" charset="-78"/>
              </a:rPr>
              <a:t> انجام شد. مجموعه داده ، مجموعه داده تست تخصیص داده شده از سوی موسسه فناوری ماساچوست برای ارزیابی تشخیص نفوذ می باشد. این مجموعه داده حاوی 24 نوع حمله می باشد که به 4 طبقه تقسیم می شوند: منع و تکذیب سرویس، </a:t>
            </a:r>
            <a:r>
              <a:rPr lang="en-US" sz="2800" dirty="0">
                <a:cs typeface="B Nazanin" panose="00000400000000000000" pitchFamily="2" charset="-78"/>
              </a:rPr>
              <a:t>Remote to User</a:t>
            </a:r>
            <a:r>
              <a:rPr lang="fa-IR" sz="2800" dirty="0">
                <a:cs typeface="B Nazanin" panose="00000400000000000000" pitchFamily="2" charset="-78"/>
              </a:rPr>
              <a:t>، </a:t>
            </a:r>
            <a:r>
              <a:rPr lang="en-US" sz="2800" dirty="0">
                <a:cs typeface="B Nazanin" panose="00000400000000000000" pitchFamily="2" charset="-78"/>
              </a:rPr>
              <a:t>User to Root</a:t>
            </a:r>
            <a:r>
              <a:rPr lang="fa-IR" sz="2800" dirty="0">
                <a:cs typeface="B Nazanin" panose="00000400000000000000" pitchFamily="2" charset="-78"/>
              </a:rPr>
              <a:t> و </a:t>
            </a:r>
            <a:r>
              <a:rPr lang="en-US" sz="2800" dirty="0">
                <a:cs typeface="B Nazanin" panose="00000400000000000000" pitchFamily="2" charset="-78"/>
              </a:rPr>
              <a:t>Probing</a:t>
            </a:r>
            <a:r>
              <a:rPr lang="fa-IR" sz="2800" dirty="0">
                <a:cs typeface="B Nazanin" panose="00000400000000000000" pitchFamily="2" charset="-78"/>
              </a:rPr>
              <a:t>. در مجموعه داده، رکورد دارای 7 </a:t>
            </a:r>
            <a:r>
              <a:rPr lang="fa-IR" sz="2800" dirty="0" smtClean="0">
                <a:cs typeface="B Nazanin" panose="00000400000000000000" pitchFamily="2" charset="-78"/>
              </a:rPr>
              <a:t>مشخصه (</a:t>
            </a:r>
            <a:r>
              <a:rPr lang="fa-IR" sz="2800" dirty="0">
                <a:cs typeface="B Nazanin" panose="00000400000000000000" pitchFamily="2" charset="-78"/>
              </a:rPr>
              <a:t>ویژگی) طبقه بندی شده و 34 مشخصه عددی است و این به اجرای خوشه بندی در فضایی با ابعاد بالا تعلق دارد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25/39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4530" y="4240809"/>
            <a:ext cx="384236" cy="258210"/>
          </a:xfrm>
          <a:prstGeom prst="triangle">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spTree>
    <p:extLst>
      <p:ext uri="{BB962C8B-B14F-4D97-AF65-F5344CB8AC3E}">
        <p14:creationId xmlns:p14="http://schemas.microsoft.com/office/powerpoint/2010/main" val="1873755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30887"/>
          </a:xfrm>
          <a:prstGeom prst="rect">
            <a:avLst/>
          </a:prstGeom>
          <a:noFill/>
        </p:spPr>
        <p:txBody>
          <a:bodyPr wrap="square" rtlCol="0">
            <a:spAutoFit/>
          </a:bodyPr>
          <a:lstStyle/>
          <a:p>
            <a:pPr algn="r" rtl="1"/>
            <a:r>
              <a:rPr lang="fa-IR" sz="2200" dirty="0" smtClean="0">
                <a:cs typeface="B Nazanin" panose="00000400000000000000" pitchFamily="2" charset="-78"/>
              </a:rPr>
              <a:t>الگوریتم خوشه بندی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تشخیص نفوذ</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9541783" y="3947224"/>
            <a:ext cx="2025112"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4">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en-US" sz="2800" b="1" u="sng" dirty="0" smtClean="0">
                <a:solidFill>
                  <a:schemeClr val="tx1"/>
                </a:solidFill>
                <a:cs typeface="B Nazanin" panose="00000400000000000000" pitchFamily="2" charset="-78"/>
              </a:rPr>
              <a:t>B</a:t>
            </a:r>
            <a:r>
              <a:rPr lang="fa-IR" sz="2800" b="1" u="sng" dirty="0" smtClean="0">
                <a:solidFill>
                  <a:schemeClr val="tx1"/>
                </a:solidFill>
                <a:cs typeface="B Nazanin" panose="00000400000000000000" pitchFamily="2" charset="-78"/>
              </a:rPr>
              <a:t>.</a:t>
            </a:r>
            <a:r>
              <a:rPr lang="en-US" sz="2800" b="1" u="sng" dirty="0" smtClean="0">
                <a:solidFill>
                  <a:schemeClr val="tx1"/>
                </a:solidFill>
                <a:cs typeface="B Nazanin" panose="00000400000000000000" pitchFamily="2" charset="-78"/>
              </a:rPr>
              <a:t> </a:t>
            </a:r>
            <a:r>
              <a:rPr lang="fa-IR" sz="2800" b="1" u="sng" dirty="0">
                <a:solidFill>
                  <a:schemeClr val="tx1"/>
                </a:solidFill>
                <a:cs typeface="B Nazanin" panose="00000400000000000000" pitchFamily="2" charset="-78"/>
              </a:rPr>
              <a:t>پیش پردازش داده </a:t>
            </a:r>
            <a:r>
              <a:rPr lang="fa-IR" sz="2800" b="1" u="sng" dirty="0" smtClean="0">
                <a:solidFill>
                  <a:schemeClr val="tx1"/>
                </a:solidFill>
                <a:cs typeface="B Nazanin" panose="00000400000000000000" pitchFamily="2" charset="-78"/>
              </a:rPr>
              <a:t>ها</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برای بهبود کارایی تشخیص آزمایش، ویژگیهایی را حذف می کنیم که برای آزمایش بلااستفاده هستند. پس از تجزیه و تحلیل دقیق، 20 خصوصیت نظیر طول عمر </a:t>
            </a:r>
            <a:r>
              <a:rPr lang="en-US" sz="2800" dirty="0">
                <a:solidFill>
                  <a:schemeClr val="tx1"/>
                </a:solidFill>
                <a:cs typeface="B Nazanin" panose="00000400000000000000" pitchFamily="2" charset="-78"/>
              </a:rPr>
              <a:t>TCP، </a:t>
            </a:r>
            <a:r>
              <a:rPr lang="fa-IR" sz="2800" dirty="0">
                <a:solidFill>
                  <a:schemeClr val="tx1"/>
                </a:solidFill>
                <a:cs typeface="B Nazanin" panose="00000400000000000000" pitchFamily="2" charset="-78"/>
              </a:rPr>
              <a:t>اندازه پنجره، و طول بسته را به عنوان اهداف مطالعه غربال می کنیم. از طرف دیگر، با پیشگیری از مسئله ای که اعداد بزرگ اثر اعداد کوچک را حذف می کنند، تبدیل زیر را انجام می دهیم:</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26/39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4530" y="4240809"/>
            <a:ext cx="384236" cy="258210"/>
          </a:xfrm>
          <a:prstGeom prst="triangle">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spTree>
    <p:extLst>
      <p:ext uri="{BB962C8B-B14F-4D97-AF65-F5344CB8AC3E}">
        <p14:creationId xmlns:p14="http://schemas.microsoft.com/office/powerpoint/2010/main" val="2118959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30887"/>
          </a:xfrm>
          <a:prstGeom prst="rect">
            <a:avLst/>
          </a:prstGeom>
          <a:noFill/>
        </p:spPr>
        <p:txBody>
          <a:bodyPr wrap="square" rtlCol="0">
            <a:spAutoFit/>
          </a:bodyPr>
          <a:lstStyle/>
          <a:p>
            <a:pPr algn="r" rtl="1"/>
            <a:r>
              <a:rPr lang="fa-IR" sz="2200" dirty="0" smtClean="0">
                <a:cs typeface="B Nazanin" panose="00000400000000000000" pitchFamily="2" charset="-78"/>
              </a:rPr>
              <a:t>الگوریتم خوشه بندی</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30887"/>
          </a:xfrm>
          <a:prstGeom prst="rect">
            <a:avLst/>
          </a:prstGeom>
          <a:noFill/>
        </p:spPr>
        <p:txBody>
          <a:bodyPr wrap="square" rtlCol="0">
            <a:spAutoFit/>
          </a:bodyPr>
          <a:lstStyle/>
          <a:p>
            <a:pPr algn="r" rtl="1"/>
            <a:r>
              <a:rPr lang="fa-IR" sz="2200" dirty="0" smtClean="0">
                <a:cs typeface="B Nazanin" panose="00000400000000000000" pitchFamily="2" charset="-78"/>
              </a:rPr>
              <a:t>تشخیص نفوذ</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TextBox 19"/>
          <p:cNvSpPr txBox="1"/>
          <p:nvPr/>
        </p:nvSpPr>
        <p:spPr>
          <a:xfrm>
            <a:off x="9541783" y="3947224"/>
            <a:ext cx="2025112"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آزمایش</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30887"/>
          </a:xfrm>
          <a:prstGeom prst="rect">
            <a:avLst/>
          </a:prstGeom>
          <a:noFill/>
        </p:spPr>
        <p:txBody>
          <a:bodyPr wrap="square" rtlCol="0">
            <a:spAutoFit/>
          </a:bodyPr>
          <a:lstStyle/>
          <a:p>
            <a:pPr algn="r" rtl="1"/>
            <a:r>
              <a:rPr lang="fa-IR" sz="2200" dirty="0" smtClean="0">
                <a:cs typeface="B Nazanin" panose="00000400000000000000" pitchFamily="2" charset="-78"/>
              </a:rPr>
              <a:t>نتیجه گیری</a:t>
            </a:r>
            <a:endParaRPr lang="en-US" sz="2200" dirty="0">
              <a:cs typeface="B Nazanin" panose="00000400000000000000" pitchFamily="2" charset="-78"/>
            </a:endParaRPr>
          </a:p>
        </p:txBody>
      </p:sp>
      <mc:AlternateContent xmlns:mc="http://schemas.openxmlformats.org/markup-compatibility/2006">
        <mc:Choice xmlns:a14="http://schemas.microsoft.com/office/drawing/2010/main" Requires="a14">
          <p:sp>
            <p:nvSpPr>
              <p:cNvPr id="24" name="Rectangle 23"/>
              <p:cNvSpPr/>
              <p:nvPr/>
            </p:nvSpPr>
            <p:spPr>
              <a:xfrm>
                <a:off x="139486" y="232476"/>
                <a:ext cx="9293818" cy="6400800"/>
              </a:xfrm>
              <a:prstGeom prst="rect">
                <a:avLst/>
              </a:prstGeom>
              <a:solidFill>
                <a:schemeClr val="accent4">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914400" lvl="1" indent="-457200" algn="just" rtl="1">
                  <a:lnSpc>
                    <a:spcPct val="150000"/>
                  </a:lnSpc>
                  <a:buFont typeface="Arial" panose="020B0604020202020204" pitchFamily="34" charset="0"/>
                  <a:buChar char="•"/>
                </a:pPr>
                <a:r>
                  <a:rPr lang="fa-IR" sz="2800" dirty="0" smtClean="0">
                    <a:cs typeface="B Nazanin" panose="00000400000000000000" pitchFamily="2" charset="-78"/>
                  </a:rPr>
                  <a:t>محاسبه </a:t>
                </a:r>
                <a:r>
                  <a:rPr lang="fa-IR" sz="2800" dirty="0">
                    <a:cs typeface="B Nazanin" panose="00000400000000000000" pitchFamily="2" charset="-78"/>
                  </a:rPr>
                  <a:t>انحراف مطلق متوسط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𝑆</m:t>
                        </m:r>
                        <m:r>
                          <a:rPr lang="en-US" sz="2800">
                            <a:latin typeface="Cambria Math" panose="02040503050406030204" pitchFamily="18" charset="0"/>
                          </a:rPr>
                          <m:t> </m:t>
                        </m:r>
                      </m:e>
                      <m:sub>
                        <m:r>
                          <a:rPr lang="en-US" sz="2800" i="1">
                            <a:latin typeface="Cambria Math" panose="02040503050406030204" pitchFamily="18" charset="0"/>
                          </a:rPr>
                          <m:t>ƒ</m:t>
                        </m:r>
                      </m:sub>
                    </m:sSub>
                  </m:oMath>
                </a14:m>
                <a:endParaRPr lang="fa-IR" sz="2800" dirty="0" smtClean="0"/>
              </a:p>
              <a:p>
                <a:pPr marL="457200" lvl="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lvl="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lvl="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a:cs typeface="B Nazanin" panose="00000400000000000000" pitchFamily="2" charset="-78"/>
                  </a:rPr>
                  <a:t>محاسبه خصوصیت ویژگی استاندارد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𝑌</m:t>
                        </m:r>
                      </m:e>
                      <m:sub>
                        <m:r>
                          <a:rPr lang="en-US" sz="2800" i="1">
                            <a:latin typeface="Cambria Math" panose="02040503050406030204" pitchFamily="18" charset="0"/>
                          </a:rPr>
                          <m:t>𝑖</m:t>
                        </m:r>
                        <m:r>
                          <a:rPr lang="en-US" sz="2800" i="1">
                            <a:latin typeface="Cambria Math" panose="02040503050406030204" pitchFamily="18" charset="0"/>
                          </a:rPr>
                          <m:t>ƒ</m:t>
                        </m:r>
                        <m:r>
                          <a:rPr lang="en-US" sz="2800">
                            <a:latin typeface="Cambria Math" panose="02040503050406030204" pitchFamily="18" charset="0"/>
                          </a:rPr>
                          <m:t> </m:t>
                        </m:r>
                      </m:sub>
                    </m:sSub>
                  </m:oMath>
                </a14:m>
                <a:r>
                  <a:rPr lang="ar-SA" sz="2800" dirty="0">
                    <a:cs typeface="B Nazanin" panose="00000400000000000000" pitchFamily="2" charset="-78"/>
                  </a:rPr>
                  <a:t>:</a:t>
                </a:r>
                <a:endParaRPr lang="en-US" sz="2800" dirty="0">
                  <a:cs typeface="B Nazanin" panose="00000400000000000000" pitchFamily="2" charset="-78"/>
                </a:endParaRPr>
              </a:p>
              <a:p>
                <a:pPr marL="457200" lvl="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lvl="0" indent="-457200" algn="just" rtl="1">
                  <a:lnSpc>
                    <a:spcPct val="150000"/>
                  </a:lnSpc>
                  <a:buFont typeface="Wingdings" panose="05000000000000000000" pitchFamily="2" charset="2"/>
                  <a:buChar char="§"/>
                </a:pPr>
                <a:endParaRPr lang="en-US" sz="2800" dirty="0">
                  <a:cs typeface="B Nazanin" panose="00000400000000000000" pitchFamily="2" charset="-78"/>
                </a:endParaRPr>
              </a:p>
              <a:p>
                <a:pPr algn="just" rtl="1">
                  <a:lnSpc>
                    <a:spcPct val="150000"/>
                  </a:lnSpc>
                </a:pPr>
                <a:endParaRPr lang="fa-IR" sz="2800" dirty="0" smtClean="0">
                  <a:solidFill>
                    <a:schemeClr val="tx1"/>
                  </a:solidFill>
                  <a:cs typeface="B Nazanin" panose="00000400000000000000" pitchFamily="2" charset="-78"/>
                </a:endParaRPr>
              </a:p>
            </p:txBody>
          </p:sp>
        </mc:Choice>
        <mc:Fallback>
          <p:sp>
            <p:nvSpPr>
              <p:cNvPr id="24" name="Rectangle 23"/>
              <p:cNvSpPr>
                <a:spLocks noRot="1" noChangeAspect="1" noMove="1" noResize="1" noEditPoints="1" noAdjustHandles="1" noChangeArrowheads="1" noChangeShapeType="1" noTextEdit="1"/>
              </p:cNvSpPr>
              <p:nvPr/>
            </p:nvSpPr>
            <p:spPr>
              <a:xfrm>
                <a:off x="139486" y="232476"/>
                <a:ext cx="9293818" cy="6400800"/>
              </a:xfrm>
              <a:prstGeom prst="rect">
                <a:avLst/>
              </a:prstGeom>
              <a:blipFill rotWithShape="0">
                <a:blip r:embed="rId2"/>
                <a:stretch>
                  <a:fillRect/>
                </a:stretch>
              </a:blipFill>
              <a:ln w="28575"/>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27/39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4530" y="4240809"/>
            <a:ext cx="384236" cy="258210"/>
          </a:xfrm>
          <a:prstGeom prst="triangle">
            <a:avLst/>
          </a:prstGeom>
          <a:solidFill>
            <a:schemeClr val="accent4">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30887"/>
          </a:xfrm>
          <a:prstGeom prst="rect">
            <a:avLst/>
          </a:prstGeom>
          <a:noFill/>
        </p:spPr>
        <p:txBody>
          <a:bodyPr wrap="square" rtlCol="0">
            <a:spAutoFit/>
          </a:bodyPr>
          <a:lstStyle/>
          <a:p>
            <a:pPr algn="r" rtl="1"/>
            <a:r>
              <a:rPr lang="fa-IR" sz="2200" dirty="0" smtClean="0">
                <a:cs typeface="B Nazanin" panose="00000400000000000000" pitchFamily="2" charset="-78"/>
              </a:rPr>
              <a:t>مقدمه</a:t>
            </a:r>
            <a:endParaRPr lang="en-US" sz="2200" dirty="0">
              <a:cs typeface="B Nazanin" panose="00000400000000000000" pitchFamily="2" charset="-78"/>
            </a:endParaRPr>
          </a:p>
        </p:txBody>
      </p:sp>
      <p:pic>
        <p:nvPicPr>
          <p:cNvPr id="27" name="Picture 26"/>
          <p:cNvPicPr/>
          <p:nvPr/>
        </p:nvPicPr>
        <p:blipFill>
          <a:blip r:embed="rId3"/>
          <a:stretch>
            <a:fillRect/>
          </a:stretch>
        </p:blipFill>
        <p:spPr>
          <a:xfrm>
            <a:off x="2415652" y="1946235"/>
            <a:ext cx="5319026" cy="902038"/>
          </a:xfrm>
          <a:prstGeom prst="rect">
            <a:avLst/>
          </a:prstGeom>
        </p:spPr>
      </p:pic>
      <p:pic>
        <p:nvPicPr>
          <p:cNvPr id="28" name="Picture 27"/>
          <p:cNvPicPr/>
          <p:nvPr/>
        </p:nvPicPr>
        <p:blipFill>
          <a:blip r:embed="rId4"/>
          <a:stretch>
            <a:fillRect/>
          </a:stretch>
        </p:blipFill>
        <p:spPr>
          <a:xfrm>
            <a:off x="3308044" y="4562032"/>
            <a:ext cx="3630608" cy="736105"/>
          </a:xfrm>
          <a:prstGeom prst="rect">
            <a:avLst/>
          </a:prstGeom>
        </p:spPr>
      </p:pic>
    </p:spTree>
    <p:extLst>
      <p:ext uri="{BB962C8B-B14F-4D97-AF65-F5344CB8AC3E}">
        <p14:creationId xmlns:p14="http://schemas.microsoft.com/office/powerpoint/2010/main" val="348360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239</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B Nazanin</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2017-08-26T09:13:37Z</dcterms:modified>
</cp:coreProperties>
</file>