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8/23/2017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مسائل امنیتی</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مرور ادبیات</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کار پیشنهادی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دوم</a:t>
            </a: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مسائل امنیتی</a:t>
            </a:r>
            <a:endParaRPr lang="fa-IR" sz="9600" b="1" dirty="0">
              <a:solidFill>
                <a:schemeClr val="tx1"/>
              </a:solidFill>
              <a:effectLst>
                <a:outerShdw blurRad="38100" dist="38100" dir="2700000" algn="tl">
                  <a:srgbClr val="000000">
                    <a:alpha val="43137"/>
                  </a:srgbClr>
                </a:outerShdw>
              </a:effectLst>
              <a:cs typeface="B Nazanin" panose="00000400000000000000" pitchFamily="2" charset="-78"/>
            </a:endParaRPr>
          </a:p>
          <a:p>
            <a:pPr algn="ctr"/>
            <a:endParaRPr lang="en-US" dirty="0"/>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5</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663068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مرور ادبیات</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کار پیشنهادی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bg1">
              <a:lumMod val="95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smtClean="0">
                <a:solidFill>
                  <a:schemeClr val="tx1"/>
                </a:solidFill>
                <a:cs typeface="B Nazanin" panose="00000400000000000000" pitchFamily="2" charset="-78"/>
              </a:rPr>
              <a:t>در </a:t>
            </a:r>
            <a:r>
              <a:rPr lang="fa-IR" sz="2800" dirty="0">
                <a:solidFill>
                  <a:schemeClr val="tx1"/>
                </a:solidFill>
                <a:cs typeface="B Nazanin" panose="00000400000000000000" pitchFamily="2" charset="-78"/>
              </a:rPr>
              <a:t>واژگان فنی پایگاههای داده </a:t>
            </a:r>
            <a:r>
              <a:rPr lang="en-US" sz="2800" dirty="0" smtClean="0">
                <a:solidFill>
                  <a:schemeClr val="tx1"/>
                </a:solidFill>
                <a:cs typeface="B Nazanin" panose="00000400000000000000" pitchFamily="2" charset="-78"/>
              </a:rPr>
              <a:t>MLS، </a:t>
            </a:r>
            <a:r>
              <a:rPr lang="fa-IR" sz="2800" dirty="0">
                <a:solidFill>
                  <a:schemeClr val="tx1"/>
                </a:solidFill>
                <a:cs typeface="B Nazanin" panose="00000400000000000000" pitchFamily="2" charset="-78"/>
              </a:rPr>
              <a:t>یک شی می تواند فایل داده، رکورد یا فیلد در رکورد باشد و فرد می تواند یک موجود فعال باشد که قادر به درخواست دسترسی خواندن و نوشتن برای اشیاء می باشد. در پایگاههای داده </a:t>
            </a:r>
            <a:r>
              <a:rPr lang="en-US" sz="2800" dirty="0">
                <a:solidFill>
                  <a:schemeClr val="tx1"/>
                </a:solidFill>
                <a:cs typeface="B Nazanin" panose="00000400000000000000" pitchFamily="2" charset="-78"/>
              </a:rPr>
              <a:t>MLS، </a:t>
            </a:r>
            <a:r>
              <a:rPr lang="fa-IR" sz="2800" dirty="0">
                <a:solidFill>
                  <a:schemeClr val="tx1"/>
                </a:solidFill>
                <a:cs typeface="B Nazanin" panose="00000400000000000000" pitchFamily="2" charset="-78"/>
              </a:rPr>
              <a:t>اشیاء وافراد طبقه بندی می شوند. سطوح امنیتی اشیاء، سطوح طبقه </a:t>
            </a:r>
            <a:r>
              <a:rPr lang="fa-IR" sz="2800" dirty="0" smtClean="0">
                <a:solidFill>
                  <a:schemeClr val="tx1"/>
                </a:solidFill>
                <a:cs typeface="B Nazanin" panose="00000400000000000000" pitchFamily="2" charset="-78"/>
              </a:rPr>
              <a:t>بندی (</a:t>
            </a:r>
            <a:r>
              <a:rPr lang="fa-IR" sz="2800" dirty="0">
                <a:solidFill>
                  <a:schemeClr val="tx1"/>
                </a:solidFill>
                <a:cs typeface="B Nazanin" panose="00000400000000000000" pitchFamily="2" charset="-78"/>
              </a:rPr>
              <a:t>دسته بندی) و افراد، سطوح کلیرانس نامیده می شوند. ترکیبی از سطوح طبقه بندی و کلیرانس ، برچسب نامیده می شود.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a:latin typeface="Times New Roman" panose="02020603050405020304" pitchFamily="18" charset="0"/>
                <a:cs typeface="Times New Roman" panose="02020603050405020304" pitchFamily="18" charset="0"/>
              </a:rPr>
              <a:t>6</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Isosceles Triangle 1"/>
          <p:cNvSpPr/>
          <p:nvPr/>
        </p:nvSpPr>
        <p:spPr>
          <a:xfrm rot="16200000">
            <a:off x="9404354" y="1670432"/>
            <a:ext cx="384236" cy="258210"/>
          </a:xfrm>
          <a:prstGeom prst="triangle">
            <a:avLst/>
          </a:prstGeom>
          <a:solidFill>
            <a:schemeClr val="bg1">
              <a:lumMod val="9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مسائل امنیتی</a:t>
            </a:r>
            <a:endParaRPr lang="en-US" sz="2200" b="1" dirty="0">
              <a:effectLst>
                <a:outerShdw blurRad="38100" dist="38100" dir="2700000" algn="tl">
                  <a:srgbClr val="000000">
                    <a:alpha val="43137"/>
                  </a:srgbClr>
                </a:outerShdw>
              </a:effectLst>
              <a:cs typeface="B Nazanin" panose="00000400000000000000" pitchFamily="2" charset="-78"/>
            </a:endParaRPr>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201260721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مرور ادبیات</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کار پیشنهادی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bg1">
              <a:lumMod val="95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پایگاههای </a:t>
            </a:r>
            <a:r>
              <a:rPr lang="fa-IR" sz="2800" dirty="0" smtClean="0">
                <a:solidFill>
                  <a:schemeClr val="tx1"/>
                </a:solidFill>
                <a:cs typeface="B Nazanin" panose="00000400000000000000" pitchFamily="2" charset="-78"/>
              </a:rPr>
              <a:t>داده</a:t>
            </a:r>
            <a:r>
              <a:rPr lang="en-US" sz="2800" dirty="0" smtClean="0">
                <a:solidFill>
                  <a:schemeClr val="tx1"/>
                </a:solidFill>
                <a:cs typeface="B Nazanin" panose="00000400000000000000" pitchFamily="2" charset="-78"/>
              </a:rPr>
              <a:t>MLS </a:t>
            </a:r>
            <a:r>
              <a:rPr lang="fa-IR" sz="2800" dirty="0" smtClean="0">
                <a:solidFill>
                  <a:schemeClr val="tx1"/>
                </a:solidFill>
                <a:cs typeface="B Nazanin" panose="00000400000000000000" pitchFamily="2" charset="-78"/>
              </a:rPr>
              <a:t> براساس </a:t>
            </a:r>
            <a:r>
              <a:rPr lang="fa-IR" sz="2800" dirty="0">
                <a:solidFill>
                  <a:schemeClr val="tx1"/>
                </a:solidFill>
                <a:cs typeface="B Nazanin" panose="00000400000000000000" pitchFamily="2" charset="-78"/>
              </a:rPr>
              <a:t>مدل </a:t>
            </a:r>
            <a:r>
              <a:rPr lang="fa-IR" sz="2800" dirty="0" smtClean="0">
                <a:solidFill>
                  <a:schemeClr val="tx1"/>
                </a:solidFill>
                <a:cs typeface="B Nazanin" panose="00000400000000000000" pitchFamily="2" charset="-78"/>
              </a:rPr>
              <a:t>امنیت</a:t>
            </a:r>
            <a:r>
              <a:rPr lang="en-US" sz="2800" dirty="0" smtClean="0">
                <a:solidFill>
                  <a:schemeClr val="tx1"/>
                </a:solidFill>
                <a:cs typeface="B Nazanin" panose="00000400000000000000" pitchFamily="2" charset="-78"/>
              </a:rPr>
              <a:t>Bell-</a:t>
            </a:r>
            <a:r>
              <a:rPr lang="en-US" sz="2800" dirty="0" err="1" smtClean="0">
                <a:solidFill>
                  <a:schemeClr val="tx1"/>
                </a:solidFill>
                <a:cs typeface="B Nazanin" panose="00000400000000000000" pitchFamily="2" charset="-78"/>
              </a:rPr>
              <a:t>LaPadula</a:t>
            </a:r>
            <a:r>
              <a:rPr lang="en-US" sz="2800" dirty="0" smtClean="0">
                <a:solidFill>
                  <a:schemeClr val="tx1"/>
                </a:solidFill>
                <a:cs typeface="B Nazanin" panose="00000400000000000000" pitchFamily="2" charset="-78"/>
              </a:rPr>
              <a:t> </a:t>
            </a:r>
            <a:r>
              <a:rPr lang="fa-IR" sz="2800" dirty="0" smtClean="0">
                <a:solidFill>
                  <a:schemeClr val="tx1"/>
                </a:solidFill>
                <a:cs typeface="B Nazanin" panose="00000400000000000000" pitchFamily="2" charset="-78"/>
              </a:rPr>
              <a:t> عمل </a:t>
            </a:r>
            <a:r>
              <a:rPr lang="fa-IR" sz="2800" dirty="0">
                <a:solidFill>
                  <a:schemeClr val="tx1"/>
                </a:solidFill>
                <a:cs typeface="B Nazanin" panose="00000400000000000000" pitchFamily="2" charset="-78"/>
              </a:rPr>
              <a:t>می کنند که دارای خصوصیات زیر می باشند: </a:t>
            </a:r>
          </a:p>
          <a:p>
            <a:pPr marL="457200" indent="-457200" algn="just" rtl="1">
              <a:lnSpc>
                <a:spcPct val="150000"/>
              </a:lnSpc>
              <a:buFont typeface="Wingdings" panose="05000000000000000000" pitchFamily="2" charset="2"/>
              <a:buChar char="§"/>
            </a:pPr>
            <a:r>
              <a:rPr lang="fa-IR" sz="2800" u="sng" dirty="0">
                <a:solidFill>
                  <a:schemeClr val="tx1"/>
                </a:solidFill>
                <a:cs typeface="B Nazanin" panose="00000400000000000000" pitchFamily="2" charset="-78"/>
              </a:rPr>
              <a:t>خصوصیت امنیت ساده</a:t>
            </a:r>
            <a:r>
              <a:rPr lang="fa-IR" sz="2800" dirty="0">
                <a:solidFill>
                  <a:schemeClr val="tx1"/>
                </a:solidFill>
                <a:cs typeface="B Nazanin" panose="00000400000000000000" pitchFamily="2" charset="-78"/>
              </a:rPr>
              <a:t>: این خصوصیت می گوید که فرددر صورتی اجازه دسترسی به خواندن برای یک شی را دارد که سطح کلیرانس فرد شبیه یا بالاتر از سطح طبقه بندی شی باشد. </a:t>
            </a:r>
          </a:p>
          <a:p>
            <a:pPr marL="457200" indent="-457200" algn="just" rtl="1">
              <a:lnSpc>
                <a:spcPct val="150000"/>
              </a:lnSpc>
              <a:buFont typeface="Wingdings" panose="05000000000000000000" pitchFamily="2" charset="2"/>
              <a:buChar char="§"/>
            </a:pPr>
            <a:r>
              <a:rPr lang="fa-IR" sz="2800" u="sng" dirty="0">
                <a:solidFill>
                  <a:schemeClr val="tx1"/>
                </a:solidFill>
                <a:cs typeface="B Nazanin" panose="00000400000000000000" pitchFamily="2" charset="-78"/>
              </a:rPr>
              <a:t>خصوصیت ستاره</a:t>
            </a:r>
            <a:r>
              <a:rPr lang="fa-IR" sz="2800" dirty="0">
                <a:solidFill>
                  <a:schemeClr val="tx1"/>
                </a:solidFill>
                <a:cs typeface="B Nazanin" panose="00000400000000000000" pitchFamily="2" charset="-78"/>
              </a:rPr>
              <a:t>: بر طبق این خصوصیت، فرد تنها در صورتی اجازه دسترسی به نوشتن برروی یک شی را دارد که سطح کلیرانس فرد شبیه به سطح طبقه بندی شی باشد.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7</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Isosceles Triangle 1"/>
          <p:cNvSpPr/>
          <p:nvPr/>
        </p:nvSpPr>
        <p:spPr>
          <a:xfrm rot="16200000">
            <a:off x="9481263" y="1670432"/>
            <a:ext cx="384236" cy="258210"/>
          </a:xfrm>
          <a:prstGeom prst="triangle">
            <a:avLst/>
          </a:prstGeom>
          <a:solidFill>
            <a:schemeClr val="bg1">
              <a:lumMod val="9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مسائل امنیتی</a:t>
            </a:r>
            <a:endParaRPr lang="en-US" sz="2200" b="1" dirty="0">
              <a:effectLst>
                <a:outerShdw blurRad="38100" dist="38100" dir="2700000" algn="tl">
                  <a:srgbClr val="000000">
                    <a:alpha val="43137"/>
                  </a:srgbClr>
                </a:outerShdw>
              </a:effectLst>
              <a:cs typeface="B Nazanin" panose="00000400000000000000" pitchFamily="2" charset="-78"/>
            </a:endParaRPr>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350548808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مرور ادبیات</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944730" y="311925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کار پیشنهادی</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پیشنهادات</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bg1">
              <a:lumMod val="95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این دو خصوصیت اطمینان حاصل می کنند که اطلاعات از شی با سطح امنیت بالاتر به افرادی با سطح امنیت پائینتر جریان نمی یابند. با این حال، این پروتکل ها از جریان مستقیم اطلاعات پیشگیری می کنند، اما این امکان وجود دارد که از طریق کانال های مخفی، جریان غیر مستقیمی از اطلاعات از افراد در سطح بالاتر به افراد در سطح پائین تر وجود داشته باشد. اگر کانال ارتباطی طراحی نشده یا برای انتقال اطلاعات از یک سطح به سطح دیگر مورد انتظار نباشد، آنگاه کانال مخفی نامیده می شود.</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Isosceles Triangle 1"/>
          <p:cNvSpPr/>
          <p:nvPr/>
        </p:nvSpPr>
        <p:spPr>
          <a:xfrm rot="16200000">
            <a:off x="9496899" y="1670432"/>
            <a:ext cx="384236" cy="258210"/>
          </a:xfrm>
          <a:prstGeom prst="triangle">
            <a:avLst/>
          </a:prstGeom>
          <a:solidFill>
            <a:schemeClr val="bg1">
              <a:lumMod val="9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مسائل امنیتی</a:t>
            </a:r>
            <a:endParaRPr lang="en-US" sz="2200" b="1" dirty="0">
              <a:effectLst>
                <a:outerShdw blurRad="38100" dist="38100" dir="2700000" algn="tl">
                  <a:srgbClr val="000000">
                    <a:alpha val="43137"/>
                  </a:srgbClr>
                </a:outerShdw>
              </a:effectLst>
              <a:cs typeface="B Nazanin" panose="00000400000000000000" pitchFamily="2" charset="-78"/>
            </a:endParaRPr>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Tree>
    <p:extLst>
      <p:ext uri="{BB962C8B-B14F-4D97-AF65-F5344CB8AC3E}">
        <p14:creationId xmlns:p14="http://schemas.microsoft.com/office/powerpoint/2010/main" val="15579967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TotalTime>
  <Words>324</Words>
  <Application>Microsoft Office PowerPoint</Application>
  <PresentationFormat>Widescreen</PresentationFormat>
  <Paragraphs>35</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26</cp:revision>
  <dcterms:created xsi:type="dcterms:W3CDTF">2014-08-21T14:23:12Z</dcterms:created>
  <dcterms:modified xsi:type="dcterms:W3CDTF">2017-08-23T07:56:33Z</dcterms:modified>
</cp:coreProperties>
</file>