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4" y="2288848"/>
            <a:ext cx="2133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پیشنهادی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عملکرد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طرح پیشنهادی</a:t>
            </a:r>
            <a:endParaRPr lang="fa-IR" sz="8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2968" y="2583325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607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4" y="2288848"/>
            <a:ext cx="2133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پیشنهادی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عملکرد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مسئله </a:t>
            </a:r>
            <a:r>
              <a:rPr lang="fa-IR" sz="2800" dirty="0">
                <a:cs typeface="B Nazanin" panose="00000400000000000000" pitchFamily="2" charset="-78"/>
              </a:rPr>
              <a:t>امنیتی پایه هندآف، عدم تصدیق موثر گره های موبایل و همچنین حفاظت امنیتی از سیگنالهای هنداور می باشد. در این مقاله، ثبت یا رجیستری جدید هندآف سری را پیشنهاد می کنیم که براساس حفاظت </a:t>
            </a:r>
            <a:r>
              <a:rPr lang="en-US" sz="2800" dirty="0">
                <a:cs typeface="B Nazanin" panose="00000400000000000000" pitchFamily="2" charset="-78"/>
              </a:rPr>
              <a:t>IPSec</a:t>
            </a:r>
            <a:r>
              <a:rPr lang="fa-IR" sz="2800" dirty="0">
                <a:cs typeface="B Nazanin" panose="00000400000000000000" pitchFamily="2" charset="-78"/>
              </a:rPr>
              <a:t> عمل می کند. ایده پایه اش استفاده از پروتکل </a:t>
            </a:r>
            <a:r>
              <a:rPr lang="en-US" sz="2800" dirty="0">
                <a:cs typeface="B Nazanin" panose="00000400000000000000" pitchFamily="2" charset="-78"/>
              </a:rPr>
              <a:t>IKEv2</a:t>
            </a:r>
            <a:r>
              <a:rPr lang="fa-IR" sz="2800" dirty="0">
                <a:cs typeface="B Nazanin" panose="00000400000000000000" pitchFamily="2" charset="-78"/>
              </a:rPr>
              <a:t> برای دستیابی به تصدیق اولیه گره های موبایل در فرایند هندآف سریع بوده و ازمجمع امنیتی </a:t>
            </a:r>
            <a:r>
              <a:rPr lang="en-US" sz="2800" dirty="0">
                <a:cs typeface="B Nazanin" panose="00000400000000000000" pitchFamily="2" charset="-78"/>
              </a:rPr>
              <a:t>(SA)</a:t>
            </a:r>
            <a:r>
              <a:rPr lang="fa-IR" sz="2800" dirty="0">
                <a:cs typeface="B Nazanin" panose="00000400000000000000" pitchFamily="2" charset="-78"/>
              </a:rPr>
              <a:t> تولیشده توسط </a:t>
            </a:r>
            <a:r>
              <a:rPr lang="en-US" sz="2800" dirty="0">
                <a:cs typeface="B Nazanin" panose="00000400000000000000" pitchFamily="2" charset="-78"/>
              </a:rPr>
              <a:t>IKEv2</a:t>
            </a:r>
            <a:r>
              <a:rPr lang="fa-IR" sz="2800" dirty="0">
                <a:cs typeface="B Nazanin" panose="00000400000000000000" pitchFamily="2" charset="-78"/>
              </a:rPr>
              <a:t> نیز برای حفاظت از علامتدهی هند اور استفاده می شود. در شکل 1 روش ثبت در روش هنداور را نشان می دهیم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2968" y="2583325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087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4" y="2288848"/>
            <a:ext cx="2133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پیشنهادی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عملکرد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500" dirty="0">
                <a:solidFill>
                  <a:schemeClr val="tx1"/>
                </a:solidFill>
                <a:cs typeface="B Nazanin" panose="00000400000000000000" pitchFamily="2" charset="-78"/>
              </a:rPr>
              <a:t>شکل 1. روش </a:t>
            </a:r>
            <a:r>
              <a:rPr lang="fa-IR" sz="25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هنداور</a:t>
            </a:r>
          </a:p>
          <a:p>
            <a:pPr algn="ctr" rtl="1">
              <a:lnSpc>
                <a:spcPct val="150000"/>
              </a:lnSpc>
            </a:pPr>
            <a:endParaRPr lang="fa-IR" sz="25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5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2968" y="2583325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07" y="1422881"/>
            <a:ext cx="4844733" cy="3065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81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4" y="2288848"/>
            <a:ext cx="2133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پیشنهادی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عملکرد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سناریو </a:t>
            </a:r>
            <a:r>
              <a:rPr lang="ar-SA" sz="2800" dirty="0">
                <a:cs typeface="B Nazanin" panose="00000400000000000000" pitchFamily="2" charset="-78"/>
              </a:rPr>
              <a:t>به شرح ذیل می باشد: دو شبکه خارجی وجود دارد، گره ثابت محلی </a:t>
            </a:r>
            <a:r>
              <a:rPr lang="en-US" sz="2800" dirty="0">
                <a:cs typeface="B Nazanin" panose="00000400000000000000" pitchFamily="2" charset="-78"/>
              </a:rPr>
              <a:t>FA1</a:t>
            </a:r>
            <a:r>
              <a:rPr lang="fa-IR" sz="2800" dirty="0">
                <a:cs typeface="B Nazanin" panose="00000400000000000000" pitchFamily="2" charset="-78"/>
              </a:rPr>
              <a:t> عامل خارجی </a:t>
            </a:r>
            <a:r>
              <a:rPr lang="en-US" sz="2800" dirty="0">
                <a:cs typeface="B Nazanin" panose="00000400000000000000" pitchFamily="2" charset="-78"/>
              </a:rPr>
              <a:t>MN</a:t>
            </a:r>
            <a:r>
              <a:rPr lang="fa-IR" sz="2800" dirty="0">
                <a:cs typeface="B Nazanin" panose="00000400000000000000" pitchFamily="2" charset="-78"/>
              </a:rPr>
              <a:t> در شبکه خارجی 1 می باشد و </a:t>
            </a:r>
            <a:r>
              <a:rPr lang="en-US" sz="2800" dirty="0">
                <a:cs typeface="B Nazanin" panose="00000400000000000000" pitchFamily="2" charset="-78"/>
              </a:rPr>
              <a:t>FA2</a:t>
            </a:r>
            <a:r>
              <a:rPr lang="fa-IR" sz="2800" dirty="0">
                <a:cs typeface="B Nazanin" panose="00000400000000000000" pitchFamily="2" charset="-78"/>
              </a:rPr>
              <a:t> عامل </a:t>
            </a:r>
            <a:r>
              <a:rPr lang="en-US" sz="2800" dirty="0">
                <a:cs typeface="B Nazanin" panose="00000400000000000000" pitchFamily="2" charset="-78"/>
              </a:rPr>
              <a:t>MN</a:t>
            </a:r>
            <a:r>
              <a:rPr lang="fa-IR" sz="2800" dirty="0">
                <a:cs typeface="B Nazanin" panose="00000400000000000000" pitchFamily="2" charset="-78"/>
              </a:rPr>
              <a:t> در لینک 2 می باشد. زمانی که </a:t>
            </a:r>
            <a:r>
              <a:rPr lang="en-US" sz="2800" dirty="0">
                <a:cs typeface="B Nazanin" panose="00000400000000000000" pitchFamily="2" charset="-78"/>
              </a:rPr>
              <a:t>MN</a:t>
            </a:r>
            <a:r>
              <a:rPr lang="fa-IR" sz="2800" dirty="0">
                <a:cs typeface="B Nazanin" panose="00000400000000000000" pitchFamily="2" charset="-78"/>
              </a:rPr>
              <a:t> به شبکه خارجی 2 می رود، برای دستیابی به هند اور امنیتی باید دو پیش نیاز تامین گردد، یکی آن است که تونل بین </a:t>
            </a:r>
            <a:r>
              <a:rPr lang="en-US" sz="2800" dirty="0">
                <a:cs typeface="B Nazanin" panose="00000400000000000000" pitchFamily="2" charset="-78"/>
              </a:rPr>
              <a:t>FA1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FA2</a:t>
            </a:r>
            <a:r>
              <a:rPr lang="fa-IR" sz="2800" dirty="0">
                <a:cs typeface="B Nazanin" panose="00000400000000000000" pitchFamily="2" charset="-78"/>
              </a:rPr>
              <a:t> باید وجود داشته باشد و دیگری آن است که از حفاظت </a:t>
            </a:r>
            <a:r>
              <a:rPr lang="en-US" sz="2800" dirty="0">
                <a:cs typeface="B Nazanin" panose="00000400000000000000" pitchFamily="2" charset="-78"/>
              </a:rPr>
              <a:t>IPSec</a:t>
            </a:r>
            <a:r>
              <a:rPr lang="fa-IR" sz="2800" dirty="0">
                <a:cs typeface="B Nazanin" panose="00000400000000000000" pitchFamily="2" charset="-78"/>
              </a:rPr>
              <a:t> بین </a:t>
            </a:r>
            <a:r>
              <a:rPr lang="en-US" sz="2800" dirty="0">
                <a:cs typeface="B Nazanin" panose="00000400000000000000" pitchFamily="2" charset="-78"/>
              </a:rPr>
              <a:t>MN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FA1</a:t>
            </a:r>
            <a:r>
              <a:rPr lang="fa-IR" sz="2800" dirty="0">
                <a:cs typeface="B Nazanin" panose="00000400000000000000" pitchFamily="2" charset="-78"/>
              </a:rPr>
              <a:t> در حوزه </a:t>
            </a:r>
            <a:r>
              <a:rPr lang="en-US" sz="2800" dirty="0">
                <a:cs typeface="B Nazanin" panose="00000400000000000000" pitchFamily="2" charset="-78"/>
              </a:rPr>
              <a:t>FA1</a:t>
            </a:r>
            <a:r>
              <a:rPr lang="fa-IR" sz="2800" dirty="0">
                <a:cs typeface="B Nazanin" panose="00000400000000000000" pitchFamily="2" charset="-78"/>
              </a:rPr>
              <a:t> استفاده شده است. به علاوه، کل علامت دهی بایستی از طریق رمزگذاری منتقل شود. شکل 2 مراحل کار را نشان داده و فرایندهای اجرایی خاص به شرح ذیل می باشند.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2968" y="2583325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707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279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26</cp:revision>
  <dcterms:created xsi:type="dcterms:W3CDTF">2014-08-21T14:23:12Z</dcterms:created>
  <dcterms:modified xsi:type="dcterms:W3CDTF">2017-08-20T08:29:55Z</dcterms:modified>
</cp:coreProperties>
</file>