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08B6-3C68-443D-8F55-B3AD0BC9A5A8}" type="datetimeFigureOut">
              <a:rPr lang="en-US" smtClean="0"/>
              <a:t>8/19/2017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1707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08B6-3C68-443D-8F55-B3AD0BC9A5A8}" type="datetimeFigureOut">
              <a:rPr lang="en-US" smtClean="0"/>
              <a:t>8/19/2017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2387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08B6-3C68-443D-8F55-B3AD0BC9A5A8}" type="datetimeFigureOut">
              <a:rPr lang="en-US" smtClean="0"/>
              <a:t>8/19/2017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0887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08B6-3C68-443D-8F55-B3AD0BC9A5A8}" type="datetimeFigureOut">
              <a:rPr lang="en-US" smtClean="0"/>
              <a:t>8/19/2017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742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08B6-3C68-443D-8F55-B3AD0BC9A5A8}" type="datetimeFigureOut">
              <a:rPr lang="en-US" smtClean="0"/>
              <a:t>8/19/2017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2383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08B6-3C68-443D-8F55-B3AD0BC9A5A8}" type="datetimeFigureOut">
              <a:rPr lang="en-US" smtClean="0"/>
              <a:t>8/19/2017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7046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08B6-3C68-443D-8F55-B3AD0BC9A5A8}" type="datetimeFigureOut">
              <a:rPr lang="en-US" smtClean="0"/>
              <a:t>8/19/2017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9045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08B6-3C68-443D-8F55-B3AD0BC9A5A8}" type="datetimeFigureOut">
              <a:rPr lang="en-US" smtClean="0"/>
              <a:t>8/19/2017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9827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08B6-3C68-443D-8F55-B3AD0BC9A5A8}" type="datetimeFigureOut">
              <a:rPr lang="en-US" smtClean="0"/>
              <a:t>8/19/2017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936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08B6-3C68-443D-8F55-B3AD0BC9A5A8}" type="datetimeFigureOut">
              <a:rPr lang="en-US" smtClean="0"/>
              <a:t>8/19/2017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5483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08B6-3C68-443D-8F55-B3AD0BC9A5A8}" type="datetimeFigureOut">
              <a:rPr lang="en-US" smtClean="0"/>
              <a:t>8/19/2017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9266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6608B6-3C68-443D-8F55-B3AD0BC9A5A8}" type="datetimeFigureOut">
              <a:rPr lang="en-US" smtClean="0"/>
              <a:t>8/19/2017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913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flipH="1">
            <a:off x="9650278" y="542440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" name="Flowchart: Delay 4"/>
          <p:cNvSpPr/>
          <p:nvPr/>
        </p:nvSpPr>
        <p:spPr>
          <a:xfrm rot="5400000">
            <a:off x="11672804" y="423741"/>
            <a:ext cx="635430" cy="836908"/>
          </a:xfrm>
          <a:prstGeom prst="flowChartDelay">
            <a:avLst/>
          </a:prstGeom>
          <a:solidFill>
            <a:schemeClr val="bg1">
              <a:lumMod val="95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9996400" y="580439"/>
            <a:ext cx="15704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مقدمه</a:t>
            </a:r>
            <a:endParaRPr lang="en-US" sz="2200" dirty="0">
              <a:cs typeface="B Nazanin" panose="00000400000000000000" pitchFamily="2" charset="-78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 flipH="1">
            <a:off x="9650278" y="1388039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Flowchart: Delay 9"/>
          <p:cNvSpPr/>
          <p:nvPr/>
        </p:nvSpPr>
        <p:spPr>
          <a:xfrm rot="5400000">
            <a:off x="11672804" y="1271782"/>
            <a:ext cx="635430" cy="836908"/>
          </a:xfrm>
          <a:prstGeom prst="flowChartDelay">
            <a:avLst/>
          </a:prstGeom>
          <a:solidFill>
            <a:schemeClr val="tx2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 flipH="1">
            <a:off x="9650278" y="2233638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Flowchart: Delay 12"/>
          <p:cNvSpPr/>
          <p:nvPr/>
        </p:nvSpPr>
        <p:spPr>
          <a:xfrm rot="5400000">
            <a:off x="11672804" y="2116579"/>
            <a:ext cx="635430" cy="836908"/>
          </a:xfrm>
          <a:prstGeom prst="flowChartDelay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9603693" y="2288848"/>
            <a:ext cx="19632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سیستم </a:t>
            </a:r>
            <a:r>
              <a:rPr lang="en-US" sz="24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MBPES</a:t>
            </a:r>
            <a:endParaRPr lang="en-US" sz="2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 flipH="1">
            <a:off x="9650277" y="3079237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6" name="Flowchart: Delay 15"/>
          <p:cNvSpPr/>
          <p:nvPr/>
        </p:nvSpPr>
        <p:spPr>
          <a:xfrm rot="5400000">
            <a:off x="11667633" y="2955894"/>
            <a:ext cx="635430" cy="836908"/>
          </a:xfrm>
          <a:prstGeom prst="flowChartDelay">
            <a:avLst/>
          </a:prstGeom>
          <a:solidFill>
            <a:schemeClr val="accent2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9944730" y="3119258"/>
            <a:ext cx="15704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نتایج و بحث</a:t>
            </a:r>
            <a:endParaRPr lang="en-US" sz="2200" dirty="0">
              <a:cs typeface="B Nazanin" panose="00000400000000000000" pitchFamily="2" charset="-78"/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 flipH="1">
            <a:off x="9650277" y="3924836"/>
            <a:ext cx="2541724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9" name="Flowchart: Delay 18"/>
          <p:cNvSpPr/>
          <p:nvPr/>
        </p:nvSpPr>
        <p:spPr>
          <a:xfrm rot="5400000">
            <a:off x="11667634" y="3807774"/>
            <a:ext cx="635430" cy="836908"/>
          </a:xfrm>
          <a:prstGeom prst="flowChartDelay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Connector 20"/>
          <p:cNvCxnSpPr/>
          <p:nvPr/>
        </p:nvCxnSpPr>
        <p:spPr>
          <a:xfrm flipH="1">
            <a:off x="9650278" y="4808263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2" name="Flowchart: Delay 21"/>
          <p:cNvSpPr/>
          <p:nvPr/>
        </p:nvSpPr>
        <p:spPr>
          <a:xfrm rot="5400000">
            <a:off x="11667634" y="4676575"/>
            <a:ext cx="635430" cy="836908"/>
          </a:xfrm>
          <a:prstGeom prst="flowChartDelay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9712264" y="4815210"/>
            <a:ext cx="18546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پیشنهادات</a:t>
            </a:r>
            <a:endParaRPr lang="en-US" sz="2200" dirty="0">
              <a:cs typeface="B Nazanin" panose="00000400000000000000" pitchFamily="2" charset="-78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39486" y="232476"/>
            <a:ext cx="9293818" cy="6400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algn="r" rtl="1"/>
            <a:r>
              <a:rPr lang="fa-IR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فصل سوم</a:t>
            </a:r>
          </a:p>
          <a:p>
            <a:pPr algn="ctr" rtl="1"/>
            <a:r>
              <a:rPr lang="fa-IR" sz="5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سیستم خبره یا هوشمند </a:t>
            </a:r>
            <a:r>
              <a:rPr lang="fa-IR" sz="5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مولتی</a:t>
            </a:r>
            <a:r>
              <a:rPr lang="en-US" sz="5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 </a:t>
            </a:r>
            <a:r>
              <a:rPr lang="en-US" sz="5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(MBPES) </a:t>
            </a:r>
            <a:r>
              <a:rPr lang="en-US" sz="5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BP</a:t>
            </a:r>
            <a:endParaRPr lang="en-US" sz="5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</p:txBody>
      </p:sp>
      <p:sp>
        <p:nvSpPr>
          <p:cNvPr id="33" name="Action Button: Back or Previous 32">
            <a:hlinkClick r:id="" action="ppaction://hlinkshowjump?jump=previousslide" highlightClick="1"/>
          </p:cNvPr>
          <p:cNvSpPr/>
          <p:nvPr/>
        </p:nvSpPr>
        <p:spPr>
          <a:xfrm>
            <a:off x="9650277" y="5866752"/>
            <a:ext cx="609609" cy="511444"/>
          </a:xfrm>
          <a:prstGeom prst="actionButtonBackPreviou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10259887" y="5827363"/>
            <a:ext cx="10073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fa-I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34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Action Button: Forward or Next 34">
            <a:hlinkClick r:id="" action="ppaction://hlinkshowjump?jump=nextslide" highlightClick="1"/>
          </p:cNvPr>
          <p:cNvSpPr/>
          <p:nvPr/>
        </p:nvSpPr>
        <p:spPr>
          <a:xfrm>
            <a:off x="11355077" y="5866752"/>
            <a:ext cx="650929" cy="511444"/>
          </a:xfrm>
          <a:prstGeom prst="actionButtonForwardNex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Isosceles Triangle 24"/>
          <p:cNvSpPr/>
          <p:nvPr/>
        </p:nvSpPr>
        <p:spPr>
          <a:xfrm rot="16200000">
            <a:off x="9380666" y="2682564"/>
            <a:ext cx="384236" cy="258210"/>
          </a:xfrm>
          <a:prstGeom prst="triangle">
            <a:avLst/>
          </a:prstGeom>
          <a:solidFill>
            <a:schemeClr val="accent1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9603693" y="1422881"/>
            <a:ext cx="20149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en-US" sz="2400" smtClean="0">
                <a:cs typeface="B Nazanin" panose="00000400000000000000" pitchFamily="2" charset="-78"/>
              </a:rPr>
              <a:t>BPES</a:t>
            </a:r>
            <a:endParaRPr lang="en-US" sz="2200" dirty="0">
              <a:cs typeface="B Nazanin" panose="00000400000000000000" pitchFamily="2" charset="-78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9541783" y="3947224"/>
            <a:ext cx="2025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نتیجه گیری</a:t>
            </a:r>
            <a:endParaRPr lang="en-US" sz="22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5522727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flipH="1">
            <a:off x="9650278" y="542440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" name="Flowchart: Delay 4"/>
          <p:cNvSpPr/>
          <p:nvPr/>
        </p:nvSpPr>
        <p:spPr>
          <a:xfrm rot="5400000">
            <a:off x="11672804" y="423741"/>
            <a:ext cx="635430" cy="836908"/>
          </a:xfrm>
          <a:prstGeom prst="flowChartDelay">
            <a:avLst/>
          </a:prstGeom>
          <a:solidFill>
            <a:schemeClr val="bg1">
              <a:lumMod val="95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9996400" y="580439"/>
            <a:ext cx="15704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مقدمه</a:t>
            </a:r>
            <a:endParaRPr lang="en-US" sz="2200" dirty="0">
              <a:cs typeface="B Nazanin" panose="00000400000000000000" pitchFamily="2" charset="-78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 flipH="1">
            <a:off x="9650278" y="1388039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Flowchart: Delay 9"/>
          <p:cNvSpPr/>
          <p:nvPr/>
        </p:nvSpPr>
        <p:spPr>
          <a:xfrm rot="5400000">
            <a:off x="11672804" y="1271782"/>
            <a:ext cx="635430" cy="836908"/>
          </a:xfrm>
          <a:prstGeom prst="flowChartDelay">
            <a:avLst/>
          </a:prstGeom>
          <a:solidFill>
            <a:schemeClr val="tx2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 flipH="1">
            <a:off x="9650278" y="2233638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Flowchart: Delay 12"/>
          <p:cNvSpPr/>
          <p:nvPr/>
        </p:nvSpPr>
        <p:spPr>
          <a:xfrm rot="5400000">
            <a:off x="11672804" y="2116579"/>
            <a:ext cx="635430" cy="836908"/>
          </a:xfrm>
          <a:prstGeom prst="flowChartDelay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9603693" y="2288848"/>
            <a:ext cx="19632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سیستم </a:t>
            </a:r>
            <a:r>
              <a:rPr lang="en-US" sz="24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MBPES</a:t>
            </a:r>
            <a:endParaRPr lang="en-US" sz="2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 flipH="1">
            <a:off x="9650277" y="3079237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6" name="Flowchart: Delay 15"/>
          <p:cNvSpPr/>
          <p:nvPr/>
        </p:nvSpPr>
        <p:spPr>
          <a:xfrm rot="5400000">
            <a:off x="11667633" y="2955894"/>
            <a:ext cx="635430" cy="836908"/>
          </a:xfrm>
          <a:prstGeom prst="flowChartDelay">
            <a:avLst/>
          </a:prstGeom>
          <a:solidFill>
            <a:schemeClr val="accent2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9944730" y="3119258"/>
            <a:ext cx="15704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نتایج و بحث</a:t>
            </a:r>
            <a:endParaRPr lang="en-US" sz="2200" dirty="0">
              <a:cs typeface="B Nazanin" panose="00000400000000000000" pitchFamily="2" charset="-78"/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 flipH="1">
            <a:off x="9650277" y="3924836"/>
            <a:ext cx="2541724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9" name="Flowchart: Delay 18"/>
          <p:cNvSpPr/>
          <p:nvPr/>
        </p:nvSpPr>
        <p:spPr>
          <a:xfrm rot="5400000">
            <a:off x="11667634" y="3807774"/>
            <a:ext cx="635430" cy="836908"/>
          </a:xfrm>
          <a:prstGeom prst="flowChartDelay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Connector 20"/>
          <p:cNvCxnSpPr/>
          <p:nvPr/>
        </p:nvCxnSpPr>
        <p:spPr>
          <a:xfrm flipH="1">
            <a:off x="9650278" y="4808263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2" name="Flowchart: Delay 21"/>
          <p:cNvSpPr/>
          <p:nvPr/>
        </p:nvSpPr>
        <p:spPr>
          <a:xfrm rot="5400000">
            <a:off x="11667634" y="4676575"/>
            <a:ext cx="635430" cy="836908"/>
          </a:xfrm>
          <a:prstGeom prst="flowChartDelay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9712264" y="4815210"/>
            <a:ext cx="18546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پیشنهادات</a:t>
            </a:r>
            <a:endParaRPr lang="en-US" sz="2200" dirty="0">
              <a:cs typeface="B Nazanin" panose="00000400000000000000" pitchFamily="2" charset="-78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39486" y="232476"/>
            <a:ext cx="9293818" cy="6400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algn="just" rtl="1">
              <a:lnSpc>
                <a:spcPct val="150000"/>
              </a:lnSpc>
            </a:pPr>
            <a:r>
              <a:rPr lang="fa-IR" sz="2800" b="1" u="sng" dirty="0">
                <a:solidFill>
                  <a:schemeClr val="tx1"/>
                </a:solidFill>
                <a:cs typeface="B Nazanin" panose="00000400000000000000" pitchFamily="2" charset="-78"/>
              </a:rPr>
              <a:t> ساختار </a:t>
            </a:r>
            <a:r>
              <a:rPr lang="en-US" sz="2800" b="1" u="sng" dirty="0">
                <a:solidFill>
                  <a:schemeClr val="tx1"/>
                </a:solidFill>
                <a:cs typeface="B Nazanin" panose="00000400000000000000" pitchFamily="2" charset="-78"/>
              </a:rPr>
              <a:t>MBPES </a:t>
            </a:r>
          </a:p>
          <a:p>
            <a:pPr marL="457200" indent="-457200" algn="just" rt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a-IR" sz="2800" dirty="0" smtClean="0">
                <a:solidFill>
                  <a:schemeClr val="tx1"/>
                </a:solidFill>
                <a:cs typeface="B Nazanin" panose="00000400000000000000" pitchFamily="2" charset="-78"/>
              </a:rPr>
              <a:t>در</a:t>
            </a:r>
            <a:r>
              <a:rPr lang="en-US" sz="2800" dirty="0" smtClean="0">
                <a:solidFill>
                  <a:schemeClr val="tx1"/>
                </a:solidFill>
                <a:cs typeface="B Nazanin" panose="00000400000000000000" pitchFamily="2" charset="-78"/>
              </a:rPr>
              <a:t>BPNN </a:t>
            </a:r>
            <a:r>
              <a:rPr lang="en-US" sz="2800" dirty="0">
                <a:solidFill>
                  <a:schemeClr val="tx1"/>
                </a:solidFill>
                <a:cs typeface="B Nazanin" panose="00000400000000000000" pitchFamily="2" charset="-78"/>
              </a:rPr>
              <a:t>، </a:t>
            </a:r>
            <a:r>
              <a:rPr lang="fa-IR" sz="2800" dirty="0">
                <a:solidFill>
                  <a:schemeClr val="tx1"/>
                </a:solidFill>
                <a:cs typeface="B Nazanin" panose="00000400000000000000" pitchFamily="2" charset="-78"/>
              </a:rPr>
              <a:t>قاعده نظیر زیرساختار شبکه هایی با 3 لایه می باشد. از اینرو، 2 و 3 قاعده تودرتو نظیر زیرساختاری با به ترتیب 5 و 7 لایه می باشند. از آنجایی که آموزش شبکه </a:t>
            </a:r>
            <a:r>
              <a:rPr lang="fa-IR" sz="2800" dirty="0" smtClean="0">
                <a:solidFill>
                  <a:schemeClr val="tx1"/>
                </a:solidFill>
                <a:cs typeface="B Nazanin" panose="00000400000000000000" pitchFamily="2" charset="-78"/>
              </a:rPr>
              <a:t>های</a:t>
            </a:r>
            <a:r>
              <a:rPr lang="en-US" sz="2800" dirty="0" smtClean="0">
                <a:solidFill>
                  <a:schemeClr val="tx1"/>
                </a:solidFill>
                <a:cs typeface="B Nazanin" panose="00000400000000000000" pitchFamily="2" charset="-78"/>
              </a:rPr>
              <a:t>BPNN </a:t>
            </a:r>
            <a:r>
              <a:rPr lang="fa-IR" sz="2800" dirty="0" smtClean="0">
                <a:solidFill>
                  <a:schemeClr val="tx1"/>
                </a:solidFill>
                <a:cs typeface="B Nazanin" panose="00000400000000000000" pitchFamily="2" charset="-78"/>
              </a:rPr>
              <a:t> با </a:t>
            </a:r>
            <a:r>
              <a:rPr lang="fa-IR" sz="2800" dirty="0">
                <a:solidFill>
                  <a:schemeClr val="tx1"/>
                </a:solidFill>
                <a:cs typeface="B Nazanin" panose="00000400000000000000" pitchFamily="2" charset="-78"/>
              </a:rPr>
              <a:t>بیش از 5 لایه و حتی همگرایی آنها سخت و دشوار است، در نتیجه کل شبکه ها را به زیرشبکه هایی با 5 لایه یا کمتر تقسیم می کنیم. شکل 3 </a:t>
            </a:r>
            <a:r>
              <a:rPr lang="fa-IR" sz="2800" dirty="0" smtClean="0">
                <a:solidFill>
                  <a:schemeClr val="tx1"/>
                </a:solidFill>
                <a:cs typeface="B Nazanin" panose="00000400000000000000" pitchFamily="2" charset="-78"/>
              </a:rPr>
              <a:t>تقسیم</a:t>
            </a:r>
            <a:r>
              <a:rPr lang="en-US" sz="2800" dirty="0" smtClean="0">
                <a:solidFill>
                  <a:schemeClr val="tx1"/>
                </a:solidFill>
                <a:cs typeface="B Nazanin" panose="00000400000000000000" pitchFamily="2" charset="-78"/>
              </a:rPr>
              <a:t>BPNN </a:t>
            </a:r>
            <a:r>
              <a:rPr lang="fa-IR" sz="2800" dirty="0" smtClean="0">
                <a:solidFill>
                  <a:schemeClr val="tx1"/>
                </a:solidFill>
                <a:cs typeface="B Nazanin" panose="00000400000000000000" pitchFamily="2" charset="-78"/>
              </a:rPr>
              <a:t> در </a:t>
            </a:r>
            <a:r>
              <a:rPr lang="fa-IR" sz="2800" dirty="0">
                <a:solidFill>
                  <a:schemeClr val="tx1"/>
                </a:solidFill>
                <a:cs typeface="B Nazanin" panose="00000400000000000000" pitchFamily="2" charset="-78"/>
              </a:rPr>
              <a:t>ساختار متوالی را نشان می دهد.</a:t>
            </a:r>
          </a:p>
        </p:txBody>
      </p:sp>
      <p:sp>
        <p:nvSpPr>
          <p:cNvPr id="33" name="Action Button: Back or Previous 32">
            <a:hlinkClick r:id="" action="ppaction://hlinkshowjump?jump=previousslide" highlightClick="1"/>
          </p:cNvPr>
          <p:cNvSpPr/>
          <p:nvPr/>
        </p:nvSpPr>
        <p:spPr>
          <a:xfrm>
            <a:off x="9650277" y="5866752"/>
            <a:ext cx="609609" cy="511444"/>
          </a:xfrm>
          <a:prstGeom prst="actionButtonBackPreviou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10259887" y="5827363"/>
            <a:ext cx="10073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14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fa-I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34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Action Button: Forward or Next 34">
            <a:hlinkClick r:id="" action="ppaction://hlinkshowjump?jump=nextslide" highlightClick="1"/>
          </p:cNvPr>
          <p:cNvSpPr/>
          <p:nvPr/>
        </p:nvSpPr>
        <p:spPr>
          <a:xfrm>
            <a:off x="11355077" y="5866752"/>
            <a:ext cx="650929" cy="511444"/>
          </a:xfrm>
          <a:prstGeom prst="actionButtonForwardNex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Isosceles Triangle 24"/>
          <p:cNvSpPr/>
          <p:nvPr/>
        </p:nvSpPr>
        <p:spPr>
          <a:xfrm rot="16200000">
            <a:off x="9380666" y="2682564"/>
            <a:ext cx="384236" cy="258210"/>
          </a:xfrm>
          <a:prstGeom prst="triangle">
            <a:avLst/>
          </a:prstGeom>
          <a:solidFill>
            <a:schemeClr val="accent1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9603693" y="1422881"/>
            <a:ext cx="20149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en-US" sz="2400" smtClean="0">
                <a:cs typeface="B Nazanin" panose="00000400000000000000" pitchFamily="2" charset="-78"/>
              </a:rPr>
              <a:t>BPES</a:t>
            </a:r>
            <a:endParaRPr lang="en-US" sz="2200" dirty="0">
              <a:cs typeface="B Nazanin" panose="00000400000000000000" pitchFamily="2" charset="-78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9541783" y="3947224"/>
            <a:ext cx="2025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نتیجه گیری</a:t>
            </a:r>
            <a:endParaRPr lang="en-US" sz="22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5290053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flipH="1">
            <a:off x="9650278" y="542440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" name="Flowchart: Delay 4"/>
          <p:cNvSpPr/>
          <p:nvPr/>
        </p:nvSpPr>
        <p:spPr>
          <a:xfrm rot="5400000">
            <a:off x="11672804" y="423741"/>
            <a:ext cx="635430" cy="836908"/>
          </a:xfrm>
          <a:prstGeom prst="flowChartDelay">
            <a:avLst/>
          </a:prstGeom>
          <a:solidFill>
            <a:schemeClr val="bg1">
              <a:lumMod val="95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9996400" y="580439"/>
            <a:ext cx="15704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مقدمه</a:t>
            </a:r>
            <a:endParaRPr lang="en-US" sz="2200" dirty="0">
              <a:cs typeface="B Nazanin" panose="00000400000000000000" pitchFamily="2" charset="-78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 flipH="1">
            <a:off x="9650278" y="1388039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Flowchart: Delay 9"/>
          <p:cNvSpPr/>
          <p:nvPr/>
        </p:nvSpPr>
        <p:spPr>
          <a:xfrm rot="5400000">
            <a:off x="11672804" y="1271782"/>
            <a:ext cx="635430" cy="836908"/>
          </a:xfrm>
          <a:prstGeom prst="flowChartDelay">
            <a:avLst/>
          </a:prstGeom>
          <a:solidFill>
            <a:schemeClr val="tx2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 flipH="1">
            <a:off x="9650278" y="2233638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Flowchart: Delay 12"/>
          <p:cNvSpPr/>
          <p:nvPr/>
        </p:nvSpPr>
        <p:spPr>
          <a:xfrm rot="5400000">
            <a:off x="11672804" y="2116579"/>
            <a:ext cx="635430" cy="836908"/>
          </a:xfrm>
          <a:prstGeom prst="flowChartDelay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9603693" y="2288848"/>
            <a:ext cx="19632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سیستم </a:t>
            </a:r>
            <a:r>
              <a:rPr lang="en-US" sz="24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MBPES</a:t>
            </a:r>
            <a:endParaRPr lang="en-US" sz="2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 flipH="1">
            <a:off x="9650277" y="3079237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6" name="Flowchart: Delay 15"/>
          <p:cNvSpPr/>
          <p:nvPr/>
        </p:nvSpPr>
        <p:spPr>
          <a:xfrm rot="5400000">
            <a:off x="11667633" y="2955894"/>
            <a:ext cx="635430" cy="836908"/>
          </a:xfrm>
          <a:prstGeom prst="flowChartDelay">
            <a:avLst/>
          </a:prstGeom>
          <a:solidFill>
            <a:schemeClr val="accent2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9944730" y="3119258"/>
            <a:ext cx="15704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نتایج و بحث</a:t>
            </a:r>
            <a:endParaRPr lang="en-US" sz="2200" dirty="0">
              <a:cs typeface="B Nazanin" panose="00000400000000000000" pitchFamily="2" charset="-78"/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 flipH="1">
            <a:off x="9650277" y="3924836"/>
            <a:ext cx="2541724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9" name="Flowchart: Delay 18"/>
          <p:cNvSpPr/>
          <p:nvPr/>
        </p:nvSpPr>
        <p:spPr>
          <a:xfrm rot="5400000">
            <a:off x="11667634" y="3807774"/>
            <a:ext cx="635430" cy="836908"/>
          </a:xfrm>
          <a:prstGeom prst="flowChartDelay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Connector 20"/>
          <p:cNvCxnSpPr/>
          <p:nvPr/>
        </p:nvCxnSpPr>
        <p:spPr>
          <a:xfrm flipH="1">
            <a:off x="9650278" y="4808263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2" name="Flowchart: Delay 21"/>
          <p:cNvSpPr/>
          <p:nvPr/>
        </p:nvSpPr>
        <p:spPr>
          <a:xfrm rot="5400000">
            <a:off x="11667634" y="4676575"/>
            <a:ext cx="635430" cy="836908"/>
          </a:xfrm>
          <a:prstGeom prst="flowChartDelay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9712264" y="4815210"/>
            <a:ext cx="18546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پیشنهادات</a:t>
            </a:r>
            <a:endParaRPr lang="en-US" sz="2200" dirty="0">
              <a:cs typeface="B Nazanin" panose="00000400000000000000" pitchFamily="2" charset="-78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39486" y="232476"/>
            <a:ext cx="9293818" cy="6400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b" anchorCtr="0"/>
          <a:lstStyle/>
          <a:p>
            <a:pPr algn="ctr" rtl="1">
              <a:lnSpc>
                <a:spcPct val="150000"/>
              </a:lnSpc>
            </a:pPr>
            <a:r>
              <a:rPr lang="fa-IR" sz="2200" dirty="0">
                <a:solidFill>
                  <a:schemeClr val="tx1"/>
                </a:solidFill>
                <a:cs typeface="B Nazanin" panose="00000400000000000000" pitchFamily="2" charset="-78"/>
              </a:rPr>
              <a:t>شکل 3. </a:t>
            </a:r>
            <a:r>
              <a:rPr lang="fa-IR" sz="2200" dirty="0" smtClean="0">
                <a:solidFill>
                  <a:schemeClr val="tx1"/>
                </a:solidFill>
                <a:cs typeface="B Nazanin" panose="00000400000000000000" pitchFamily="2" charset="-78"/>
              </a:rPr>
              <a:t>تقسیم</a:t>
            </a:r>
            <a:r>
              <a:rPr lang="en-US" sz="2200" dirty="0" smtClean="0">
                <a:solidFill>
                  <a:schemeClr val="tx1"/>
                </a:solidFill>
                <a:cs typeface="B Nazanin" panose="00000400000000000000" pitchFamily="2" charset="-78"/>
              </a:rPr>
              <a:t>BPNN </a:t>
            </a:r>
            <a:r>
              <a:rPr lang="fa-IR" sz="2200" dirty="0" smtClean="0">
                <a:solidFill>
                  <a:schemeClr val="tx1"/>
                </a:solidFill>
                <a:cs typeface="B Nazanin" panose="00000400000000000000" pitchFamily="2" charset="-78"/>
              </a:rPr>
              <a:t> در </a:t>
            </a:r>
            <a:r>
              <a:rPr lang="fa-IR" sz="2200" dirty="0">
                <a:solidFill>
                  <a:schemeClr val="tx1"/>
                </a:solidFill>
                <a:cs typeface="B Nazanin" panose="00000400000000000000" pitchFamily="2" charset="-78"/>
              </a:rPr>
              <a:t>ساختار </a:t>
            </a:r>
            <a:r>
              <a:rPr lang="fa-IR" sz="2200" dirty="0" smtClean="0">
                <a:solidFill>
                  <a:schemeClr val="tx1"/>
                </a:solidFill>
                <a:cs typeface="B Nazanin" panose="00000400000000000000" pitchFamily="2" charset="-78"/>
              </a:rPr>
              <a:t>متوالی</a:t>
            </a:r>
          </a:p>
          <a:p>
            <a:pPr algn="ctr" rtl="1">
              <a:lnSpc>
                <a:spcPct val="150000"/>
              </a:lnSpc>
            </a:pPr>
            <a:endParaRPr lang="fa-IR" sz="2800" dirty="0" smtClean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  <p:sp>
        <p:nvSpPr>
          <p:cNvPr id="33" name="Action Button: Back or Previous 32">
            <a:hlinkClick r:id="" action="ppaction://hlinkshowjump?jump=previousslide" highlightClick="1"/>
          </p:cNvPr>
          <p:cNvSpPr/>
          <p:nvPr/>
        </p:nvSpPr>
        <p:spPr>
          <a:xfrm>
            <a:off x="9650277" y="5866752"/>
            <a:ext cx="609609" cy="511444"/>
          </a:xfrm>
          <a:prstGeom prst="actionButtonBackPreviou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10259887" y="5827363"/>
            <a:ext cx="10073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fa-I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34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Action Button: Forward or Next 34">
            <a:hlinkClick r:id="" action="ppaction://hlinkshowjump?jump=nextslide" highlightClick="1"/>
          </p:cNvPr>
          <p:cNvSpPr/>
          <p:nvPr/>
        </p:nvSpPr>
        <p:spPr>
          <a:xfrm>
            <a:off x="11355077" y="5866752"/>
            <a:ext cx="650929" cy="511444"/>
          </a:xfrm>
          <a:prstGeom prst="actionButtonForwardNex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Isosceles Triangle 24"/>
          <p:cNvSpPr/>
          <p:nvPr/>
        </p:nvSpPr>
        <p:spPr>
          <a:xfrm rot="16200000">
            <a:off x="9380666" y="2682564"/>
            <a:ext cx="384236" cy="258210"/>
          </a:xfrm>
          <a:prstGeom prst="triangle">
            <a:avLst/>
          </a:prstGeom>
          <a:solidFill>
            <a:schemeClr val="accent1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9603693" y="1422881"/>
            <a:ext cx="20149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en-US" sz="2400" smtClean="0">
                <a:cs typeface="B Nazanin" panose="00000400000000000000" pitchFamily="2" charset="-78"/>
              </a:rPr>
              <a:t>BPES</a:t>
            </a:r>
            <a:endParaRPr lang="en-US" sz="2200" dirty="0">
              <a:cs typeface="B Nazanin" panose="00000400000000000000" pitchFamily="2" charset="-78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9541783" y="3947224"/>
            <a:ext cx="2025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نتیجه گیری</a:t>
            </a:r>
            <a:endParaRPr lang="en-US" sz="2200" dirty="0">
              <a:cs typeface="B Nazanin" panose="00000400000000000000" pitchFamily="2" charset="-78"/>
            </a:endParaRPr>
          </a:p>
        </p:txBody>
      </p:sp>
      <p:pic>
        <p:nvPicPr>
          <p:cNvPr id="28" name="Picture 27"/>
          <p:cNvPicPr/>
          <p:nvPr/>
        </p:nvPicPr>
        <p:blipFill>
          <a:blip r:embed="rId2"/>
          <a:stretch>
            <a:fillRect/>
          </a:stretch>
        </p:blipFill>
        <p:spPr>
          <a:xfrm>
            <a:off x="1601180" y="735362"/>
            <a:ext cx="6491260" cy="42347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82342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flipH="1">
            <a:off x="9650278" y="542440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" name="Flowchart: Delay 4"/>
          <p:cNvSpPr/>
          <p:nvPr/>
        </p:nvSpPr>
        <p:spPr>
          <a:xfrm rot="5400000">
            <a:off x="11672804" y="423741"/>
            <a:ext cx="635430" cy="836908"/>
          </a:xfrm>
          <a:prstGeom prst="flowChartDelay">
            <a:avLst/>
          </a:prstGeom>
          <a:solidFill>
            <a:schemeClr val="bg1">
              <a:lumMod val="95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9996400" y="580439"/>
            <a:ext cx="15704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مقدمه</a:t>
            </a:r>
            <a:endParaRPr lang="en-US" sz="2200" dirty="0">
              <a:cs typeface="B Nazanin" panose="00000400000000000000" pitchFamily="2" charset="-78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 flipH="1">
            <a:off x="9650278" y="1388039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Flowchart: Delay 9"/>
          <p:cNvSpPr/>
          <p:nvPr/>
        </p:nvSpPr>
        <p:spPr>
          <a:xfrm rot="5400000">
            <a:off x="11672804" y="1271782"/>
            <a:ext cx="635430" cy="836908"/>
          </a:xfrm>
          <a:prstGeom prst="flowChartDelay">
            <a:avLst/>
          </a:prstGeom>
          <a:solidFill>
            <a:schemeClr val="tx2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 flipH="1">
            <a:off x="9650278" y="2233638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Flowchart: Delay 12"/>
          <p:cNvSpPr/>
          <p:nvPr/>
        </p:nvSpPr>
        <p:spPr>
          <a:xfrm rot="5400000">
            <a:off x="11672804" y="2116579"/>
            <a:ext cx="635430" cy="836908"/>
          </a:xfrm>
          <a:prstGeom prst="flowChartDelay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9603693" y="2288848"/>
            <a:ext cx="19632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سیستم </a:t>
            </a:r>
            <a:r>
              <a:rPr lang="en-US" sz="24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MBPES</a:t>
            </a:r>
            <a:endParaRPr lang="en-US" sz="2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 flipH="1">
            <a:off x="9650277" y="3079237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6" name="Flowchart: Delay 15"/>
          <p:cNvSpPr/>
          <p:nvPr/>
        </p:nvSpPr>
        <p:spPr>
          <a:xfrm rot="5400000">
            <a:off x="11667633" y="2955894"/>
            <a:ext cx="635430" cy="836908"/>
          </a:xfrm>
          <a:prstGeom prst="flowChartDelay">
            <a:avLst/>
          </a:prstGeom>
          <a:solidFill>
            <a:schemeClr val="accent2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9944730" y="3119258"/>
            <a:ext cx="15704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نتایج و بحث</a:t>
            </a:r>
            <a:endParaRPr lang="en-US" sz="2200" dirty="0">
              <a:cs typeface="B Nazanin" panose="00000400000000000000" pitchFamily="2" charset="-78"/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 flipH="1">
            <a:off x="9650277" y="3924836"/>
            <a:ext cx="2541724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9" name="Flowchart: Delay 18"/>
          <p:cNvSpPr/>
          <p:nvPr/>
        </p:nvSpPr>
        <p:spPr>
          <a:xfrm rot="5400000">
            <a:off x="11667634" y="3807774"/>
            <a:ext cx="635430" cy="836908"/>
          </a:xfrm>
          <a:prstGeom prst="flowChartDelay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Connector 20"/>
          <p:cNvCxnSpPr/>
          <p:nvPr/>
        </p:nvCxnSpPr>
        <p:spPr>
          <a:xfrm flipH="1">
            <a:off x="9650278" y="4808263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2" name="Flowchart: Delay 21"/>
          <p:cNvSpPr/>
          <p:nvPr/>
        </p:nvSpPr>
        <p:spPr>
          <a:xfrm rot="5400000">
            <a:off x="11667634" y="4676575"/>
            <a:ext cx="635430" cy="836908"/>
          </a:xfrm>
          <a:prstGeom prst="flowChartDelay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9712264" y="4815210"/>
            <a:ext cx="18546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پیشنهادات</a:t>
            </a:r>
            <a:endParaRPr lang="en-US" sz="2200" dirty="0">
              <a:cs typeface="B Nazanin" panose="00000400000000000000" pitchFamily="2" charset="-78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39486" y="232476"/>
            <a:ext cx="9293818" cy="6400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algn="just" rtl="1">
              <a:lnSpc>
                <a:spcPct val="150000"/>
              </a:lnSpc>
            </a:pPr>
            <a:r>
              <a:rPr lang="fa-IR" sz="2800" b="1" u="sng" dirty="0">
                <a:solidFill>
                  <a:schemeClr val="tx1"/>
                </a:solidFill>
                <a:cs typeface="B Nazanin" panose="00000400000000000000" pitchFamily="2" charset="-78"/>
              </a:rPr>
              <a:t> الگوریتم </a:t>
            </a:r>
            <a:r>
              <a:rPr lang="fa-IR" sz="2800" b="1" u="sng" dirty="0" smtClean="0">
                <a:solidFill>
                  <a:schemeClr val="tx1"/>
                </a:solidFill>
                <a:cs typeface="B Nazanin" panose="00000400000000000000" pitchFamily="2" charset="-78"/>
              </a:rPr>
              <a:t>ساخت</a:t>
            </a:r>
            <a:r>
              <a:rPr lang="en-US" sz="2800" b="1" u="sng" dirty="0" smtClean="0">
                <a:solidFill>
                  <a:schemeClr val="tx1"/>
                </a:solidFill>
                <a:cs typeface="B Nazanin" panose="00000400000000000000" pitchFamily="2" charset="-78"/>
              </a:rPr>
              <a:t>MBPES </a:t>
            </a:r>
            <a:endParaRPr lang="en-US" sz="2800" b="1" u="sng" dirty="0">
              <a:solidFill>
                <a:schemeClr val="tx1"/>
              </a:solidFill>
              <a:cs typeface="B Nazanin" panose="00000400000000000000" pitchFamily="2" charset="-78"/>
            </a:endParaRPr>
          </a:p>
          <a:p>
            <a:pPr marL="457200" indent="-457200" algn="just" rt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a-IR" sz="2800" dirty="0">
                <a:solidFill>
                  <a:schemeClr val="tx1"/>
                </a:solidFill>
                <a:cs typeface="B Nazanin" panose="00000400000000000000" pitchFamily="2" charset="-78"/>
              </a:rPr>
              <a:t>با فرض پایگاه دانش، ابتدا باید </a:t>
            </a:r>
            <a:r>
              <a:rPr lang="fa-IR" sz="2800" dirty="0" smtClean="0">
                <a:solidFill>
                  <a:schemeClr val="tx1"/>
                </a:solidFill>
                <a:cs typeface="B Nazanin" panose="00000400000000000000" pitchFamily="2" charset="-78"/>
              </a:rPr>
              <a:t>ساختار</a:t>
            </a:r>
            <a:r>
              <a:rPr lang="en-US" sz="2800" dirty="0" smtClean="0">
                <a:solidFill>
                  <a:schemeClr val="tx1"/>
                </a:solidFill>
                <a:cs typeface="B Nazanin" panose="00000400000000000000" pitchFamily="2" charset="-78"/>
              </a:rPr>
              <a:t>MBPES </a:t>
            </a:r>
            <a:r>
              <a:rPr lang="fa-IR" sz="2800" dirty="0" smtClean="0">
                <a:solidFill>
                  <a:schemeClr val="tx1"/>
                </a:solidFill>
                <a:cs typeface="B Nazanin" panose="00000400000000000000" pitchFamily="2" charset="-78"/>
              </a:rPr>
              <a:t> تعیین </a:t>
            </a:r>
            <a:r>
              <a:rPr lang="fa-IR" sz="2800" dirty="0">
                <a:solidFill>
                  <a:schemeClr val="tx1"/>
                </a:solidFill>
                <a:cs typeface="B Nazanin" panose="00000400000000000000" pitchFamily="2" charset="-78"/>
              </a:rPr>
              <a:t>شود. برای شروع کار الگوریتم ساخت </a:t>
            </a:r>
            <a:r>
              <a:rPr lang="en-US" sz="2800" dirty="0">
                <a:solidFill>
                  <a:schemeClr val="tx1"/>
                </a:solidFill>
                <a:cs typeface="B Nazanin" panose="00000400000000000000" pitchFamily="2" charset="-78"/>
              </a:rPr>
              <a:t>MBPES، </a:t>
            </a:r>
            <a:r>
              <a:rPr lang="fa-IR" sz="2800" dirty="0">
                <a:solidFill>
                  <a:schemeClr val="tx1"/>
                </a:solidFill>
                <a:cs typeface="B Nazanin" panose="00000400000000000000" pitchFamily="2" charset="-78"/>
              </a:rPr>
              <a:t>به روش ساخت دی گراف (گراف منظم و جهت دار) از تنها یک قاعده نگاه می کنیم. یک دی گراف تهی با ∅ نشان داده شده و فرض می کنیم از </a:t>
            </a:r>
            <a:r>
              <a:rPr lang="fa-IR" sz="2800" dirty="0" smtClean="0">
                <a:solidFill>
                  <a:schemeClr val="tx1"/>
                </a:solidFill>
                <a:cs typeface="B Nazanin" panose="00000400000000000000" pitchFamily="2" charset="-78"/>
              </a:rPr>
              <a:t>قاعده</a:t>
            </a:r>
            <a:r>
              <a:rPr lang="en-US" sz="2800" dirty="0" smtClean="0">
                <a:solidFill>
                  <a:schemeClr val="tx1"/>
                </a:solidFill>
                <a:cs typeface="B Nazanin" panose="00000400000000000000" pitchFamily="2" charset="-78"/>
              </a:rPr>
              <a:t>R1 </a:t>
            </a:r>
            <a:r>
              <a:rPr lang="fa-IR" sz="2800" dirty="0" smtClean="0">
                <a:solidFill>
                  <a:schemeClr val="tx1"/>
                </a:solidFill>
                <a:cs typeface="B Nazanin" panose="00000400000000000000" pitchFamily="2" charset="-78"/>
              </a:rPr>
              <a:t> به </a:t>
            </a:r>
            <a:r>
              <a:rPr lang="fa-IR" sz="2800" dirty="0">
                <a:solidFill>
                  <a:schemeClr val="tx1"/>
                </a:solidFill>
                <a:cs typeface="B Nazanin" panose="00000400000000000000" pitchFamily="2" charset="-78"/>
              </a:rPr>
              <a:t>شکل زیر استفاده می کنیم </a:t>
            </a:r>
            <a:r>
              <a:rPr lang="fa-IR" sz="2800" dirty="0" smtClean="0">
                <a:solidFill>
                  <a:schemeClr val="tx1"/>
                </a:solidFill>
                <a:cs typeface="B Nazanin" panose="00000400000000000000" pitchFamily="2" charset="-78"/>
              </a:rPr>
              <a:t>:</a:t>
            </a:r>
          </a:p>
          <a:p>
            <a:pPr marL="457200" indent="-457200" algn="ctr" rt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800" dirty="0"/>
              <a:t>R1: IF a</a:t>
            </a:r>
            <a:r>
              <a:rPr lang="en-US" sz="2800" baseline="-25000" dirty="0"/>
              <a:t>1</a:t>
            </a:r>
            <a:r>
              <a:rPr lang="en-US" sz="2800" dirty="0"/>
              <a:t> AND a</a:t>
            </a:r>
            <a:r>
              <a:rPr lang="en-US" sz="2800" baseline="-25000" dirty="0"/>
              <a:t>2</a:t>
            </a:r>
            <a:r>
              <a:rPr lang="en-US" sz="2800" dirty="0"/>
              <a:t> THEN b</a:t>
            </a:r>
            <a:r>
              <a:rPr lang="en-US" sz="2800" baseline="-25000" dirty="0"/>
              <a:t>1</a:t>
            </a:r>
            <a:r>
              <a:rPr lang="en-US" sz="2800" dirty="0"/>
              <a:t> (0.8</a:t>
            </a:r>
            <a:r>
              <a:rPr lang="en-US" sz="2800" dirty="0" smtClean="0"/>
              <a:t>)</a:t>
            </a:r>
            <a:endParaRPr lang="fa-IR" sz="2800" dirty="0" smtClean="0"/>
          </a:p>
          <a:p>
            <a:pPr algn="ctr" rtl="1">
              <a:lnSpc>
                <a:spcPct val="150000"/>
              </a:lnSpc>
            </a:pPr>
            <a:endParaRPr lang="en-US" dirty="0"/>
          </a:p>
          <a:p>
            <a:pPr marL="457200" indent="-457200" algn="just" rt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a-IR" sz="2800" dirty="0">
                <a:solidFill>
                  <a:schemeClr val="tx1"/>
                </a:solidFill>
                <a:cs typeface="B Nazanin" panose="00000400000000000000" pitchFamily="2" charset="-78"/>
              </a:rPr>
              <a:t>سپس، </a:t>
            </a:r>
            <a:r>
              <a:rPr lang="en-US" sz="2800" dirty="0">
                <a:solidFill>
                  <a:schemeClr val="tx1"/>
                </a:solidFill>
                <a:cs typeface="B Nazanin" panose="00000400000000000000" pitchFamily="2" charset="-78"/>
              </a:rPr>
              <a:t>R1 </a:t>
            </a:r>
            <a:r>
              <a:rPr lang="fa-IR" sz="2800" dirty="0" smtClean="0">
                <a:solidFill>
                  <a:schemeClr val="tx1"/>
                </a:solidFill>
                <a:cs typeface="B Nazanin" panose="00000400000000000000" pitchFamily="2" charset="-78"/>
              </a:rPr>
              <a:t> را </a:t>
            </a:r>
            <a:r>
              <a:rPr lang="fa-IR" sz="2800" dirty="0">
                <a:solidFill>
                  <a:schemeClr val="tx1"/>
                </a:solidFill>
                <a:cs typeface="B Nazanin" panose="00000400000000000000" pitchFamily="2" charset="-78"/>
              </a:rPr>
              <a:t>می توان وارد   کرد و بدین طریق دی گراف </a:t>
            </a:r>
            <a:r>
              <a:rPr lang="fa-IR" sz="2800" dirty="0" smtClean="0">
                <a:solidFill>
                  <a:schemeClr val="tx1"/>
                </a:solidFill>
                <a:cs typeface="B Nazanin" panose="00000400000000000000" pitchFamily="2" charset="-78"/>
              </a:rPr>
              <a:t>جدید</a:t>
            </a:r>
            <a:r>
              <a:rPr lang="en-US" sz="2800" dirty="0" smtClean="0">
                <a:solidFill>
                  <a:schemeClr val="tx1"/>
                </a:solidFill>
                <a:cs typeface="B Nazanin" panose="00000400000000000000" pitchFamily="2" charset="-78"/>
              </a:rPr>
              <a:t>D </a:t>
            </a:r>
            <a:r>
              <a:rPr lang="fa-IR" sz="2800" dirty="0" smtClean="0">
                <a:solidFill>
                  <a:schemeClr val="tx1"/>
                </a:solidFill>
                <a:cs typeface="B Nazanin" panose="00000400000000000000" pitchFamily="2" charset="-78"/>
              </a:rPr>
              <a:t> ساخته </a:t>
            </a:r>
            <a:r>
              <a:rPr lang="fa-IR" sz="2800" dirty="0">
                <a:solidFill>
                  <a:schemeClr val="tx1"/>
                </a:solidFill>
                <a:cs typeface="B Nazanin" panose="00000400000000000000" pitchFamily="2" charset="-78"/>
              </a:rPr>
              <a:t>می شود که در شکل </a:t>
            </a:r>
            <a:r>
              <a:rPr lang="fa-IR" sz="2800" dirty="0" smtClean="0">
                <a:solidFill>
                  <a:schemeClr val="tx1"/>
                </a:solidFill>
                <a:cs typeface="B Nazanin" panose="00000400000000000000" pitchFamily="2" charset="-78"/>
              </a:rPr>
              <a:t>4 </a:t>
            </a:r>
            <a:r>
              <a:rPr lang="fa-IR" sz="2800" dirty="0">
                <a:solidFill>
                  <a:schemeClr val="tx1"/>
                </a:solidFill>
                <a:cs typeface="B Nazanin" panose="00000400000000000000" pitchFamily="2" charset="-78"/>
              </a:rPr>
              <a:t>نشان داده شده است.</a:t>
            </a:r>
          </a:p>
        </p:txBody>
      </p:sp>
      <p:sp>
        <p:nvSpPr>
          <p:cNvPr id="33" name="Action Button: Back or Previous 32">
            <a:hlinkClick r:id="" action="ppaction://hlinkshowjump?jump=previousslide" highlightClick="1"/>
          </p:cNvPr>
          <p:cNvSpPr/>
          <p:nvPr/>
        </p:nvSpPr>
        <p:spPr>
          <a:xfrm>
            <a:off x="9650277" y="5866752"/>
            <a:ext cx="609609" cy="511444"/>
          </a:xfrm>
          <a:prstGeom prst="actionButtonBackPreviou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10259887" y="5827363"/>
            <a:ext cx="10073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16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fa-I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34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Action Button: Forward or Next 34">
            <a:hlinkClick r:id="" action="ppaction://hlinkshowjump?jump=nextslide" highlightClick="1"/>
          </p:cNvPr>
          <p:cNvSpPr/>
          <p:nvPr/>
        </p:nvSpPr>
        <p:spPr>
          <a:xfrm>
            <a:off x="11355077" y="5866752"/>
            <a:ext cx="650929" cy="511444"/>
          </a:xfrm>
          <a:prstGeom prst="actionButtonForwardNex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Isosceles Triangle 24"/>
          <p:cNvSpPr/>
          <p:nvPr/>
        </p:nvSpPr>
        <p:spPr>
          <a:xfrm rot="16200000">
            <a:off x="9380666" y="2682564"/>
            <a:ext cx="384236" cy="258210"/>
          </a:xfrm>
          <a:prstGeom prst="triangle">
            <a:avLst/>
          </a:prstGeom>
          <a:solidFill>
            <a:schemeClr val="accent1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9603693" y="1422881"/>
            <a:ext cx="20149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en-US" sz="2400" smtClean="0">
                <a:cs typeface="B Nazanin" panose="00000400000000000000" pitchFamily="2" charset="-78"/>
              </a:rPr>
              <a:t>BPES</a:t>
            </a:r>
            <a:endParaRPr lang="en-US" sz="2200" dirty="0">
              <a:cs typeface="B Nazanin" panose="00000400000000000000" pitchFamily="2" charset="-78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9541783" y="3947224"/>
            <a:ext cx="2025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نتیجه گیری</a:t>
            </a:r>
            <a:endParaRPr lang="en-US" sz="22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8765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</TotalTime>
  <Words>263</Words>
  <Application>Microsoft Office PowerPoint</Application>
  <PresentationFormat>Widescreen</PresentationFormat>
  <Paragraphs>38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B Nazanin</vt:lpstr>
      <vt:lpstr>Calibri</vt:lpstr>
      <vt:lpstr>Calibri Light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madsg.com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Khastkhodaei;madsg.com</dc:creator>
  <dc:description>madsg.com</dc:description>
  <cp:lastModifiedBy>8p</cp:lastModifiedBy>
  <cp:revision>29</cp:revision>
  <dcterms:created xsi:type="dcterms:W3CDTF">2014-08-21T14:23:12Z</dcterms:created>
  <dcterms:modified xsi:type="dcterms:W3CDTF">2017-08-19T09:43:42Z</dcterms:modified>
</cp:coreProperties>
</file>