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dirty="0"/>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dirty="0"/>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dirty="0"/>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dirty="0"/>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8/19/2017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dirty="0"/>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8/19/2017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dirty="0"/>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8/19/2017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dirty="0"/>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8/19/2017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dirty="0"/>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8/19/2017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dirty="0"/>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8/19/2017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dirty="0"/>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8/19/2017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dirty="0"/>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8/19/2017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dirty="0"/>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1" name="TextBox 10"/>
          <p:cNvSpPr txBox="1"/>
          <p:nvPr/>
        </p:nvSpPr>
        <p:spPr>
          <a:xfrm>
            <a:off x="9603693" y="1422881"/>
            <a:ext cx="201495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سیستم </a:t>
            </a:r>
            <a:r>
              <a:rPr lang="en-US" sz="2400" b="1" dirty="0" smtClean="0">
                <a:effectLst>
                  <a:outerShdw blurRad="38100" dist="38100" dir="2700000" algn="tl">
                    <a:srgbClr val="000000">
                      <a:alpha val="43137"/>
                    </a:srgbClr>
                  </a:outerShdw>
                </a:effectLst>
                <a:cs typeface="B Nazanin" panose="00000400000000000000" pitchFamily="2" charset="-78"/>
              </a:rPr>
              <a:t>FOODB</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4" name="TextBox 13"/>
          <p:cNvSpPr txBox="1"/>
          <p:nvPr/>
        </p:nvSpPr>
        <p:spPr>
          <a:xfrm>
            <a:off x="9996399" y="228884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موازی پذیری</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7" name="TextBox 16"/>
          <p:cNvSpPr txBox="1"/>
          <p:nvPr/>
        </p:nvSpPr>
        <p:spPr>
          <a:xfrm>
            <a:off x="9650278" y="3119258"/>
            <a:ext cx="1864948" cy="430887"/>
          </a:xfrm>
          <a:prstGeom prst="rect">
            <a:avLst/>
          </a:prstGeom>
          <a:noFill/>
        </p:spPr>
        <p:txBody>
          <a:bodyPr wrap="square" rtlCol="0">
            <a:spAutoFit/>
          </a:bodyPr>
          <a:lstStyle/>
          <a:p>
            <a:pPr algn="r" rtl="1"/>
            <a:r>
              <a:rPr lang="fa-IR" sz="2200" dirty="0" smtClean="0">
                <a:cs typeface="B Nazanin" panose="00000400000000000000" pitchFamily="2" charset="-78"/>
              </a:rPr>
              <a:t>تکنیک قفل گذاری</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بحث و نتیجه</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r" rtl="1"/>
            <a:r>
              <a:rPr lang="fa-IR" sz="5400" b="1" dirty="0" smtClean="0">
                <a:solidFill>
                  <a:schemeClr val="tx1"/>
                </a:solidFill>
                <a:effectLst>
                  <a:outerShdw blurRad="38100" dist="38100" dir="2700000" algn="tl">
                    <a:srgbClr val="000000">
                      <a:alpha val="43137"/>
                    </a:srgbClr>
                  </a:outerShdw>
                </a:effectLst>
                <a:cs typeface="B Nazanin" panose="00000400000000000000" pitchFamily="2" charset="-78"/>
              </a:rPr>
              <a:t>فصل دوم</a:t>
            </a:r>
          </a:p>
          <a:p>
            <a:pPr algn="ctr" rtl="1"/>
            <a:r>
              <a:rPr lang="fa-IR" sz="9600" b="1" dirty="0">
                <a:solidFill>
                  <a:schemeClr val="tx1"/>
                </a:solidFill>
                <a:effectLst>
                  <a:outerShdw blurRad="38100" dist="38100" dir="2700000" algn="tl">
                    <a:srgbClr val="000000">
                      <a:alpha val="43137"/>
                    </a:srgbClr>
                  </a:outerShdw>
                </a:effectLst>
                <a:cs typeface="B Nazanin" panose="00000400000000000000" pitchFamily="2" charset="-78"/>
              </a:rPr>
              <a:t>سیستم </a:t>
            </a:r>
            <a:r>
              <a:rPr lang="en-US" sz="9600" b="1" dirty="0" smtClean="0">
                <a:solidFill>
                  <a:schemeClr val="tx1"/>
                </a:solidFill>
                <a:effectLst>
                  <a:outerShdw blurRad="38100" dist="38100" dir="2700000" algn="tl">
                    <a:srgbClr val="000000">
                      <a:alpha val="43137"/>
                    </a:srgbClr>
                  </a:outerShdw>
                </a:effectLst>
                <a:cs typeface="B Nazanin" panose="00000400000000000000" pitchFamily="2" charset="-78"/>
              </a:rPr>
              <a:t>FOODB</a:t>
            </a:r>
            <a:endParaRPr lang="en-US" sz="9600" b="1" dirty="0">
              <a:solidFill>
                <a:schemeClr val="tx1"/>
              </a:solidFill>
              <a:effectLst>
                <a:outerShdw blurRad="38100" dist="38100" dir="2700000" algn="tl">
                  <a:srgbClr val="000000">
                    <a:alpha val="43137"/>
                  </a:srgbClr>
                </a:outerShdw>
              </a:effectLst>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4</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32</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5" name="Isosceles Triangle 24"/>
          <p:cNvSpPr/>
          <p:nvPr/>
        </p:nvSpPr>
        <p:spPr>
          <a:xfrm rot="16200000">
            <a:off x="9411575" y="1712728"/>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مدل قفل گذاری</a:t>
            </a:r>
            <a:endParaRPr lang="en-US" sz="2200" dirty="0">
              <a:cs typeface="B Nazanin" panose="00000400000000000000" pitchFamily="2" charset="-78"/>
            </a:endParaRPr>
          </a:p>
        </p:txBody>
      </p:sp>
    </p:spTree>
    <p:extLst>
      <p:ext uri="{BB962C8B-B14F-4D97-AF65-F5344CB8AC3E}">
        <p14:creationId xmlns:p14="http://schemas.microsoft.com/office/powerpoint/2010/main" val="17603046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1" name="TextBox 10"/>
          <p:cNvSpPr txBox="1"/>
          <p:nvPr/>
        </p:nvSpPr>
        <p:spPr>
          <a:xfrm>
            <a:off x="9603693" y="1422881"/>
            <a:ext cx="201495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سیستم </a:t>
            </a:r>
            <a:r>
              <a:rPr lang="en-US" sz="2400" b="1" dirty="0" smtClean="0">
                <a:effectLst>
                  <a:outerShdw blurRad="38100" dist="38100" dir="2700000" algn="tl">
                    <a:srgbClr val="000000">
                      <a:alpha val="43137"/>
                    </a:srgbClr>
                  </a:outerShdw>
                </a:effectLst>
                <a:cs typeface="B Nazanin" panose="00000400000000000000" pitchFamily="2" charset="-78"/>
              </a:rPr>
              <a:t>FOODB</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4" name="TextBox 13"/>
          <p:cNvSpPr txBox="1"/>
          <p:nvPr/>
        </p:nvSpPr>
        <p:spPr>
          <a:xfrm>
            <a:off x="9996399" y="228884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موازی پذیری</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7" name="TextBox 16"/>
          <p:cNvSpPr txBox="1"/>
          <p:nvPr/>
        </p:nvSpPr>
        <p:spPr>
          <a:xfrm>
            <a:off x="9650278" y="3119258"/>
            <a:ext cx="1864948" cy="430887"/>
          </a:xfrm>
          <a:prstGeom prst="rect">
            <a:avLst/>
          </a:prstGeom>
          <a:noFill/>
        </p:spPr>
        <p:txBody>
          <a:bodyPr wrap="square" rtlCol="0">
            <a:spAutoFit/>
          </a:bodyPr>
          <a:lstStyle/>
          <a:p>
            <a:pPr algn="r" rtl="1"/>
            <a:r>
              <a:rPr lang="fa-IR" sz="2200" dirty="0" smtClean="0">
                <a:cs typeface="B Nazanin" panose="00000400000000000000" pitchFamily="2" charset="-78"/>
              </a:rPr>
              <a:t>تکنیک قفل گذاری</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بحث و نتیجه</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معماری </a:t>
            </a:r>
          </a:p>
          <a:p>
            <a:pPr marL="457200" indent="-457200" algn="just" rtl="1">
              <a:lnSpc>
                <a:spcPct val="150000"/>
              </a:lnSpc>
              <a:buFont typeface="Wingdings" panose="05000000000000000000" pitchFamily="2" charset="2"/>
              <a:buChar char="§"/>
            </a:pPr>
            <a:r>
              <a:rPr lang="en-US" sz="2600" dirty="0" smtClean="0">
                <a:solidFill>
                  <a:schemeClr val="tx1"/>
                </a:solidFill>
                <a:cs typeface="B Nazanin" panose="00000400000000000000" pitchFamily="2" charset="-78"/>
              </a:rPr>
              <a:t>FOODB</a:t>
            </a:r>
            <a:r>
              <a:rPr lang="fa-IR" sz="2600" dirty="0" smtClean="0">
                <a:solidFill>
                  <a:schemeClr val="tx1"/>
                </a:solidFill>
                <a:cs typeface="B Nazanin" panose="00000400000000000000" pitchFamily="2" charset="-78"/>
              </a:rPr>
              <a:t> یک </a:t>
            </a:r>
            <a:r>
              <a:rPr lang="fa-IR" sz="2600" dirty="0">
                <a:solidFill>
                  <a:schemeClr val="tx1"/>
                </a:solidFill>
                <a:cs typeface="B Nazanin" panose="00000400000000000000" pitchFamily="2" charset="-78"/>
              </a:rPr>
              <a:t>سیستم پایگاه داده شی گرا می باشد. این سیستم دارای معماری ارباب رجوع/ سرور می باشد. پایگاه داده برروی سرور ذخیره می شود. کلیه عملیات های پایگاه داده ارباب رجوع ها به سرور تحویل داده می شوند، جایی که آن عملیات ها اجرا می شوند. مدیر تراکنش مسئولیت کنترل و بازیابی همروندی را برعهده دارد. مدیر شی مسئولیت مدیریت اشیاء در بافر، مبادله اشیاء بین دیسک ها و حافظه و بسته بندی یا باز کردن اشیاء جهت انتقال را برعهده دارد. وظیفه سیستم ارتباطی، انتقال اشیاء بین ارباب رجوع و سرورمی باشد</a:t>
            </a:r>
            <a:r>
              <a:rPr lang="fa-IR" sz="2600" dirty="0" smtClean="0">
                <a:solidFill>
                  <a:schemeClr val="tx1"/>
                </a:solidFill>
                <a:cs typeface="B Nazanin" panose="00000400000000000000" pitchFamily="2" charset="-78"/>
              </a:rPr>
              <a:t>. </a:t>
            </a:r>
            <a:r>
              <a:rPr lang="en-US" sz="2600" dirty="0" smtClean="0">
                <a:solidFill>
                  <a:schemeClr val="tx1"/>
                </a:solidFill>
                <a:cs typeface="B Nazanin" panose="00000400000000000000" pitchFamily="2" charset="-78"/>
              </a:rPr>
              <a:t>GUI</a:t>
            </a:r>
            <a:r>
              <a:rPr lang="fa-IR" sz="2600" dirty="0" smtClean="0">
                <a:solidFill>
                  <a:schemeClr val="tx1"/>
                </a:solidFill>
                <a:cs typeface="B Nazanin" panose="00000400000000000000" pitchFamily="2" charset="-78"/>
              </a:rPr>
              <a:t> شامل </a:t>
            </a:r>
            <a:r>
              <a:rPr lang="fa-IR" sz="2600" dirty="0">
                <a:solidFill>
                  <a:schemeClr val="tx1"/>
                </a:solidFill>
                <a:cs typeface="B Nazanin" panose="00000400000000000000" pitchFamily="2" charset="-78"/>
              </a:rPr>
              <a:t>یک رابط محاوره ای و رابط برنامه نویسی و مجموعه ابزارهای حفظ و نگهداری سیستم می شود.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5</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32</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5" name="Isosceles Triangle 24"/>
          <p:cNvSpPr/>
          <p:nvPr/>
        </p:nvSpPr>
        <p:spPr>
          <a:xfrm rot="16200000">
            <a:off x="9411575" y="1712728"/>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مدل قفل گذاری</a:t>
            </a:r>
            <a:endParaRPr lang="en-US" sz="2200" dirty="0">
              <a:cs typeface="B Nazanin" panose="00000400000000000000" pitchFamily="2" charset="-78"/>
            </a:endParaRPr>
          </a:p>
        </p:txBody>
      </p:sp>
    </p:spTree>
    <p:extLst>
      <p:ext uri="{BB962C8B-B14F-4D97-AF65-F5344CB8AC3E}">
        <p14:creationId xmlns:p14="http://schemas.microsoft.com/office/powerpoint/2010/main" val="7169219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1" name="TextBox 10"/>
          <p:cNvSpPr txBox="1"/>
          <p:nvPr/>
        </p:nvSpPr>
        <p:spPr>
          <a:xfrm>
            <a:off x="9603693" y="1422881"/>
            <a:ext cx="201495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سیستم </a:t>
            </a:r>
            <a:r>
              <a:rPr lang="en-US" sz="2400" b="1" dirty="0" smtClean="0">
                <a:effectLst>
                  <a:outerShdw blurRad="38100" dist="38100" dir="2700000" algn="tl">
                    <a:srgbClr val="000000">
                      <a:alpha val="43137"/>
                    </a:srgbClr>
                  </a:outerShdw>
                </a:effectLst>
                <a:cs typeface="B Nazanin" panose="00000400000000000000" pitchFamily="2" charset="-78"/>
              </a:rPr>
              <a:t>FOODB</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4" name="TextBox 13"/>
          <p:cNvSpPr txBox="1"/>
          <p:nvPr/>
        </p:nvSpPr>
        <p:spPr>
          <a:xfrm>
            <a:off x="9996399" y="228884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موازی پذیری</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7" name="TextBox 16"/>
          <p:cNvSpPr txBox="1"/>
          <p:nvPr/>
        </p:nvSpPr>
        <p:spPr>
          <a:xfrm>
            <a:off x="9650278" y="3119258"/>
            <a:ext cx="1864948" cy="430887"/>
          </a:xfrm>
          <a:prstGeom prst="rect">
            <a:avLst/>
          </a:prstGeom>
          <a:noFill/>
        </p:spPr>
        <p:txBody>
          <a:bodyPr wrap="square" rtlCol="0">
            <a:spAutoFit/>
          </a:bodyPr>
          <a:lstStyle/>
          <a:p>
            <a:pPr algn="r" rtl="1"/>
            <a:r>
              <a:rPr lang="fa-IR" sz="2200" dirty="0" smtClean="0">
                <a:cs typeface="B Nazanin" panose="00000400000000000000" pitchFamily="2" charset="-78"/>
              </a:rPr>
              <a:t>تکنیک قفل گذاری</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بحث و نتیجه</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مدل داده ها</a:t>
            </a:r>
          </a:p>
          <a:p>
            <a:pPr marL="457200" indent="-457200" algn="just" rtl="1">
              <a:lnSpc>
                <a:spcPct val="150000"/>
              </a:lnSpc>
              <a:buFont typeface="Wingdings" panose="05000000000000000000" pitchFamily="2" charset="2"/>
              <a:buChar char="§"/>
            </a:pPr>
            <a:r>
              <a:rPr lang="en-US" sz="2800" dirty="0">
                <a:solidFill>
                  <a:schemeClr val="tx1"/>
                </a:solidFill>
                <a:cs typeface="B Nazanin" panose="00000400000000000000" pitchFamily="2" charset="-78"/>
              </a:rPr>
              <a:t>FOODB </a:t>
            </a:r>
            <a:r>
              <a:rPr lang="fa-IR" sz="2800" dirty="0" smtClean="0">
                <a:solidFill>
                  <a:schemeClr val="tx1"/>
                </a:solidFill>
                <a:cs typeface="B Nazanin" panose="00000400000000000000" pitchFamily="2" charset="-78"/>
              </a:rPr>
              <a:t> از </a:t>
            </a:r>
            <a:r>
              <a:rPr lang="fa-IR" sz="2800" dirty="0">
                <a:solidFill>
                  <a:schemeClr val="tx1"/>
                </a:solidFill>
                <a:cs typeface="B Nazanin" panose="00000400000000000000" pitchFamily="2" charset="-78"/>
              </a:rPr>
              <a:t>مفاهیم شی گرای بنیادی پشتیبانی می کند: کلاس، ویژگی، روش، شی، هویت شی </a:t>
            </a:r>
            <a:r>
              <a:rPr lang="en-US" sz="2800" dirty="0" smtClean="0">
                <a:solidFill>
                  <a:schemeClr val="tx1"/>
                </a:solidFill>
                <a:cs typeface="B Nazanin" panose="00000400000000000000" pitchFamily="2" charset="-78"/>
              </a:rPr>
              <a:t>(OID</a:t>
            </a:r>
            <a:r>
              <a:rPr lang="en-US" sz="2800" dirty="0">
                <a:solidFill>
                  <a:schemeClr val="tx1"/>
                </a:solidFill>
                <a:cs typeface="B Nazanin" panose="00000400000000000000" pitchFamily="2" charset="-78"/>
              </a:rPr>
              <a:t>)، </a:t>
            </a:r>
            <a:r>
              <a:rPr lang="fa-IR" sz="2800" dirty="0">
                <a:solidFill>
                  <a:schemeClr val="tx1"/>
                </a:solidFill>
                <a:cs typeface="B Nazanin" panose="00000400000000000000" pitchFamily="2" charset="-78"/>
              </a:rPr>
              <a:t>بسته بندی، توارث ( یک یا چند توارث)، چند ریختی بودن و... اشیاء پیچیده از طریق مراجع </a:t>
            </a:r>
            <a:r>
              <a:rPr lang="en-US" sz="2800" dirty="0">
                <a:solidFill>
                  <a:schemeClr val="tx1"/>
                </a:solidFill>
                <a:cs typeface="B Nazanin" panose="00000400000000000000" pitchFamily="2" charset="-78"/>
              </a:rPr>
              <a:t>OID </a:t>
            </a:r>
            <a:r>
              <a:rPr lang="fa-IR" sz="2800" dirty="0" smtClean="0">
                <a:solidFill>
                  <a:schemeClr val="tx1"/>
                </a:solidFill>
                <a:cs typeface="B Nazanin" panose="00000400000000000000" pitchFamily="2" charset="-78"/>
              </a:rPr>
              <a:t> بین </a:t>
            </a:r>
            <a:r>
              <a:rPr lang="fa-IR" sz="2800" dirty="0">
                <a:solidFill>
                  <a:schemeClr val="tx1"/>
                </a:solidFill>
                <a:cs typeface="B Nazanin" panose="00000400000000000000" pitchFamily="2" charset="-78"/>
              </a:rPr>
              <a:t>اشیاء ساخته می شوند. دراینجا از سه تیپ مرجع استفاده می شود</a:t>
            </a:r>
            <a:r>
              <a:rPr lang="fa-IR" sz="2800" dirty="0" smtClean="0">
                <a:solidFill>
                  <a:schemeClr val="tx1"/>
                </a:solidFill>
                <a:cs typeface="B Nazanin" panose="00000400000000000000" pitchFamily="2" charset="-78"/>
              </a:rPr>
              <a:t>:</a:t>
            </a:r>
          </a:p>
          <a:p>
            <a:pPr marL="971550" lvl="1" indent="-514350" algn="just" rtl="1">
              <a:lnSpc>
                <a:spcPct val="150000"/>
              </a:lnSpc>
              <a:buFont typeface="+mj-lt"/>
              <a:buAutoNum type="arabicParenR"/>
            </a:pPr>
            <a:r>
              <a:rPr lang="fa-IR" sz="2800" u="sng" dirty="0">
                <a:solidFill>
                  <a:schemeClr val="tx1"/>
                </a:solidFill>
                <a:cs typeface="B Nazanin" panose="00000400000000000000" pitchFamily="2" charset="-78"/>
              </a:rPr>
              <a:t>مرجع به اشتراک گذاشته شده</a:t>
            </a:r>
            <a:r>
              <a:rPr lang="fa-IR" sz="2800" dirty="0">
                <a:solidFill>
                  <a:schemeClr val="tx1"/>
                </a:solidFill>
                <a:cs typeface="B Nazanin" panose="00000400000000000000" pitchFamily="2" charset="-78"/>
              </a:rPr>
              <a:t>: شی مرجع اشیاء مختلفی می باشد</a:t>
            </a:r>
            <a:r>
              <a:rPr lang="fa-IR" sz="2800" dirty="0" smtClean="0">
                <a:solidFill>
                  <a:schemeClr val="tx1"/>
                </a:solidFill>
                <a:cs typeface="B Nazanin" panose="00000400000000000000" pitchFamily="2" charset="-78"/>
              </a:rPr>
              <a:t>؛</a:t>
            </a:r>
          </a:p>
          <a:p>
            <a:pPr marL="971550" lvl="1" indent="-514350" algn="just" rtl="1">
              <a:lnSpc>
                <a:spcPct val="150000"/>
              </a:lnSpc>
              <a:buFont typeface="+mj-lt"/>
              <a:buAutoNum type="arabicParenR"/>
            </a:pPr>
            <a:r>
              <a:rPr lang="fa-IR" sz="2800" u="sng" dirty="0">
                <a:solidFill>
                  <a:schemeClr val="tx1"/>
                </a:solidFill>
                <a:cs typeface="B Nazanin" panose="00000400000000000000" pitchFamily="2" charset="-78"/>
              </a:rPr>
              <a:t>مرجع انحصاری</a:t>
            </a:r>
            <a:r>
              <a:rPr lang="fa-IR" sz="2800" dirty="0">
                <a:solidFill>
                  <a:schemeClr val="tx1"/>
                </a:solidFill>
                <a:cs typeface="B Nazanin" panose="00000400000000000000" pitchFamily="2" charset="-78"/>
              </a:rPr>
              <a:t>: شی مرجع تنها یک شی می باشد؛</a:t>
            </a:r>
          </a:p>
          <a:p>
            <a:pPr marL="971550" lvl="1" indent="-514350" algn="just" rtl="1">
              <a:lnSpc>
                <a:spcPct val="150000"/>
              </a:lnSpc>
              <a:buFont typeface="+mj-lt"/>
              <a:buAutoNum type="arabicParenR"/>
            </a:pPr>
            <a:r>
              <a:rPr lang="fa-IR" sz="2800" u="sng" dirty="0">
                <a:solidFill>
                  <a:schemeClr val="tx1"/>
                </a:solidFill>
                <a:cs typeface="B Nazanin" panose="00000400000000000000" pitchFamily="2" charset="-78"/>
              </a:rPr>
              <a:t>مرجع وابسته</a:t>
            </a:r>
            <a:r>
              <a:rPr lang="fa-IR" sz="2800" dirty="0">
                <a:solidFill>
                  <a:schemeClr val="tx1"/>
                </a:solidFill>
                <a:cs typeface="B Nazanin" panose="00000400000000000000" pitchFamily="2" charset="-78"/>
              </a:rPr>
              <a:t>: مرجع انحصاری بوده و اگر </a:t>
            </a:r>
            <a:r>
              <a:rPr lang="en-US" sz="2800" dirty="0" smtClean="0">
                <a:solidFill>
                  <a:schemeClr val="tx1"/>
                </a:solidFill>
                <a:cs typeface="B Nazanin" panose="00000400000000000000" pitchFamily="2" charset="-78"/>
              </a:rPr>
              <a:t>X</a:t>
            </a:r>
            <a:r>
              <a:rPr lang="fa-IR" sz="2800" dirty="0" smtClean="0">
                <a:solidFill>
                  <a:schemeClr val="tx1"/>
                </a:solidFill>
                <a:cs typeface="B Nazanin" panose="00000400000000000000" pitchFamily="2" charset="-78"/>
              </a:rPr>
              <a:t> مرجع</a:t>
            </a:r>
            <a:r>
              <a:rPr lang="en-US" sz="2800" dirty="0" smtClean="0">
                <a:solidFill>
                  <a:schemeClr val="tx1"/>
                </a:solidFill>
                <a:cs typeface="B Nazanin" panose="00000400000000000000" pitchFamily="2" charset="-78"/>
              </a:rPr>
              <a:t>Y </a:t>
            </a:r>
            <a:r>
              <a:rPr lang="fa-IR" sz="2800" dirty="0" smtClean="0">
                <a:solidFill>
                  <a:schemeClr val="tx1"/>
                </a:solidFill>
                <a:cs typeface="B Nazanin" panose="00000400000000000000" pitchFamily="2" charset="-78"/>
              </a:rPr>
              <a:t> باشد،آنگاه </a:t>
            </a:r>
            <a:r>
              <a:rPr lang="fa-IR" sz="2800" dirty="0">
                <a:solidFill>
                  <a:schemeClr val="tx1"/>
                </a:solidFill>
                <a:cs typeface="B Nazanin" panose="00000400000000000000" pitchFamily="2" charset="-78"/>
              </a:rPr>
              <a:t>حضور شی </a:t>
            </a:r>
            <a:r>
              <a:rPr lang="en-US" sz="2800" dirty="0">
                <a:solidFill>
                  <a:schemeClr val="tx1"/>
                </a:solidFill>
                <a:cs typeface="B Nazanin" panose="00000400000000000000" pitchFamily="2" charset="-78"/>
              </a:rPr>
              <a:t>Y </a:t>
            </a:r>
            <a:r>
              <a:rPr lang="fa-IR" sz="2800" dirty="0" smtClean="0">
                <a:solidFill>
                  <a:schemeClr val="tx1"/>
                </a:solidFill>
                <a:cs typeface="B Nazanin" panose="00000400000000000000" pitchFamily="2" charset="-78"/>
              </a:rPr>
              <a:t> به </a:t>
            </a:r>
            <a:r>
              <a:rPr lang="fa-IR" sz="2800" dirty="0">
                <a:solidFill>
                  <a:schemeClr val="tx1"/>
                </a:solidFill>
                <a:cs typeface="B Nazanin" panose="00000400000000000000" pitchFamily="2" charset="-78"/>
              </a:rPr>
              <a:t>حضور </a:t>
            </a:r>
            <a:r>
              <a:rPr lang="fa-IR" sz="2800" dirty="0" smtClean="0">
                <a:solidFill>
                  <a:schemeClr val="tx1"/>
                </a:solidFill>
                <a:cs typeface="B Nazanin" panose="00000400000000000000" pitchFamily="2" charset="-78"/>
              </a:rPr>
              <a:t>شی</a:t>
            </a:r>
            <a:r>
              <a:rPr lang="en-US" sz="2800" dirty="0" smtClean="0">
                <a:solidFill>
                  <a:schemeClr val="tx1"/>
                </a:solidFill>
                <a:cs typeface="B Nazanin" panose="00000400000000000000" pitchFamily="2" charset="-78"/>
              </a:rPr>
              <a:t>X </a:t>
            </a:r>
            <a:r>
              <a:rPr lang="fa-IR" sz="2800" dirty="0" smtClean="0">
                <a:solidFill>
                  <a:schemeClr val="tx1"/>
                </a:solidFill>
                <a:cs typeface="B Nazanin" panose="00000400000000000000" pitchFamily="2" charset="-78"/>
              </a:rPr>
              <a:t> بستگی </a:t>
            </a:r>
            <a:r>
              <a:rPr lang="fa-IR" sz="2800" dirty="0">
                <a:solidFill>
                  <a:schemeClr val="tx1"/>
                </a:solidFill>
                <a:cs typeface="B Nazanin" panose="00000400000000000000" pitchFamily="2" charset="-78"/>
              </a:rPr>
              <a:t>دارد</a:t>
            </a:r>
            <a:r>
              <a:rPr lang="fa-IR" sz="2800" dirty="0" smtClean="0">
                <a:solidFill>
                  <a:schemeClr val="tx1"/>
                </a:solidFill>
                <a:cs typeface="B Nazanin" panose="00000400000000000000" pitchFamily="2" charset="-78"/>
              </a:rPr>
              <a:t>.</a:t>
            </a:r>
            <a:endParaRPr lang="fa-IR" sz="2800" dirty="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6</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32</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5" name="Isosceles Triangle 24"/>
          <p:cNvSpPr/>
          <p:nvPr/>
        </p:nvSpPr>
        <p:spPr>
          <a:xfrm rot="16200000">
            <a:off x="9411575" y="1712728"/>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مدل قفل گذاری</a:t>
            </a:r>
            <a:endParaRPr lang="en-US" sz="2200" dirty="0">
              <a:cs typeface="B Nazanin" panose="00000400000000000000" pitchFamily="2" charset="-78"/>
            </a:endParaRPr>
          </a:p>
        </p:txBody>
      </p:sp>
    </p:spTree>
    <p:extLst>
      <p:ext uri="{BB962C8B-B14F-4D97-AF65-F5344CB8AC3E}">
        <p14:creationId xmlns:p14="http://schemas.microsoft.com/office/powerpoint/2010/main" val="36222279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موازی پذیری</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7" name="TextBox 16"/>
          <p:cNvSpPr txBox="1"/>
          <p:nvPr/>
        </p:nvSpPr>
        <p:spPr>
          <a:xfrm>
            <a:off x="9712264" y="3119258"/>
            <a:ext cx="1802961" cy="430887"/>
          </a:xfrm>
          <a:prstGeom prst="rect">
            <a:avLst/>
          </a:prstGeom>
          <a:noFill/>
        </p:spPr>
        <p:txBody>
          <a:bodyPr wrap="square" rtlCol="0">
            <a:spAutoFit/>
          </a:bodyPr>
          <a:lstStyle/>
          <a:p>
            <a:pPr algn="r" rtl="1"/>
            <a:r>
              <a:rPr lang="fa-IR" sz="2200" dirty="0" smtClean="0">
                <a:cs typeface="B Nazanin" panose="00000400000000000000" pitchFamily="2" charset="-78"/>
              </a:rPr>
              <a:t>تکنیک قفل گذاری</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بحث و نتیجه</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r" rtl="1"/>
            <a:r>
              <a:rPr lang="fa-IR" sz="4800" b="1" dirty="0" smtClean="0">
                <a:solidFill>
                  <a:schemeClr val="tx1"/>
                </a:solidFill>
                <a:effectLst>
                  <a:outerShdw blurRad="38100" dist="38100" dir="2700000" algn="tl">
                    <a:srgbClr val="000000">
                      <a:alpha val="43137"/>
                    </a:srgbClr>
                  </a:outerShdw>
                </a:effectLst>
                <a:cs typeface="B Nazanin" panose="00000400000000000000" pitchFamily="2" charset="-78"/>
              </a:rPr>
              <a:t>فصل سوم</a:t>
            </a:r>
          </a:p>
          <a:p>
            <a:pPr algn="ctr" rtl="1"/>
            <a:r>
              <a:rPr lang="fa-IR" sz="6000" b="1" dirty="0">
                <a:solidFill>
                  <a:schemeClr val="tx1"/>
                </a:solidFill>
                <a:effectLst>
                  <a:outerShdw blurRad="38100" dist="38100" dir="2700000" algn="tl">
                    <a:srgbClr val="000000">
                      <a:alpha val="43137"/>
                    </a:srgbClr>
                  </a:outerShdw>
                </a:effectLst>
                <a:cs typeface="B Nazanin" panose="00000400000000000000" pitchFamily="2" charset="-78"/>
              </a:rPr>
              <a:t>جابجایی پذیری و موازی پذیری</a:t>
            </a:r>
          </a:p>
          <a:p>
            <a:pPr algn="ctr"/>
            <a:endParaRPr lang="en-US" dirty="0"/>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7</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32</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سیستم </a:t>
            </a:r>
            <a:r>
              <a:rPr lang="en-US" sz="2400" dirty="0" smtClean="0">
                <a:cs typeface="B Nazanin" panose="00000400000000000000" pitchFamily="2" charset="-78"/>
              </a:rPr>
              <a:t>FOODB</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مدل قفل گذاری</a:t>
            </a:r>
            <a:endParaRPr lang="en-US" sz="2200" dirty="0">
              <a:cs typeface="B Nazanin" panose="00000400000000000000" pitchFamily="2" charset="-78"/>
            </a:endParaRPr>
          </a:p>
        </p:txBody>
      </p:sp>
    </p:spTree>
    <p:extLst>
      <p:ext uri="{BB962C8B-B14F-4D97-AF65-F5344CB8AC3E}">
        <p14:creationId xmlns:p14="http://schemas.microsoft.com/office/powerpoint/2010/main" val="3664169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313</Words>
  <Application>Microsoft Office PowerPoint</Application>
  <PresentationFormat>Widescreen</PresentationFormat>
  <Paragraphs>39</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28</cp:revision>
  <dcterms:created xsi:type="dcterms:W3CDTF">2014-08-21T14:23:12Z</dcterms:created>
  <dcterms:modified xsi:type="dcterms:W3CDTF">2017-08-19T09:09:05Z</dcterms:modified>
</cp:coreProperties>
</file>