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شرح داده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عوامل دموگرافیک معمولا در دسترس، نسخه داروی خاص، مرکز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Medicare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(یک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برنامه از اداره تامین اجتماعی که مراقبت های پزشکی برای سالمندان فراهم می کند) و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خدمات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Medicaid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مربوط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 تشخیص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گروه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(DRG)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وزن،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LOS،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هزینه های بیمارستان، هزینه های جزء به جزء و وضعیت حیاتی در ترخیص از بیمارستان نیز جمع آوری شده بود. به منظور این تجزیه و تحلیل ، ما همچنین طبقه بندی بین المللی اولیه بیماری ها، ویرایشهای نهم، کد اصلاح بالینی (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ICD-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9-CM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برای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هر بستری را به دست آوردیم 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 و گفتگو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543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ما </a:t>
            </a:r>
            <a:r>
              <a:rPr lang="ar-SA" sz="2800" dirty="0">
                <a:cs typeface="B Nazanin" panose="00000400000000000000" pitchFamily="2" charset="-78"/>
              </a:rPr>
              <a:t>افرادی که پذیرش جنسیتی </a:t>
            </a:r>
            <a:r>
              <a:rPr lang="ar-SA" sz="2800" dirty="0" smtClean="0">
                <a:cs typeface="B Nazanin" panose="00000400000000000000" pitchFamily="2" charset="-78"/>
              </a:rPr>
              <a:t>طبقه</a:t>
            </a:r>
            <a:r>
              <a:rPr lang="en-US" sz="2800" dirty="0" smtClean="0">
                <a:cs typeface="B Nazanin" panose="00000400000000000000" pitchFamily="2" charset="-78"/>
              </a:rPr>
              <a:t>SCR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بالاتر </a:t>
            </a:r>
            <a:r>
              <a:rPr lang="ar-SA" sz="2800" dirty="0">
                <a:cs typeface="B Nazanin" panose="00000400000000000000" pitchFamily="2" charset="-78"/>
              </a:rPr>
              <a:t>از صدک 90 بالا تر بود به عنوان "بیماری مزمن کلیوی (</a:t>
            </a:r>
            <a:r>
              <a:rPr lang="en-US" sz="2800" dirty="0">
                <a:cs typeface="B Nazanin" panose="00000400000000000000" pitchFamily="2" charset="-78"/>
              </a:rPr>
              <a:t>CKD</a:t>
            </a:r>
            <a:r>
              <a:rPr lang="ar-SA" sz="2800" dirty="0">
                <a:cs typeface="B Nazanin" panose="00000400000000000000" pitchFamily="2" charset="-78"/>
              </a:rPr>
              <a:t>)،" در نظر می گیریم به جز زمانی که کد پذیرش </a:t>
            </a:r>
            <a:r>
              <a:rPr lang="en-US" sz="2800" dirty="0">
                <a:cs typeface="B Nazanin" panose="00000400000000000000" pitchFamily="2" charset="-78"/>
              </a:rPr>
              <a:t>ICD-9-CM 580</a:t>
            </a:r>
            <a:r>
              <a:rPr lang="ar-SA" sz="2800" dirty="0">
                <a:cs typeface="B Nazanin" panose="00000400000000000000" pitchFamily="2" charset="-78"/>
              </a:rPr>
              <a:t>،   </a:t>
            </a:r>
            <a:r>
              <a:rPr lang="en-US" sz="2800" dirty="0">
                <a:cs typeface="B Nazanin" panose="00000400000000000000" pitchFamily="2" charset="-78"/>
              </a:rPr>
              <a:t>584</a:t>
            </a:r>
            <a:r>
              <a:rPr lang="ar-SA" sz="2800" dirty="0">
                <a:cs typeface="B Nazanin" panose="00000400000000000000" pitchFamily="2" charset="-78"/>
              </a:rPr>
              <a:t>، و یا 788 بود، که به طور </a:t>
            </a:r>
            <a:r>
              <a:rPr lang="ar-SA" sz="2800" dirty="0" smtClean="0">
                <a:cs typeface="B Nazanin" panose="00000400000000000000" pitchFamily="2" charset="-78"/>
              </a:rPr>
              <a:t>بالقوه</a:t>
            </a:r>
            <a:r>
              <a:rPr lang="en-US" sz="2800" dirty="0" smtClean="0">
                <a:cs typeface="B Nazanin" panose="00000400000000000000" pitchFamily="2" charset="-78"/>
              </a:rPr>
              <a:t>AKI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به </a:t>
            </a:r>
            <a:r>
              <a:rPr lang="ar-SA" sz="2800" dirty="0">
                <a:cs typeface="B Nazanin" panose="00000400000000000000" pitchFamily="2" charset="-78"/>
              </a:rPr>
              <a:t>دست آمده از جامعه را نشان می دهد. </a:t>
            </a:r>
            <a:r>
              <a:rPr lang="ar-SA" sz="2800" dirty="0" smtClean="0">
                <a:cs typeface="B Nazanin" panose="00000400000000000000" pitchFamily="2" charset="-78"/>
              </a:rPr>
              <a:t>طراحی</a:t>
            </a:r>
            <a:r>
              <a:rPr lang="en-US" sz="2800" dirty="0" smtClean="0">
                <a:cs typeface="B Nazanin" panose="00000400000000000000" pitchFamily="2" charset="-78"/>
              </a:rPr>
              <a:t>CKD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شامل</a:t>
            </a:r>
            <a:r>
              <a:rPr lang="en-US" sz="2800" dirty="0" smtClean="0">
                <a:cs typeface="B Nazanin" panose="00000400000000000000" pitchFamily="2" charset="-78"/>
              </a:rPr>
              <a:t>SCR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مردان </a:t>
            </a:r>
            <a:r>
              <a:rPr lang="ar-SA" sz="2800" dirty="0">
                <a:cs typeface="B Nazanin" panose="00000400000000000000" pitchFamily="2" charset="-78"/>
              </a:rPr>
              <a:t>با 1.6 </a:t>
            </a:r>
            <a:r>
              <a:rPr lang="en-US" sz="2800" dirty="0">
                <a:cs typeface="B Nazanin" panose="00000400000000000000" pitchFamily="2" charset="-78"/>
              </a:rPr>
              <a:t>mg / dl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ar-SA" sz="2800" dirty="0">
                <a:cs typeface="B Nazanin" panose="00000400000000000000" pitchFamily="2" charset="-78"/>
              </a:rPr>
              <a:t>زنان با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ar-SA" sz="2800" dirty="0">
                <a:cs typeface="B Nazanin" panose="00000400000000000000" pitchFamily="2" charset="-78"/>
              </a:rPr>
              <a:t> 1.4 </a:t>
            </a:r>
            <a:r>
              <a:rPr lang="en-US" sz="2800" dirty="0">
                <a:cs typeface="B Nazanin" panose="00000400000000000000" pitchFamily="2" charset="-78"/>
              </a:rPr>
              <a:t>mg / dl</a:t>
            </a:r>
            <a:r>
              <a:rPr lang="ar-SA" sz="2800" dirty="0">
                <a:cs typeface="B Nazanin" panose="00000400000000000000" pitchFamily="2" charset="-78"/>
              </a:rPr>
              <a:t> می شود . ما کلیرانس کراتینین پایه را با استفاده از </a:t>
            </a:r>
            <a:r>
              <a:rPr lang="ar-SA" sz="2800" dirty="0" smtClean="0">
                <a:cs typeface="B Nazanin" panose="00000400000000000000" pitchFamily="2" charset="-78"/>
              </a:rPr>
              <a:t>معادله</a:t>
            </a:r>
            <a:r>
              <a:rPr lang="en-US" sz="2800" dirty="0" smtClean="0">
                <a:cs typeface="B Nazanin" panose="00000400000000000000" pitchFamily="2" charset="-78"/>
              </a:rPr>
              <a:t>Cockcroft-Gault </a:t>
            </a:r>
            <a:r>
              <a:rPr lang="ar-SA" sz="2800" dirty="0">
                <a:cs typeface="B Nazanin" panose="00000400000000000000" pitchFamily="2" charset="-78"/>
              </a:rPr>
              <a:t>، ترکیب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ar-SA" sz="2800" dirty="0">
                <a:cs typeface="B Nazanin" panose="00000400000000000000" pitchFamily="2" charset="-78"/>
              </a:rPr>
              <a:t>، سن، جنس، و وزن بدن برآورد کردیم 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 و گفتگو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632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برای </a:t>
            </a:r>
            <a:r>
              <a:rPr lang="ar-SA" sz="2800" dirty="0">
                <a:cs typeface="B Nazanin" panose="00000400000000000000" pitchFamily="2" charset="-78"/>
              </a:rPr>
              <a:t>کمک به برآورد، وجود و شدت </a:t>
            </a:r>
            <a:r>
              <a:rPr lang="en-US" sz="2800" dirty="0">
                <a:cs typeface="B Nazanin" panose="00000400000000000000" pitchFamily="2" charset="-78"/>
              </a:rPr>
              <a:t>AKI</a:t>
            </a:r>
            <a:r>
              <a:rPr lang="ar-SA" sz="2800" dirty="0">
                <a:cs typeface="B Nazanin" panose="00000400000000000000" pitchFamily="2" charset="-78"/>
              </a:rPr>
              <a:t>، ما تفاوت بین حداکثر و غلظت پایه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ar-SA" sz="2800" dirty="0">
                <a:cs typeface="B Nazanin" panose="00000400000000000000" pitchFamily="2" charset="-78"/>
              </a:rPr>
              <a:t> را محاسبه کردیم. برای افراد با تنها دو تعیین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ar-SA" sz="2800" dirty="0">
                <a:cs typeface="B Nazanin" panose="00000400000000000000" pitchFamily="2" charset="-78"/>
              </a:rPr>
              <a:t>، دومی ، هنگامی که بالاتر از اولی باشد ، اوج در نظر گرفته شد. ما فرض کردیم که افراد بدون نظارت بیشتر و یا تغییر در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AKI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را </a:t>
            </a:r>
            <a:r>
              <a:rPr lang="ar-SA" sz="2800" dirty="0">
                <a:cs typeface="B Nazanin" panose="00000400000000000000" pitchFamily="2" charset="-78"/>
              </a:rPr>
              <a:t>تجربه نکرده است. برای افراد با بیش از دو تعیین </a:t>
            </a:r>
            <a:r>
              <a:rPr lang="en-US" sz="2800" dirty="0">
                <a:cs typeface="B Nazanin" panose="00000400000000000000" pitchFamily="2" charset="-78"/>
              </a:rPr>
              <a:t>SCR</a:t>
            </a:r>
            <a:r>
              <a:rPr lang="ar-SA" sz="2800" dirty="0">
                <a:cs typeface="B Nazanin" panose="00000400000000000000" pitchFamily="2" charset="-78"/>
              </a:rPr>
              <a:t>، ما حداقل از سه نفر اول به عنوان پایه در نظر گرفتیم و حداکثر دومی را از طریق </a:t>
            </a:r>
            <a:r>
              <a:rPr lang="en-US" sz="2800" dirty="0">
                <a:cs typeface="B Nazanin" panose="00000400000000000000" pitchFamily="2" charset="-78"/>
              </a:rPr>
              <a:t>n </a:t>
            </a:r>
            <a:r>
              <a:rPr lang="ar-SA" sz="2800" dirty="0">
                <a:cs typeface="B Nazanin" panose="00000400000000000000" pitchFamily="2" charset="-78"/>
              </a:rPr>
              <a:t>ام به عنوان اوج در نظر گرفتیم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 و گفتگو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72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تجزیه و تحلیل </a:t>
                </a:r>
                <a:r>
                  <a:rPr lang="fa-IR" sz="2800" b="1" u="sng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آماری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>
                    <a:cs typeface="B Nazanin" panose="00000400000000000000" pitchFamily="2" charset="-78"/>
                  </a:rPr>
                  <a:t>متغیرهای پیوسته به عنوان میانگین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±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SD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یا </a:t>
                </a:r>
                <a:r>
                  <a:rPr lang="ar-SA" sz="2800" dirty="0">
                    <a:cs typeface="B Nazanin" panose="00000400000000000000" pitchFamily="2" charset="-78"/>
                  </a:rPr>
                  <a:t>متوسط با دامنه ی میان چارکی و در مقایسه با آزمون </a:t>
                </a:r>
                <a:r>
                  <a:rPr lang="en-US" sz="2800" dirty="0">
                    <a:cs typeface="B Nazanin" panose="00000400000000000000" pitchFamily="2" charset="-78"/>
                  </a:rPr>
                  <a:t>t </a:t>
                </a:r>
                <a:r>
                  <a:rPr lang="ar-SA" sz="2800" dirty="0">
                    <a:cs typeface="B Nazanin" panose="00000400000000000000" pitchFamily="2" charset="-78"/>
                  </a:rPr>
                  <a:t>و یا آزمون مجموع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امتیازات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Wilcoxon </a:t>
                </a:r>
                <a:r>
                  <a:rPr lang="ar-SA" sz="2800" dirty="0">
                    <a:cs typeface="B Nazanin" panose="00000400000000000000" pitchFamily="2" charset="-78"/>
                  </a:rPr>
                  <a:t>، در زمان مناسب توصیف شده است. متغیرهای قطعی به عنوان نسبت و در مقایسه با آزمون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ar-SA" sz="2800" dirty="0">
                    <a:cs typeface="B Nazanin" panose="00000400000000000000" pitchFamily="2" charset="-78"/>
                  </a:rPr>
                  <a:t>تعریف شده اند. ما از رگرسیون لجستیک برای تخمین احتمال مرگ با </a:t>
                </a:r>
                <a:r>
                  <a:rPr lang="en-US" sz="2800" dirty="0">
                    <a:cs typeface="B Nazanin" panose="00000400000000000000" pitchFamily="2" charset="-78"/>
                  </a:rPr>
                  <a:t>AKI</a:t>
                </a:r>
                <a:r>
                  <a:rPr lang="ar-SA" sz="2800" dirty="0">
                    <a:cs typeface="B Nazanin" panose="00000400000000000000" pitchFamily="2" charset="-78"/>
                  </a:rPr>
                  <a:t>، تنظیم برای همراهی با سن، جنس، وزن </a:t>
                </a:r>
                <a:r>
                  <a:rPr lang="en-US" sz="2800" dirty="0">
                    <a:cs typeface="B Nazanin" panose="00000400000000000000" pitchFamily="2" charset="-78"/>
                  </a:rPr>
                  <a:t>DRG</a:t>
                </a:r>
                <a:r>
                  <a:rPr lang="ar-SA" sz="2800" dirty="0">
                    <a:cs typeface="B Nazanin" panose="00000400000000000000" pitchFamily="2" charset="-78"/>
                  </a:rPr>
                  <a:t>، گروه </a:t>
                </a:r>
                <a:r>
                  <a:rPr lang="en-US" sz="2800" dirty="0">
                    <a:cs typeface="B Nazanin" panose="00000400000000000000" pitchFamily="2" charset="-78"/>
                  </a:rPr>
                  <a:t>ICD-9-CM</a:t>
                </a:r>
                <a:r>
                  <a:rPr lang="ar-SA" sz="2800" dirty="0">
                    <a:cs typeface="B Nazanin" panose="00000400000000000000" pitchFamily="2" charset="-78"/>
                  </a:rPr>
                  <a:t>، و </a:t>
                </a:r>
                <a:r>
                  <a:rPr lang="en-US" sz="2800" dirty="0">
                    <a:cs typeface="B Nazanin" panose="00000400000000000000" pitchFamily="2" charset="-78"/>
                  </a:rPr>
                  <a:t>CKD</a:t>
                </a:r>
                <a:r>
                  <a:rPr lang="ar-SA" sz="2800" dirty="0">
                    <a:cs typeface="B Nazanin" panose="00000400000000000000" pitchFamily="2" charset="-78"/>
                  </a:rPr>
                  <a:t> استفاده کردیم. از آنجا که مرگ در میان بیماران مبتلا به افزایش بزرگ در </a:t>
                </a:r>
                <a:r>
                  <a:rPr lang="en-US" sz="2800" dirty="0">
                    <a:cs typeface="B Nazanin" panose="00000400000000000000" pitchFamily="2" charset="-78"/>
                  </a:rPr>
                  <a:t>SCR </a:t>
                </a:r>
                <a:r>
                  <a:rPr lang="ar-SA" sz="2800" dirty="0">
                    <a:cs typeface="B Nazanin" panose="00000400000000000000" pitchFamily="2" charset="-78"/>
                  </a:rPr>
                  <a:t>نسبتا شایع بود، میزان خطر با استفاده از روش </a:t>
                </a:r>
                <a:r>
                  <a:rPr lang="en-US" sz="2800" dirty="0">
                    <a:cs typeface="B Nazanin" panose="00000400000000000000" pitchFamily="2" charset="-78"/>
                  </a:rPr>
                  <a:t>Zhang </a:t>
                </a:r>
                <a:r>
                  <a:rPr lang="ar-SA" sz="2800" dirty="0">
                    <a:cs typeface="B Nazanin" panose="00000400000000000000" pitchFamily="2" charset="-78"/>
                  </a:rPr>
                  <a:t> و </a:t>
                </a:r>
                <a:r>
                  <a:rPr lang="en-US" sz="2800" dirty="0">
                    <a:cs typeface="B Nazanin" panose="00000400000000000000" pitchFamily="2" charset="-78"/>
                  </a:rPr>
                  <a:t> Yu </a:t>
                </a:r>
                <a:r>
                  <a:rPr lang="ar-SA" sz="2800" dirty="0">
                    <a:cs typeface="B Nazanin" panose="00000400000000000000" pitchFamily="2" charset="-78"/>
                  </a:rPr>
                  <a:t>(6) برآورد شد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 و گفتگو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656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25</cp:revision>
  <dcterms:created xsi:type="dcterms:W3CDTF">2014-08-21T14:23:12Z</dcterms:created>
  <dcterms:modified xsi:type="dcterms:W3CDTF">2017-08-12T09:38:34Z</dcterms:modified>
</cp:coreProperties>
</file>