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23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8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4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238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04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904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8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93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608B6-3C68-443D-8F55-B3AD0BC9A5A8}" type="datetimeFigureOut">
              <a:rPr lang="en-US" smtClean="0"/>
              <a:t>8/12/2017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3FF22-A95F-4F53-AAEF-FF7BF90C3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صلاحیت پرستاران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هدف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روش شناسی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اولین گام در تدوین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شایستگی،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هفت کارشناس بین المللی از هر دو زمینه تنظیمات بالینی و دانشگاهی در سراسر ایالات متحده را شامل می شد ، که شناسایی شدند و از طریق یک فرایند دارای ساختار توافقی به شرکت در توسعه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صلاحیت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EBP </a:t>
            </a:r>
            <a:r>
              <a:rPr lang="en-US" sz="2800" dirty="0">
                <a:solidFill>
                  <a:schemeClr val="tx1"/>
                </a:solidFill>
                <a:cs typeface="B Nazanin" panose="00000400000000000000" pitchFamily="2" charset="-78"/>
              </a:rPr>
              <a:t>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دعوت شدند . این کارشناسان انتخاب شدند به این دلیل که آنها به عنوان کارشناسان بین المللی در 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EBP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رسمیت شناخته شده بودند که زمینه را تحت تاثیر قرار داده بودند و یا به طور گسترده انتشاراتی در این زمینه داشتند 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مراحل </a:t>
            </a:r>
            <a:r>
              <a:rPr lang="en-US" sz="2400" dirty="0" smtClean="0">
                <a:cs typeface="B Nazanin" panose="00000400000000000000" pitchFamily="2" charset="-78"/>
              </a:rPr>
              <a:t>EBP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1772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صلاحیت پرستاران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هدف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گام بعدی در توسعه شایستگی های درگیر استفاده از روش مطالعه دلفی است ، که به دست آوردن توافق بر روی نظرات کارشناسان را از میان یک سری از ساختارهای دوره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ای،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جستجو می کند . روش دلفی یک فرآیند تکرار شونده چند مرحله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است، که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برای تبدیل افکار به توافق گروه طراحی شده است. مطلعات ، روش دلفی را به کار می برد تا استفاده از افرادی را بسازد که دانش موضوع در حال بررسی را دارند که شناخته شده به عنوان "کارشناسان"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، برای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استفاده از دانش خود به یک موضوع و یا مشکل خاص انتخاب می شوند.</a:t>
            </a:r>
            <a:endParaRPr lang="fa-IR" sz="28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مراحل </a:t>
            </a:r>
            <a:r>
              <a:rPr lang="en-US" sz="2400" dirty="0" smtClean="0">
                <a:cs typeface="B Nazanin" panose="00000400000000000000" pitchFamily="2" charset="-78"/>
              </a:rPr>
              <a:t>EBP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5955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صلاحیت پرستاران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هدف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 anchorCtr="0"/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solidFill>
                  <a:schemeClr val="tx1"/>
                </a:solidFill>
                <a:cs typeface="B Nazanin" panose="00000400000000000000" pitchFamily="2" charset="-78"/>
              </a:rPr>
              <a:t>یافته ها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از 315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مربی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EBP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اصلی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تماس گرفته شده برای شرکت در نظر سنجی، 80 پاسخ نشان دهنده میزان پاسخ 25٪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بود.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اطلاعات دموگرافیک (وابسته به امارگیری نفوس ) جمع آوری شده منعکس کننده این است که تمام 80 شرکت کننده ، زنانی با میانگین سنی 52 سال و به طور متوسط 26 سال در عملکرد بالینی بودند. پنجاه مورد از 80 پاسخ دهنده خود گزارش به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عنوان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APN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ها و میانگین تعداد سال به عنوان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مربی</a:t>
            </a:r>
            <a:r>
              <a:rPr lang="en-US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EBP </a:t>
            </a:r>
            <a:r>
              <a:rPr lang="fa-IR" sz="2800" dirty="0" smtClean="0">
                <a:solidFill>
                  <a:schemeClr val="tx1"/>
                </a:solidFill>
                <a:cs typeface="B Nazanin" panose="00000400000000000000" pitchFamily="2" charset="-78"/>
              </a:rPr>
              <a:t> بودند </a:t>
            </a:r>
            <a:r>
              <a:rPr lang="fa-IR" sz="2800" dirty="0">
                <a:solidFill>
                  <a:schemeClr val="tx1"/>
                </a:solidFill>
                <a:cs typeface="B Nazanin" panose="00000400000000000000" pitchFamily="2" charset="-78"/>
              </a:rPr>
              <a:t>به عنوان 3 گزارش شد (جدول 2 را ببینید).</a:t>
            </a: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مراحل </a:t>
            </a:r>
            <a:r>
              <a:rPr lang="en-US" sz="2400" dirty="0" smtClean="0">
                <a:cs typeface="B Nazanin" panose="00000400000000000000" pitchFamily="2" charset="-78"/>
              </a:rPr>
              <a:t>EBP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88670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650278" y="542440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Flowchart: Delay 4"/>
          <p:cNvSpPr/>
          <p:nvPr/>
        </p:nvSpPr>
        <p:spPr>
          <a:xfrm rot="5400000">
            <a:off x="11672804" y="423741"/>
            <a:ext cx="635430" cy="836908"/>
          </a:xfrm>
          <a:prstGeom prst="flowChartDelay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96400" y="580439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مقدمه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9650278" y="1388039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Delay 9"/>
          <p:cNvSpPr/>
          <p:nvPr/>
        </p:nvSpPr>
        <p:spPr>
          <a:xfrm rot="5400000">
            <a:off x="11672804" y="1271782"/>
            <a:ext cx="635430" cy="836908"/>
          </a:xfrm>
          <a:prstGeom prst="flowChartDelay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9650278" y="2233638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Flowchart: Delay 12"/>
          <p:cNvSpPr/>
          <p:nvPr/>
        </p:nvSpPr>
        <p:spPr>
          <a:xfrm rot="5400000">
            <a:off x="11672804" y="2116579"/>
            <a:ext cx="635430" cy="836908"/>
          </a:xfrm>
          <a:prstGeom prst="flowChartDelay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603693" y="2288848"/>
            <a:ext cx="1963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صلاحیت پرستاران</a:t>
            </a:r>
            <a:endParaRPr lang="en-US" sz="2200" dirty="0">
              <a:cs typeface="B Nazanin" panose="00000400000000000000" pitchFamily="2" charset="-78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9650277" y="3079237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Flowchart: Delay 15"/>
          <p:cNvSpPr/>
          <p:nvPr/>
        </p:nvSpPr>
        <p:spPr>
          <a:xfrm rot="5400000">
            <a:off x="11667633" y="2955894"/>
            <a:ext cx="635430" cy="836908"/>
          </a:xfrm>
          <a:prstGeom prst="flowChartDelay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44730" y="3119258"/>
            <a:ext cx="15704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هدف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9650277" y="3924836"/>
            <a:ext cx="2541724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lowchart: Delay 18"/>
          <p:cNvSpPr/>
          <p:nvPr/>
        </p:nvSpPr>
        <p:spPr>
          <a:xfrm rot="5400000">
            <a:off x="11667634" y="3807774"/>
            <a:ext cx="635430" cy="836908"/>
          </a:xfrm>
          <a:prstGeom prst="flowChartDelay">
            <a:avLst/>
          </a:prstGeom>
          <a:solidFill>
            <a:schemeClr val="accent4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9650278" y="4808263"/>
            <a:ext cx="2541722" cy="0"/>
          </a:xfrm>
          <a:prstGeom prst="line">
            <a:avLst/>
          </a:prstGeom>
          <a:ln w="28575"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Flowchart: Delay 21"/>
          <p:cNvSpPr/>
          <p:nvPr/>
        </p:nvSpPr>
        <p:spPr>
          <a:xfrm rot="5400000">
            <a:off x="11667634" y="4676575"/>
            <a:ext cx="635430" cy="836908"/>
          </a:xfrm>
          <a:prstGeom prst="flowChartDelay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9712264" y="4815210"/>
            <a:ext cx="1854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خلاصه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9486" y="232476"/>
            <a:ext cx="9293818" cy="6400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pPr algn="ctr" rtl="1">
              <a:lnSpc>
                <a:spcPct val="150000"/>
              </a:lnSpc>
            </a:pPr>
            <a:r>
              <a:rPr lang="fa-IR" sz="2200" dirty="0">
                <a:solidFill>
                  <a:schemeClr val="tx1"/>
                </a:solidFill>
                <a:cs typeface="B Nazanin" panose="00000400000000000000" pitchFamily="2" charset="-78"/>
              </a:rPr>
              <a:t>جدول 2. ویژگی های شرکت کننده 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(N </a:t>
            </a:r>
            <a:r>
              <a:rPr lang="en-US" sz="2200" dirty="0">
                <a:solidFill>
                  <a:schemeClr val="tx1"/>
                </a:solidFill>
                <a:cs typeface="B Nazanin" panose="00000400000000000000" pitchFamily="2" charset="-78"/>
              </a:rPr>
              <a:t>= 80</a:t>
            </a:r>
            <a:r>
              <a:rPr lang="en-US" sz="2200" dirty="0" smtClean="0">
                <a:solidFill>
                  <a:schemeClr val="tx1"/>
                </a:solidFill>
                <a:cs typeface="B Nazanin" panose="00000400000000000000" pitchFamily="2" charset="-78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2200" dirty="0" smtClean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Action Button: Back or Previous 32">
            <a:hlinkClick r:id="" action="ppaction://hlinkshowjump?jump=previousslide" highlightClick="1"/>
          </p:cNvPr>
          <p:cNvSpPr/>
          <p:nvPr/>
        </p:nvSpPr>
        <p:spPr>
          <a:xfrm>
            <a:off x="9650277" y="5866752"/>
            <a:ext cx="609609" cy="511444"/>
          </a:xfrm>
          <a:prstGeom prst="actionButtonBackPreviou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0259887" y="5827363"/>
            <a:ext cx="1007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fa-I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Action Button: Forward or Next 34">
            <a:hlinkClick r:id="" action="ppaction://hlinkshowjump?jump=nextslide" highlightClick="1"/>
          </p:cNvPr>
          <p:cNvSpPr/>
          <p:nvPr/>
        </p:nvSpPr>
        <p:spPr>
          <a:xfrm>
            <a:off x="11355077" y="5866752"/>
            <a:ext cx="650929" cy="511444"/>
          </a:xfrm>
          <a:prstGeom prst="actionButtonForwardNex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Isosceles Triangle 25"/>
          <p:cNvSpPr/>
          <p:nvPr/>
        </p:nvSpPr>
        <p:spPr>
          <a:xfrm rot="16200000">
            <a:off x="9429608" y="3413103"/>
            <a:ext cx="384236" cy="258210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9603693" y="1422881"/>
            <a:ext cx="20149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مراحل </a:t>
            </a:r>
            <a:r>
              <a:rPr lang="en-US" sz="2400" dirty="0" smtClean="0">
                <a:cs typeface="B Nazanin" panose="00000400000000000000" pitchFamily="2" charset="-78"/>
              </a:rPr>
              <a:t>EBP</a:t>
            </a:r>
            <a:endParaRPr lang="en-US" sz="2200" dirty="0">
              <a:cs typeface="B Nazanin" panose="00000400000000000000" pitchFamily="2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541783" y="3947224"/>
            <a:ext cx="2025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cs typeface="B Nazanin" panose="00000400000000000000" pitchFamily="2" charset="-78"/>
              </a:rPr>
              <a:t>بحث</a:t>
            </a:r>
            <a:endParaRPr lang="en-US" sz="2200" dirty="0">
              <a:cs typeface="B Nazanin" panose="00000400000000000000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54323" y="1388039"/>
          <a:ext cx="8206221" cy="3354433"/>
        </p:xfrm>
        <a:graphic>
          <a:graphicData uri="http://schemas.openxmlformats.org/drawingml/2006/table">
            <a:tbl>
              <a:tblPr rtl="1" firstRow="1" firstCol="1" bandRow="1">
                <a:tableStyleId>{3C2FFA5D-87B4-456A-9821-1D502468CF0F}</a:tableStyleId>
              </a:tblPr>
              <a:tblGrid>
                <a:gridCol w="1014758"/>
                <a:gridCol w="989367"/>
                <a:gridCol w="1286413"/>
                <a:gridCol w="1701522"/>
                <a:gridCol w="3214161"/>
              </a:tblGrid>
              <a:tr h="849535"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 smtClean="0">
                          <a:effectLst/>
                          <a:cs typeface="B Nazanin" panose="00000400000000000000" pitchFamily="2" charset="-78"/>
                        </a:rPr>
                        <a:t>کمترین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 smtClean="0">
                          <a:effectLst/>
                          <a:cs typeface="B Nazanin" panose="00000400000000000000" pitchFamily="2" charset="-78"/>
                        </a:rPr>
                        <a:t>بیشترین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 smtClean="0">
                          <a:effectLst/>
                          <a:cs typeface="B Nazanin" panose="00000400000000000000" pitchFamily="2" charset="-78"/>
                        </a:rPr>
                        <a:t>میانه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dirty="0" smtClean="0">
                          <a:effectLst/>
                          <a:cs typeface="B Nazanin" panose="00000400000000000000" pitchFamily="2" charset="-78"/>
                        </a:rPr>
                        <a:t>متوسط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cs typeface="B Nazanin" panose="00000400000000000000" pitchFamily="2" charset="-78"/>
                        </a:rPr>
                        <a:t> 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10860"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25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70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cs typeface="B Nazanin" panose="00000400000000000000" pitchFamily="2" charset="-78"/>
                        </a:rPr>
                        <a:t>54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1">
                          <a:effectLst/>
                          <a:cs typeface="B Nazanin" panose="00000400000000000000" pitchFamily="2" charset="-78"/>
                        </a:rPr>
                        <a:t>52 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سن 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403141"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1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43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29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>
                          <a:effectLst/>
                          <a:cs typeface="B Nazanin" panose="00000400000000000000" pitchFamily="2" charset="-78"/>
                        </a:rPr>
                        <a:t>26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سال در عملکرد بالینی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41816"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40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effectLst/>
                          <a:cs typeface="B Nazanin" panose="00000400000000000000" pitchFamily="2" charset="-78"/>
                        </a:rPr>
                        <a:t>9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سال به عنوان یک پرستار عمل پیشرفته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49081"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>
                          <a:effectLst/>
                          <a:cs typeface="B Nazanin" panose="00000400000000000000" pitchFamily="2" charset="-78"/>
                        </a:rPr>
                        <a:t>0</a:t>
                      </a:r>
                      <a:endParaRPr lang="en-US" sz="1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15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3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74320" algn="ctr" rtl="1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ar-SA" sz="1600" b="1" dirty="0">
                          <a:effectLst/>
                          <a:cs typeface="B Nazanin" panose="00000400000000000000" pitchFamily="2" charset="-78"/>
                        </a:rPr>
                        <a:t>تعداد سال ها به عنوان </a:t>
                      </a: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مربی </a:t>
                      </a:r>
                      <a:r>
                        <a:rPr lang="en-US" sz="1600" b="1" dirty="0">
                          <a:effectLst/>
                          <a:cs typeface="B Nazanin" panose="00000400000000000000" pitchFamily="2" charset="-78"/>
                        </a:rPr>
                        <a:t>EBP</a:t>
                      </a:r>
                      <a:r>
                        <a:rPr lang="fa-IR" sz="1600" b="1" dirty="0">
                          <a:effectLst/>
                          <a:cs typeface="B Nazanin" panose="00000400000000000000" pitchFamily="2" charset="-78"/>
                        </a:rPr>
                        <a:t>.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B Nazanin" panose="00000400000000000000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232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388</Words>
  <Application>Microsoft Office PowerPoint</Application>
  <PresentationFormat>Widescreen</PresentationFormat>
  <Paragraphs>59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 Nazanin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madsg.com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Khastkhodaei;madsg.com</dc:creator>
  <dc:description>madsg.com</dc:description>
  <cp:lastModifiedBy>8p</cp:lastModifiedBy>
  <cp:revision>28</cp:revision>
  <dcterms:created xsi:type="dcterms:W3CDTF">2014-08-21T14:23:12Z</dcterms:created>
  <dcterms:modified xsi:type="dcterms:W3CDTF">2017-08-12T09:06:37Z</dcterms:modified>
</cp:coreProperties>
</file>