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شباهت، تفاوت</a:t>
            </a:r>
            <a:endParaRPr lang="en-US" sz="2200" dirty="0">
              <a:cs typeface="B Nazanin" panose="00000400000000000000" pitchFamily="2" charset="-78"/>
            </a:endParaRPr>
          </a:p>
          <a:p>
            <a:pPr algn="r" rtl="1"/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200" dirty="0" err="1">
                <a:cs typeface="B Nazanin" panose="00000400000000000000" pitchFamily="2" charset="-78"/>
              </a:rPr>
              <a:t>Rabs</a:t>
            </a:r>
            <a:r>
              <a:rPr lang="en-US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 و </a:t>
            </a:r>
            <a:r>
              <a:rPr lang="en-US" sz="2200" dirty="0">
                <a:cs typeface="B Nazanin" panose="00000400000000000000" pitchFamily="2" charset="-78"/>
              </a:rPr>
              <a:t>SNAREs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مکان صادراتی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چشم انداز آینده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مکان های صادراتی  شبکه </a:t>
            </a:r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آندوپلاسمی</a:t>
            </a:r>
            <a:endParaRPr lang="fa-I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54976"/>
            <a:ext cx="109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541783" y="1422881"/>
            <a:ext cx="2076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عدم وابستگی-</a:t>
            </a:r>
            <a:r>
              <a:rPr lang="en-US" sz="2200" dirty="0">
                <a:cs typeface="B Nazanin" panose="00000400000000000000" pitchFamily="2" charset="-78"/>
              </a:rPr>
              <a:t>cop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خروج پروتئین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21430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شباهت، تفاوت</a:t>
            </a:r>
            <a:endParaRPr lang="en-US" sz="2200" dirty="0">
              <a:cs typeface="B Nazanin" panose="00000400000000000000" pitchFamily="2" charset="-78"/>
            </a:endParaRPr>
          </a:p>
          <a:p>
            <a:pPr algn="r" rtl="1"/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200" dirty="0" err="1">
                <a:cs typeface="B Nazanin" panose="00000400000000000000" pitchFamily="2" charset="-78"/>
              </a:rPr>
              <a:t>Rabs</a:t>
            </a:r>
            <a:r>
              <a:rPr lang="en-US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 و </a:t>
            </a:r>
            <a:r>
              <a:rPr lang="en-US" sz="2200" dirty="0">
                <a:cs typeface="B Nazanin" panose="00000400000000000000" pitchFamily="2" charset="-78"/>
              </a:rPr>
              <a:t>SNAREs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مکان صادراتی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چشم انداز آینده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571500" indent="-5715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صادرات </a:t>
            </a:r>
            <a:r>
              <a:rPr lang="fa-IR" sz="2800" dirty="0">
                <a:cs typeface="B Nazanin" panose="00000400000000000000" pitchFamily="2" charset="-78"/>
              </a:rPr>
              <a:t>پروتئین با </a:t>
            </a:r>
            <a:r>
              <a:rPr lang="fa-IR" sz="2800" dirty="0" smtClean="0">
                <a:cs typeface="B Nazanin" panose="00000400000000000000" pitchFamily="2" charset="-78"/>
              </a:rPr>
              <a:t>واسطه </a:t>
            </a:r>
            <a:r>
              <a:rPr lang="en-US" sz="2800" dirty="0">
                <a:cs typeface="B Nazanin" panose="00000400000000000000" pitchFamily="2" charset="-78"/>
              </a:rPr>
              <a:t>cop II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en-US" sz="2800" dirty="0" smtClean="0">
                <a:cs typeface="B Nazanin" panose="00000400000000000000" pitchFamily="2" charset="-78"/>
              </a:rPr>
              <a:t>ER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به گلژی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en-US" sz="2800" dirty="0" smtClean="0">
                <a:cs typeface="B Nazanin" panose="00000400000000000000" pitchFamily="2" charset="-78"/>
              </a:rPr>
              <a:t>ERES</a:t>
            </a:r>
            <a:r>
              <a:rPr lang="fa-IR" sz="2800" dirty="0" smtClean="0">
                <a:cs typeface="B Nazanin" panose="00000400000000000000" pitchFamily="2" charset="-78"/>
              </a:rPr>
              <a:t> رخ </a:t>
            </a:r>
            <a:r>
              <a:rPr lang="fa-IR" sz="2800" dirty="0">
                <a:cs typeface="B Nazanin" panose="00000400000000000000" pitchFamily="2" charset="-78"/>
              </a:rPr>
              <a:t>می دهد</a:t>
            </a:r>
            <a:r>
              <a:rPr lang="fa-IR" sz="2800" dirty="0" smtClean="0">
                <a:cs typeface="B Nazanin" panose="00000400000000000000" pitchFamily="2" charset="-78"/>
              </a:rPr>
              <a:t>. به </a:t>
            </a:r>
            <a:r>
              <a:rPr lang="fa-IR" sz="2800" dirty="0">
                <a:cs typeface="B Nazanin" panose="00000400000000000000" pitchFamily="2" charset="-78"/>
              </a:rPr>
              <a:t>طورکلی پذیرفته شده است </a:t>
            </a:r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en-US" sz="2800" dirty="0" smtClean="0">
                <a:cs typeface="B Nazanin" panose="00000400000000000000" pitchFamily="2" charset="-78"/>
              </a:rPr>
              <a:t>ERES</a:t>
            </a:r>
            <a:r>
              <a:rPr lang="fa-IR" sz="2800" dirty="0" smtClean="0">
                <a:cs typeface="B Nazanin" panose="00000400000000000000" pitchFamily="2" charset="-78"/>
              </a:rPr>
              <a:t> سلول </a:t>
            </a:r>
            <a:r>
              <a:rPr lang="fa-IR" sz="2800" dirty="0">
                <a:cs typeface="B Nazanin" panose="00000400000000000000" pitchFamily="2" charset="-78"/>
              </a:rPr>
              <a:t>های جانوری و مخمر دارای دمین های مجزا در </a:t>
            </a:r>
            <a:r>
              <a:rPr lang="en-US" sz="2800" dirty="0">
                <a:cs typeface="B Nazanin" panose="00000400000000000000" pitchFamily="2" charset="-78"/>
              </a:rPr>
              <a:t>ER</a:t>
            </a:r>
            <a:r>
              <a:rPr lang="fa-IR" sz="2800" dirty="0">
                <a:cs typeface="B Nazanin" panose="00000400000000000000" pitchFamily="2" charset="-78"/>
              </a:rPr>
              <a:t>است جایی که غشاهای پوشیده از  </a:t>
            </a:r>
            <a:r>
              <a:rPr lang="en-US" sz="2800" dirty="0">
                <a:cs typeface="B Nazanin" panose="00000400000000000000" pitchFamily="2" charset="-78"/>
              </a:rPr>
              <a:t>copy</a:t>
            </a:r>
            <a:r>
              <a:rPr lang="fa-IR" sz="2800" dirty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یا </a:t>
            </a:r>
            <a:r>
              <a:rPr lang="fa-IR" sz="2800" dirty="0">
                <a:cs typeface="B Nazanin" panose="00000400000000000000" pitchFamily="2" charset="-78"/>
              </a:rPr>
              <a:t>تمرکز واکوئل ها بعد از راه اندازی با </a:t>
            </a:r>
            <a:r>
              <a:rPr lang="fa-IR" sz="2800" dirty="0" smtClean="0">
                <a:cs typeface="B Nazanin" panose="00000400000000000000" pitchFamily="2" charset="-78"/>
              </a:rPr>
              <a:t>واسطه </a:t>
            </a:r>
            <a:r>
              <a:rPr lang="en-US" sz="2800" dirty="0">
                <a:cs typeface="B Nazanin" panose="00000400000000000000" pitchFamily="2" charset="-78"/>
              </a:rPr>
              <a:t>Sar1 – </a:t>
            </a:r>
            <a:r>
              <a:rPr lang="en-US" sz="2800" dirty="0" err="1" smtClean="0">
                <a:cs typeface="B Nazanin" panose="00000400000000000000" pitchFamily="2" charset="-78"/>
              </a:rPr>
              <a:t>Gtpase</a:t>
            </a:r>
            <a:r>
              <a:rPr lang="fa-IR" sz="2800" dirty="0" smtClean="0">
                <a:cs typeface="B Nazanin" panose="00000400000000000000" pitchFamily="2" charset="-78"/>
              </a:rPr>
              <a:t> است</a:t>
            </a:r>
            <a:r>
              <a:rPr lang="fa-IR" sz="2800" dirty="0">
                <a:cs typeface="B Nazanin" panose="00000400000000000000" pitchFamily="2" charset="-78"/>
              </a:rPr>
              <a:t>. بخش های </a:t>
            </a:r>
            <a:r>
              <a:rPr lang="en-US" sz="2800" dirty="0" smtClean="0">
                <a:cs typeface="B Nazanin" panose="00000400000000000000" pitchFamily="2" charset="-78"/>
              </a:rPr>
              <a:t>ERES</a:t>
            </a:r>
            <a:r>
              <a:rPr lang="fa-IR" sz="2800" dirty="0" smtClean="0">
                <a:cs typeface="B Nazanin" panose="00000400000000000000" pitchFamily="2" charset="-78"/>
              </a:rPr>
              <a:t> ساختارهای </a:t>
            </a:r>
            <a:r>
              <a:rPr lang="fa-IR" sz="2800" dirty="0">
                <a:cs typeface="B Nazanin" panose="00000400000000000000" pitchFamily="2" charset="-78"/>
              </a:rPr>
              <a:t>دینامیکی هستند که آرام نمایش می دهند (حرکت در محدودۀ کوچک) در حالی که در مخمر  </a:t>
            </a:r>
            <a:r>
              <a:rPr lang="en-US" sz="2800" dirty="0" err="1">
                <a:cs typeface="B Nazanin" panose="00000400000000000000" pitchFamily="2" charset="-78"/>
              </a:rPr>
              <a:t>pichiapastoris</a:t>
            </a:r>
            <a:r>
              <a:rPr lang="fa-IR" sz="2800" dirty="0">
                <a:cs typeface="B Nazanin" panose="00000400000000000000" pitchFamily="2" charset="-78"/>
              </a:rPr>
              <a:t> بسته های گلژی غیرمتحرک نزدیک به  </a:t>
            </a:r>
            <a:r>
              <a:rPr lang="en-US" sz="2800" dirty="0">
                <a:cs typeface="B Nazanin" panose="00000400000000000000" pitchFamily="2" charset="-78"/>
              </a:rPr>
              <a:t>ERES</a:t>
            </a:r>
            <a:r>
              <a:rPr lang="fa-IR" sz="2800" dirty="0">
                <a:cs typeface="B Nazanin" panose="00000400000000000000" pitchFamily="2" charset="-78"/>
              </a:rPr>
              <a:t>های مجزا </a:t>
            </a:r>
            <a:r>
              <a:rPr lang="fa-IR" sz="2800" dirty="0" smtClean="0">
                <a:cs typeface="B Nazanin" panose="00000400000000000000" pitchFamily="2" charset="-78"/>
              </a:rPr>
              <a:t>هستند  </a:t>
            </a:r>
            <a:r>
              <a:rPr lang="fa-IR" sz="2800" dirty="0">
                <a:cs typeface="B Nazanin" panose="00000400000000000000" pitchFamily="2" charset="-78"/>
              </a:rPr>
              <a:t>که محتوی پروتئین های پوششی </a:t>
            </a:r>
            <a:r>
              <a:rPr lang="en-US" sz="2800" dirty="0">
                <a:cs typeface="B Nazanin" panose="00000400000000000000" pitchFamily="2" charset="-78"/>
              </a:rPr>
              <a:t>cop II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Sec12</a:t>
            </a: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میباشند.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541783" y="1422881"/>
            <a:ext cx="2076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عدم وابستگی-</a:t>
            </a:r>
            <a:r>
              <a:rPr lang="en-US" sz="2200" dirty="0">
                <a:cs typeface="B Nazanin" panose="00000400000000000000" pitchFamily="2" charset="-78"/>
              </a:rPr>
              <a:t>cop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خروج پروتئین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400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شباهت، تفاوت</a:t>
            </a:r>
            <a:endParaRPr lang="en-US" sz="2200" dirty="0">
              <a:cs typeface="B Nazanin" panose="00000400000000000000" pitchFamily="2" charset="-78"/>
            </a:endParaRPr>
          </a:p>
          <a:p>
            <a:pPr algn="r" rtl="1"/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200" dirty="0" err="1">
                <a:cs typeface="B Nazanin" panose="00000400000000000000" pitchFamily="2" charset="-78"/>
              </a:rPr>
              <a:t>Rabs</a:t>
            </a:r>
            <a:r>
              <a:rPr lang="en-US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 و </a:t>
            </a:r>
            <a:r>
              <a:rPr lang="en-US" sz="2200" dirty="0">
                <a:cs typeface="B Nazanin" panose="00000400000000000000" pitchFamily="2" charset="-78"/>
              </a:rPr>
              <a:t>SNAREs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مکان صادراتی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چشم انداز آینده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571500" indent="-5715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ساکاروماسز </a:t>
            </a:r>
            <a:r>
              <a:rPr lang="fa-IR" sz="2800" dirty="0">
                <a:cs typeface="B Nazanin" panose="00000400000000000000" pitchFamily="2" charset="-78"/>
              </a:rPr>
              <a:t>سروزیه یک دستگاه گلژی پخش دارد جایی که پروتئین های</a:t>
            </a:r>
            <a:r>
              <a:rPr lang="en-US" sz="2800" dirty="0" err="1">
                <a:cs typeface="B Nazanin" panose="00000400000000000000" pitchFamily="2" charset="-78"/>
              </a:rPr>
              <a:t>Icop</a:t>
            </a:r>
            <a:r>
              <a:rPr lang="en-US" sz="2800" dirty="0">
                <a:cs typeface="B Nazanin" panose="00000400000000000000" pitchFamily="2" charset="-78"/>
              </a:rPr>
              <a:t> I</a:t>
            </a:r>
            <a:r>
              <a:rPr lang="fa-IR" sz="2800" dirty="0">
                <a:cs typeface="B Nazanin" panose="00000400000000000000" pitchFamily="2" charset="-78"/>
              </a:rPr>
              <a:t> در سیتوپلاسم حاضر هستند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Sec12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میان  </a:t>
            </a:r>
            <a:r>
              <a:rPr lang="en-US" sz="2800" dirty="0">
                <a:cs typeface="B Nazanin" panose="00000400000000000000" pitchFamily="2" charset="-78"/>
              </a:rPr>
              <a:t>ER</a:t>
            </a:r>
            <a:r>
              <a:rPr lang="fa-IR" sz="2800" dirty="0">
                <a:cs typeface="B Nazanin" panose="00000400000000000000" pitchFamily="2" charset="-78"/>
              </a:rPr>
              <a:t>  توزیع شده است. در گیاهان </a:t>
            </a:r>
            <a:r>
              <a:rPr lang="fa-IR" sz="2800" dirty="0" smtClean="0">
                <a:cs typeface="B Nazanin" panose="00000400000000000000" pitchFamily="2" charset="-78"/>
              </a:rPr>
              <a:t>نیز </a:t>
            </a:r>
            <a:r>
              <a:rPr lang="en-US" sz="2800" dirty="0" smtClean="0">
                <a:cs typeface="B Nazanin" panose="00000400000000000000" pitchFamily="2" charset="-78"/>
              </a:rPr>
              <a:t>Sec12</a:t>
            </a:r>
            <a:r>
              <a:rPr lang="fa-IR" sz="2800" dirty="0" smtClean="0">
                <a:cs typeface="B Nazanin" panose="00000400000000000000" pitchFamily="2" charset="-78"/>
              </a:rPr>
              <a:t> در میان </a:t>
            </a:r>
            <a:r>
              <a:rPr lang="en-US" sz="2800" dirty="0" smtClean="0">
                <a:cs typeface="B Nazanin" panose="00000400000000000000" pitchFamily="2" charset="-78"/>
              </a:rPr>
              <a:t>ER</a:t>
            </a:r>
            <a:r>
              <a:rPr lang="fa-IR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>
                <a:cs typeface="B Nazanin" panose="00000400000000000000" pitchFamily="2" charset="-78"/>
              </a:rPr>
              <a:t>یافت شده است و در</a:t>
            </a:r>
            <a:r>
              <a:rPr lang="en-US" sz="2800" dirty="0" smtClean="0">
                <a:cs typeface="B Nazanin" panose="00000400000000000000" pitchFamily="2" charset="-78"/>
              </a:rPr>
              <a:t>ERES</a:t>
            </a:r>
            <a:r>
              <a:rPr lang="fa-IR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>
                <a:cs typeface="B Nazanin" panose="00000400000000000000" pitchFamily="2" charset="-78"/>
              </a:rPr>
              <a:t>انباشته نشده ست  اگرچه توزیع اجزاء  </a:t>
            </a:r>
            <a:r>
              <a:rPr lang="en-US" sz="2800" dirty="0">
                <a:cs typeface="B Nazanin" panose="00000400000000000000" pitchFamily="2" charset="-78"/>
              </a:rPr>
              <a:t>cop II</a:t>
            </a:r>
            <a:r>
              <a:rPr lang="fa-IR" sz="2800" dirty="0">
                <a:cs typeface="B Nazanin" panose="00000400000000000000" pitchFamily="2" charset="-78"/>
              </a:rPr>
              <a:t> محلول مورد توافق نیست. به علاوه طبیعت متحرک منحصر به فرد مسیر ترشحی اولیه در گیاهان یک رقابت پیچیده را برای انتقال موثر </a:t>
            </a:r>
            <a:r>
              <a:rPr lang="en-US" sz="2800" dirty="0">
                <a:cs typeface="B Nazanin" panose="00000400000000000000" pitchFamily="2" charset="-78"/>
              </a:rPr>
              <a:t>cargo</a:t>
            </a:r>
            <a:r>
              <a:rPr lang="fa-IR" sz="2800" dirty="0">
                <a:cs typeface="B Nazanin" panose="00000400000000000000" pitchFamily="2" charset="-78"/>
              </a:rPr>
              <a:t> در مقایسه با دیگر سیستم های بیولوژیکی ایجاد کرده است .بنابراین محتمل است که مکانیسم های خاص گیاهی به رفت و آمدهای پروتئینی آسان نمو پیداکرده است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541783" y="1422881"/>
            <a:ext cx="2076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عدم وابستگی-</a:t>
            </a:r>
            <a:r>
              <a:rPr lang="en-US" sz="2200" dirty="0">
                <a:cs typeface="B Nazanin" panose="00000400000000000000" pitchFamily="2" charset="-78"/>
              </a:rPr>
              <a:t>cop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خروج پروتئین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835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شباهت، تفاوت</a:t>
            </a:r>
            <a:endParaRPr lang="en-US" sz="2200" dirty="0">
              <a:cs typeface="B Nazanin" panose="00000400000000000000" pitchFamily="2" charset="-78"/>
            </a:endParaRPr>
          </a:p>
          <a:p>
            <a:pPr algn="r" rtl="1"/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200" dirty="0" err="1">
                <a:cs typeface="B Nazanin" panose="00000400000000000000" pitchFamily="2" charset="-78"/>
              </a:rPr>
              <a:t>Rabs</a:t>
            </a:r>
            <a:r>
              <a:rPr lang="en-US" sz="2200" dirty="0">
                <a:cs typeface="B Nazanin" panose="00000400000000000000" pitchFamily="2" charset="-78"/>
              </a:rPr>
              <a:t> </a:t>
            </a:r>
            <a:r>
              <a:rPr lang="fa-IR" sz="2200" dirty="0" smtClean="0">
                <a:cs typeface="B Nazanin" panose="00000400000000000000" pitchFamily="2" charset="-78"/>
              </a:rPr>
              <a:t> و </a:t>
            </a:r>
            <a:r>
              <a:rPr lang="en-US" sz="2200" dirty="0">
                <a:cs typeface="B Nazanin" panose="00000400000000000000" pitchFamily="2" charset="-78"/>
              </a:rPr>
              <a:t>SNAREs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مکان صادراتی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چشم انداز آینده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شکل 2. توزیع سایت های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صادرات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ER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سیستم های مختلف </a:t>
            </a:r>
            <a:r>
              <a:rPr lang="fa-IR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گیاهان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541783" y="1422881"/>
            <a:ext cx="20768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>
                <a:cs typeface="B Nazanin" panose="00000400000000000000" pitchFamily="2" charset="-78"/>
              </a:rPr>
              <a:t>عدم وابستگی-</a:t>
            </a:r>
            <a:r>
              <a:rPr lang="en-US" sz="2200" dirty="0">
                <a:cs typeface="B Nazanin" panose="00000400000000000000" pitchFamily="2" charset="-78"/>
              </a:rPr>
              <a:t>cop II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خروج پروتئین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1423187" y="1422881"/>
            <a:ext cx="7000053" cy="343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7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301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30</cp:revision>
  <dcterms:created xsi:type="dcterms:W3CDTF">2014-08-21T14:23:12Z</dcterms:created>
  <dcterms:modified xsi:type="dcterms:W3CDTF">2017-08-08T09:45:47Z</dcterms:modified>
</cp:coreProperties>
</file>