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8/20/2017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کالیبراسیون</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40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4400" b="1" dirty="0">
                <a:effectLst>
                  <a:outerShdw blurRad="38100" dist="38100" dir="2700000" algn="tl">
                    <a:srgbClr val="000000">
                      <a:alpha val="43137"/>
                    </a:srgbClr>
                  </a:outerShdw>
                </a:effectLst>
                <a:cs typeface="B Nazanin" panose="00000400000000000000" pitchFamily="2" charset="-78"/>
              </a:rPr>
              <a:t>برنامه المان محدود غیر خطی و کالیبراسیون (درجه بندی)</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40</a:t>
            </a:r>
            <a:endParaRPr lang="en-US" dirty="0"/>
          </a:p>
        </p:txBody>
      </p:sp>
    </p:spTree>
    <p:extLst>
      <p:ext uri="{BB962C8B-B14F-4D97-AF65-F5344CB8AC3E}">
        <p14:creationId xmlns:p14="http://schemas.microsoft.com/office/powerpoint/2010/main" val="2127795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کالیبراسیون</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
            </a:pPr>
            <a:r>
              <a:rPr lang="fa-IR" sz="2800" dirty="0">
                <a:cs typeface="B Nazanin" panose="00000400000000000000" pitchFamily="2" charset="-78"/>
              </a:rPr>
              <a:t>تیرها با استفاده از نرم افزار المان محدود غیر خطی به </a:t>
            </a:r>
            <a:r>
              <a:rPr lang="fa-IR" sz="2800" dirty="0" smtClean="0">
                <a:cs typeface="B Nazanin" panose="00000400000000000000" pitchFamily="2" charset="-78"/>
              </a:rPr>
              <a:t>نام</a:t>
            </a:r>
            <a:r>
              <a:rPr lang="en-US" sz="2800" dirty="0" smtClean="0">
                <a:cs typeface="B Nazanin" panose="00000400000000000000" pitchFamily="2" charset="-78"/>
              </a:rPr>
              <a:t>ABAQUS </a:t>
            </a:r>
            <a:r>
              <a:rPr lang="fa-IR" sz="2800" dirty="0" smtClean="0">
                <a:cs typeface="B Nazanin" panose="00000400000000000000" pitchFamily="2" charset="-78"/>
              </a:rPr>
              <a:t> مورد </a:t>
            </a:r>
            <a:r>
              <a:rPr lang="fa-IR" sz="2800" dirty="0">
                <a:cs typeface="B Nazanin" panose="00000400000000000000" pitchFamily="2" charset="-78"/>
              </a:rPr>
              <a:t>آنالیز قرار گرفتند .این نرم افزار یک برنامه شبیه سازی مهندسی قدرتمند است که بر اساس روش المان محدود عمل می کند که قادر به انجام تحلیل های غیر خطی می باشد. در تحلیل غیر خطی، </a:t>
            </a:r>
            <a:r>
              <a:rPr lang="en-US" sz="2800" dirty="0" smtClean="0">
                <a:cs typeface="B Nazanin" panose="00000400000000000000" pitchFamily="2" charset="-78"/>
              </a:rPr>
              <a:t>ABAQUS</a:t>
            </a:r>
            <a:r>
              <a:rPr lang="fa-IR" sz="2800" dirty="0" smtClean="0">
                <a:cs typeface="B Nazanin" panose="00000400000000000000" pitchFamily="2" charset="-78"/>
              </a:rPr>
              <a:t> به </a:t>
            </a:r>
            <a:r>
              <a:rPr lang="fa-IR" sz="2800" dirty="0">
                <a:cs typeface="B Nazanin" panose="00000400000000000000" pitchFamily="2" charset="-78"/>
              </a:rPr>
              <a:t>طور خودکار افزایش بار و تولرانس همگرایی را انتخاب و دائماً آنها را در طول تحلیل تعدیل نموده و تنظیم می نماید تا بدین طریق اطمینان حاصل نماید که یک راه حل درست به صورت کارآمد بدست آمده است.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40</a:t>
            </a:r>
            <a:endParaRPr lang="en-US" dirty="0"/>
          </a:p>
        </p:txBody>
      </p:sp>
    </p:spTree>
    <p:extLst>
      <p:ext uri="{BB962C8B-B14F-4D97-AF65-F5344CB8AC3E}">
        <p14:creationId xmlns:p14="http://schemas.microsoft.com/office/powerpoint/2010/main" val="131041155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کالیبراسیون</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b">
            <a:noAutofit/>
          </a:bodyPr>
          <a:lstStyle/>
          <a:p>
            <a:pPr algn="ctr" rtl="1">
              <a:lnSpc>
                <a:spcPct val="150000"/>
              </a:lnSpc>
            </a:pPr>
            <a:r>
              <a:rPr lang="fa-IR" sz="2200" dirty="0">
                <a:cs typeface="B Nazanin" panose="00000400000000000000" pitchFamily="2" charset="-78"/>
              </a:rPr>
              <a:t>شکل </a:t>
            </a:r>
            <a:r>
              <a:rPr lang="fa-IR" sz="2200" dirty="0" smtClean="0">
                <a:cs typeface="B Nazanin" panose="00000400000000000000" pitchFamily="2" charset="-78"/>
              </a:rPr>
              <a:t>1- </a:t>
            </a:r>
            <a:r>
              <a:rPr lang="fa-IR" sz="2200" dirty="0">
                <a:cs typeface="B Nazanin" panose="00000400000000000000" pitchFamily="2" charset="-78"/>
              </a:rPr>
              <a:t>منحنی تنش-کرنش و عنصر غیر خطی  میله های تقویت کننده </a:t>
            </a:r>
            <a:r>
              <a:rPr lang="en-US" sz="2200" dirty="0" smtClean="0">
                <a:cs typeface="B Nazanin" panose="00000400000000000000" pitchFamily="2" charset="-78"/>
              </a:rPr>
              <a:t>(ABAQUS </a:t>
            </a:r>
            <a:r>
              <a:rPr lang="en-US" sz="2200" dirty="0">
                <a:cs typeface="B Nazanin" panose="00000400000000000000" pitchFamily="2" charset="-78"/>
              </a:rPr>
              <a:t>2008)</a:t>
            </a: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40</a:t>
            </a:r>
            <a:endParaRPr lang="en-US" dirty="0"/>
          </a:p>
        </p:txBody>
      </p:sp>
      <p:pic>
        <p:nvPicPr>
          <p:cNvPr id="25" name="Picture 24"/>
          <p:cNvPicPr/>
          <p:nvPr/>
        </p:nvPicPr>
        <p:blipFill>
          <a:blip r:embed="rId2"/>
          <a:stretch>
            <a:fillRect/>
          </a:stretch>
        </p:blipFill>
        <p:spPr>
          <a:xfrm>
            <a:off x="289931" y="2150619"/>
            <a:ext cx="3921406" cy="1133569"/>
          </a:xfrm>
          <a:prstGeom prst="rect">
            <a:avLst/>
          </a:prstGeom>
        </p:spPr>
      </p:pic>
      <p:pic>
        <p:nvPicPr>
          <p:cNvPr id="26" name="Picture 25"/>
          <p:cNvPicPr/>
          <p:nvPr/>
        </p:nvPicPr>
        <p:blipFill>
          <a:blip r:embed="rId3"/>
          <a:stretch>
            <a:fillRect/>
          </a:stretch>
        </p:blipFill>
        <p:spPr>
          <a:xfrm>
            <a:off x="4459296" y="1110547"/>
            <a:ext cx="4319629" cy="2933779"/>
          </a:xfrm>
          <a:prstGeom prst="rect">
            <a:avLst/>
          </a:prstGeom>
        </p:spPr>
      </p:pic>
    </p:spTree>
    <p:extLst>
      <p:ext uri="{BB962C8B-B14F-4D97-AF65-F5344CB8AC3E}">
        <p14:creationId xmlns:p14="http://schemas.microsoft.com/office/powerpoint/2010/main" val="20317912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کالیبراسیون</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3" panose="05040102010807070707" pitchFamily="18" charset="2"/>
              <a:buChar char="|"/>
            </a:pPr>
            <a:r>
              <a:rPr lang="fa-IR" sz="2800" dirty="0">
                <a:cs typeface="B Nazanin" panose="00000400000000000000" pitchFamily="2" charset="-78"/>
              </a:rPr>
              <a:t>در این مقاله، پلاستیسیته خرابی بتن برای مدلسازی بتن و مواد </a:t>
            </a:r>
            <a:r>
              <a:rPr lang="en-US" sz="2800" dirty="0" smtClean="0">
                <a:cs typeface="B Nazanin" panose="00000400000000000000" pitchFamily="2" charset="-78"/>
              </a:rPr>
              <a:t>HPFRCC</a:t>
            </a:r>
            <a:r>
              <a:rPr lang="fa-IR" sz="2800" dirty="0" smtClean="0">
                <a:cs typeface="B Nazanin" panose="00000400000000000000" pitchFamily="2" charset="-78"/>
              </a:rPr>
              <a:t> انتخاب </a:t>
            </a:r>
            <a:r>
              <a:rPr lang="fa-IR" sz="2800" dirty="0">
                <a:cs typeface="B Nazanin" panose="00000400000000000000" pitchFamily="2" charset="-78"/>
              </a:rPr>
              <a:t>گردید.منحنی تنش- کرنش حقیقی </a:t>
            </a:r>
            <a:r>
              <a:rPr lang="en-US" sz="2800" dirty="0" smtClean="0">
                <a:cs typeface="B Nazanin" panose="00000400000000000000" pitchFamily="2" charset="-78"/>
              </a:rPr>
              <a:t>HPFRCC</a:t>
            </a:r>
            <a:r>
              <a:rPr lang="fa-IR" sz="2800" dirty="0" smtClean="0">
                <a:cs typeface="B Nazanin" panose="00000400000000000000" pitchFamily="2" charset="-78"/>
              </a:rPr>
              <a:t> که </a:t>
            </a:r>
            <a:r>
              <a:rPr lang="fa-IR" sz="2800" dirty="0">
                <a:cs typeface="B Nazanin" panose="00000400000000000000" pitchFamily="2" charset="-78"/>
              </a:rPr>
              <a:t>توسط محققین مختلف مطرح گردید و نزدیک به بتن منظم و باقاعده است، را می توان در مدل پلاستیسیته خرابی ثبت و با کار تجربی کالیبره نمود. این مدل ، مدل خرابی بر مبنای پلاستیسیته پیوسته برای بتن می باشد. در این راستا این گونه تصورگردید که دو مکانیسم گسیختگی اصلی عبارتنداز ترک خوردگی کششی و خرد شدگی تراکمی ماده بتنی.</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40</a:t>
            </a:r>
            <a:endParaRPr lang="en-US" dirty="0"/>
          </a:p>
        </p:txBody>
      </p:sp>
    </p:spTree>
    <p:extLst>
      <p:ext uri="{BB962C8B-B14F-4D97-AF65-F5344CB8AC3E}">
        <p14:creationId xmlns:p14="http://schemas.microsoft.com/office/powerpoint/2010/main" val="388309387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261</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3</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2017-08-20T10:03:45Z</dcterms:modified>
</cp:coreProperties>
</file>