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762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2252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6790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42087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08B6-3C68-443D-8F55-B3AD0BC9A5A8}" type="datetimeFigureOut">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4952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608B6-3C68-443D-8F55-B3AD0BC9A5A8}" type="datetimeFigureOut">
              <a:rPr lang="en-US" smtClean="0"/>
              <a:t>8/28/2017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95570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608B6-3C68-443D-8F55-B3AD0BC9A5A8}" type="datetimeFigureOut">
              <a:rPr lang="en-US" smtClean="0"/>
              <a:t>8/28/2017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5729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608B6-3C68-443D-8F55-B3AD0BC9A5A8}" type="datetimeFigureOut">
              <a:rPr lang="en-US" smtClean="0"/>
              <a:t>8/28/2017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8919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08B6-3C68-443D-8F55-B3AD0BC9A5A8}" type="datetimeFigureOut">
              <a:rPr lang="en-US" smtClean="0"/>
              <a:t>8/28/2017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3249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8/28/2017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785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8/28/2017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8492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8B6-3C68-443D-8F55-B3AD0BC9A5A8}" type="datetimeFigureOut">
              <a:rPr lang="en-US" smtClean="0"/>
              <a:t>8/28/2017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FF22-A95F-4F53-AAEF-FF7BF90C33A8}" type="slidenum">
              <a:rPr lang="en-US" smtClean="0"/>
              <a:t>‹#›</a:t>
            </a:fld>
            <a:endParaRPr lang="en-US"/>
          </a:p>
        </p:txBody>
      </p:sp>
    </p:spTree>
    <p:extLst>
      <p:ext uri="{BB962C8B-B14F-4D97-AF65-F5344CB8AC3E}">
        <p14:creationId xmlns:p14="http://schemas.microsoft.com/office/powerpoint/2010/main" val="41669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650277" y="2288848"/>
            <a:ext cx="1916618"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توصیف سیستم </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ارزیابی</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r" rtl="1"/>
            <a:r>
              <a:rPr lang="fa-IR" sz="5400" b="1" dirty="0" smtClean="0">
                <a:solidFill>
                  <a:schemeClr val="tx1"/>
                </a:solidFill>
                <a:effectLst>
                  <a:outerShdw blurRad="38100" dist="38100" dir="2700000" algn="tl">
                    <a:srgbClr val="000000">
                      <a:alpha val="43137"/>
                    </a:srgbClr>
                  </a:outerShdw>
                </a:effectLst>
                <a:cs typeface="B Nazanin" panose="00000400000000000000" pitchFamily="2" charset="-78"/>
              </a:rPr>
              <a:t>فصل سوم</a:t>
            </a:r>
          </a:p>
          <a:p>
            <a:pPr algn="ctr" rtl="1"/>
            <a:r>
              <a:rPr lang="fa-IR" sz="9600" b="1" dirty="0" smtClean="0">
                <a:solidFill>
                  <a:schemeClr val="tx1"/>
                </a:solidFill>
                <a:effectLst>
                  <a:outerShdw blurRad="38100" dist="38100" dir="2700000" algn="tl">
                    <a:srgbClr val="000000">
                      <a:alpha val="43137"/>
                    </a:srgbClr>
                  </a:outerShdw>
                </a:effectLst>
                <a:cs typeface="B Nazanin" panose="00000400000000000000" pitchFamily="2" charset="-78"/>
              </a:rPr>
              <a:t>توصیف سیستم </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18/35</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فرکانس مدولاسیون</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35406799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12264" y="2288848"/>
            <a:ext cx="1854631"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توصیف سیستم </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ارزیابی</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smtClean="0">
                <a:cs typeface="B Nazanin" panose="00000400000000000000" pitchFamily="2" charset="-78"/>
              </a:rPr>
              <a:t>هدف </a:t>
            </a:r>
            <a:r>
              <a:rPr lang="fa-IR" sz="2800" dirty="0">
                <a:cs typeface="B Nazanin" panose="00000400000000000000" pitchFamily="2" charset="-78"/>
              </a:rPr>
              <a:t>اصلی سیستم فعلی ، تولید یک ماسک نرم برای جداسازی گفتار تک کانالی در حوزه اسپکتوگرام مدولاسیون می باشد. در سیستم پیشنهاد شده، تعیین رنج گام گفتار هدف و تداخلی یکی از عناصر ضروری برای تولید ماسک جهت جداسازی گفتار محسوب می گردد. وقتی اسپکتوگرام مدولاسیون سیگنال گفتاری محاسبه شده باشد، آنگاه نوبت به تعیین رنج گام  اسپیکرهای هدف و تداخلی رسیده و سپس ماسک درست برای جداسازی گفتار محاسبه می گردد. مراحل کلی سیستم معرفی شده در شکل 4 نشان داده شده است. </a:t>
            </a:r>
            <a:endParaRPr lang="en-US" sz="28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19/35</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فرکانس مدولاسیون</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25811430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650277" y="2288848"/>
            <a:ext cx="1916618"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توصیف سیستم </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ارزیابی</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b" anchorCtr="0"/>
          <a:lstStyle/>
          <a:p>
            <a:pPr algn="ctr" rtl="1">
              <a:lnSpc>
                <a:spcPct val="150000"/>
              </a:lnSpc>
            </a:pPr>
            <a:r>
              <a:rPr lang="fa-IR" sz="2200" dirty="0">
                <a:solidFill>
                  <a:schemeClr val="tx1"/>
                </a:solidFill>
                <a:cs typeface="B Nazanin" panose="00000400000000000000" pitchFamily="2" charset="-78"/>
              </a:rPr>
              <a:t>شکل 4. شمایی از نمودار بلوکی سیستم پیشنهاد شده را نشان می دهد</a:t>
            </a:r>
            <a:r>
              <a:rPr lang="fa-IR" sz="2200" dirty="0" smtClean="0">
                <a:solidFill>
                  <a:schemeClr val="tx1"/>
                </a:solidFill>
                <a:cs typeface="B Nazanin" panose="00000400000000000000" pitchFamily="2" charset="-78"/>
              </a:rPr>
              <a:t>.</a:t>
            </a:r>
          </a:p>
          <a:p>
            <a:pPr algn="ctr" rtl="1">
              <a:lnSpc>
                <a:spcPct val="150000"/>
              </a:lnSpc>
            </a:pPr>
            <a:endParaRPr lang="fa-IR" sz="2200" dirty="0" smtClean="0">
              <a:solidFill>
                <a:schemeClr val="tx1"/>
              </a:solidFill>
              <a:cs typeface="B Nazanin" panose="00000400000000000000" pitchFamily="2" charset="-78"/>
            </a:endParaRPr>
          </a:p>
          <a:p>
            <a:pPr algn="ctr" rtl="1">
              <a:lnSpc>
                <a:spcPct val="150000"/>
              </a:lnSpc>
            </a:pPr>
            <a:endParaRPr lang="fa-IR" sz="2800" dirty="0" smtClean="0">
              <a:solidFill>
                <a:schemeClr val="tx1"/>
              </a:solidFill>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20/35</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فرکانس مدولاسیون</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pic>
        <p:nvPicPr>
          <p:cNvPr id="28" name="Picture 27"/>
          <p:cNvPicPr/>
          <p:nvPr/>
        </p:nvPicPr>
        <p:blipFill>
          <a:blip r:embed="rId2"/>
          <a:stretch>
            <a:fillRect/>
          </a:stretch>
        </p:blipFill>
        <p:spPr>
          <a:xfrm>
            <a:off x="807860" y="952706"/>
            <a:ext cx="7897015" cy="3479043"/>
          </a:xfrm>
          <a:prstGeom prst="rect">
            <a:avLst/>
          </a:prstGeom>
        </p:spPr>
      </p:pic>
    </p:spTree>
    <p:extLst>
      <p:ext uri="{BB962C8B-B14F-4D97-AF65-F5344CB8AC3E}">
        <p14:creationId xmlns:p14="http://schemas.microsoft.com/office/powerpoint/2010/main" val="42196183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650277" y="2288848"/>
            <a:ext cx="1916618"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توصیف سیستم </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ارزیابی</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a:solidFill>
                  <a:schemeClr val="tx1"/>
                </a:solidFill>
                <a:cs typeface="B Nazanin" panose="00000400000000000000" pitchFamily="2" charset="-78"/>
              </a:rPr>
              <a:t>تخمین رنج گام در حوزه فرکانس مدولاسیون </a:t>
            </a:r>
          </a:p>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فرکانس های گام اسپیکرهای هدف و تداخلی از لحاظ زمانی متغیر می باشند. بعضاً، فرکانس های گام این اسپیکرها به حدی نزدیک به هم است که این مسئله موجب بروز خطاهای نامطلوبی در الگوریتم های تعقیب چندگامی و کاهش صحت روشهای جداسازی گفتار می شود. الگوریتم این مقاله ، رنج گام اسپیکرهای هدف و تداخلی یا اینترفرنس گفتار نویزی در حوزه فرکانس مدولاسیون را تخمین می زند. تخمین رنج گام در انتروال های زمانی کوچک ( به طور مثال </a:t>
            </a:r>
            <a:r>
              <a:rPr lang="en-US" sz="2800" dirty="0" smtClean="0">
                <a:solidFill>
                  <a:schemeClr val="tx1"/>
                </a:solidFill>
                <a:cs typeface="B Nazanin" panose="00000400000000000000" pitchFamily="2" charset="-78"/>
              </a:rPr>
              <a:t>200 mc</a:t>
            </a:r>
            <a:r>
              <a:rPr lang="fa-IR" sz="2800" dirty="0">
                <a:solidFill>
                  <a:schemeClr val="tx1"/>
                </a:solidFill>
                <a:cs typeface="B Nazanin" panose="00000400000000000000" pitchFamily="2" charset="-78"/>
              </a:rPr>
              <a:t>)</a:t>
            </a:r>
            <a:r>
              <a:rPr lang="en-US" sz="2800" dirty="0" smtClean="0">
                <a:solidFill>
                  <a:schemeClr val="tx1"/>
                </a:solidFill>
                <a:cs typeface="B Nazanin" panose="00000400000000000000" pitchFamily="2" charset="-78"/>
              </a:rPr>
              <a:t>، </a:t>
            </a:r>
            <a:r>
              <a:rPr lang="fa-IR" sz="2800" dirty="0">
                <a:solidFill>
                  <a:schemeClr val="tx1"/>
                </a:solidFill>
                <a:cs typeface="B Nazanin" panose="00000400000000000000" pitchFamily="2" charset="-78"/>
              </a:rPr>
              <a:t>خطا در روش تخمین رنج گام را کاهش می دهد. </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21/35</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فرکانس مدولاسیون</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42360546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TotalTime>
  <Words>255</Words>
  <Application>Microsoft Office PowerPoint</Application>
  <PresentationFormat>Widescreen</PresentationFormat>
  <Paragraphs>34</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28</cp:revision>
  <dcterms:created xsi:type="dcterms:W3CDTF">2014-08-21T14:23:12Z</dcterms:created>
  <dcterms:modified xsi:type="dcterms:W3CDTF">2017-08-28T10:50:33Z</dcterms:modified>
</cp:coreProperties>
</file>