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7/29/2017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7/29/2017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7/29/2017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7/29/2017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7/29/2017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7/29/2017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مدل سازی کلاچ</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شبکه کنترل </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شبیه سازی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 </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دوم</a:t>
            </a:r>
          </a:p>
          <a:p>
            <a:pPr algn="ctr" rtl="1"/>
            <a:r>
              <a:rPr lang="fa-IR" sz="8000" b="1" dirty="0" smtClean="0">
                <a:effectLst>
                  <a:outerShdw blurRad="38100" dist="38100" dir="2700000" algn="tl">
                    <a:srgbClr val="000000">
                      <a:alpha val="43137"/>
                    </a:srgbClr>
                  </a:outerShdw>
                </a:effectLst>
                <a:cs typeface="B Nazanin" panose="00000400000000000000" pitchFamily="2" charset="-78"/>
              </a:rPr>
              <a:t>شبکه استراتژی کنترل </a:t>
            </a:r>
            <a:endParaRPr lang="fa-IR" sz="80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17/35</a:t>
            </a:r>
            <a:endParaRPr lang="en-US" dirty="0"/>
          </a:p>
        </p:txBody>
      </p:sp>
    </p:spTree>
    <p:extLst>
      <p:ext uri="{BB962C8B-B14F-4D97-AF65-F5344CB8AC3E}">
        <p14:creationId xmlns:p14="http://schemas.microsoft.com/office/powerpoint/2010/main" val="219396490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مدل سازی کلاچ</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شبکه کنترل </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شبیه سازی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 </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600" dirty="0">
                <a:cs typeface="B Nazanin" panose="00000400000000000000" pitchFamily="2" charset="-78"/>
              </a:rPr>
              <a:t>سیستم محرک کلاچ که یک زیر سیستم از گیربکس اتوماتیک وسیله نقلیه است. جهت کنترل بر روی یک شبکه ارتباطی </a:t>
            </a:r>
            <a:r>
              <a:rPr lang="fa-IR" sz="2600" dirty="0" smtClean="0">
                <a:cs typeface="B Nazanin" panose="00000400000000000000" pitchFamily="2" charset="-78"/>
              </a:rPr>
              <a:t>مانند</a:t>
            </a:r>
            <a:r>
              <a:rPr lang="en-US" sz="2600" dirty="0" smtClean="0">
                <a:cs typeface="B Nazanin" panose="00000400000000000000" pitchFamily="2" charset="-78"/>
              </a:rPr>
              <a:t>CAN </a:t>
            </a:r>
            <a:r>
              <a:rPr lang="fa-IR" sz="2600" dirty="0" smtClean="0">
                <a:cs typeface="B Nazanin" panose="00000400000000000000" pitchFamily="2" charset="-78"/>
              </a:rPr>
              <a:t> می </a:t>
            </a:r>
            <a:r>
              <a:rPr lang="fa-IR" sz="2600" dirty="0">
                <a:cs typeface="B Nazanin" panose="00000400000000000000" pitchFamily="2" charset="-78"/>
              </a:rPr>
              <a:t>باشد به طوری که سیگنال های کنترل وجود داشته و در واحد کنترل الکترونیکی اجرا می شودو باید از طریق یک شبکه ارتباطی فرستاده شود. همچنین مقدار اندازه گیری از سنسور باید از طریق همان شبکه به کنترل ارسال شود که در نتیجه منجر به </a:t>
            </a:r>
            <a:r>
              <a:rPr lang="en-US" sz="2600" dirty="0">
                <a:cs typeface="B Nazanin" panose="00000400000000000000" pitchFamily="2" charset="-78"/>
              </a:rPr>
              <a:t>NCS </a:t>
            </a:r>
            <a:r>
              <a:rPr lang="fa-IR" sz="2600" dirty="0" smtClean="0">
                <a:cs typeface="B Nazanin" panose="00000400000000000000" pitchFamily="2" charset="-78"/>
              </a:rPr>
              <a:t> می </a:t>
            </a:r>
            <a:r>
              <a:rPr lang="fa-IR" sz="2600" dirty="0">
                <a:cs typeface="B Nazanin" panose="00000400000000000000" pitchFamily="2" charset="-78"/>
              </a:rPr>
              <a:t>شود. این </a:t>
            </a:r>
            <a:r>
              <a:rPr lang="en-US" sz="2600" dirty="0" smtClean="0">
                <a:cs typeface="B Nazanin" panose="00000400000000000000" pitchFamily="2" charset="-78"/>
              </a:rPr>
              <a:t>NCS</a:t>
            </a:r>
            <a:r>
              <a:rPr lang="fa-IR" sz="2600" dirty="0" smtClean="0">
                <a:cs typeface="B Nazanin" panose="00000400000000000000" pitchFamily="2" charset="-78"/>
              </a:rPr>
              <a:t> از </a:t>
            </a:r>
            <a:r>
              <a:rPr lang="fa-IR" sz="2600" dirty="0">
                <a:cs typeface="B Nazanin" panose="00000400000000000000" pitchFamily="2" charset="-78"/>
              </a:rPr>
              <a:t>مدت زمان متغیر در حلقه کنترل بوده  که می تواند اجرای سیستم کنترل را تنزل ببخشد. به همین دلیل تأخیر باید در طراحی کنترل کننده وجود داشته باشد که به منظور جبران در نظر گرفته شده است.</a:t>
            </a:r>
            <a:endParaRPr lang="fa-IR" sz="26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18/35</a:t>
            </a:r>
            <a:endParaRPr lang="en-US" dirty="0"/>
          </a:p>
        </p:txBody>
      </p:sp>
    </p:spTree>
    <p:extLst>
      <p:ext uri="{BB962C8B-B14F-4D97-AF65-F5344CB8AC3E}">
        <p14:creationId xmlns:p14="http://schemas.microsoft.com/office/powerpoint/2010/main" val="196969416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مدل سازی کلاچ</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شبکه کنترل </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شبیه سازی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 </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مدل  </a:t>
            </a:r>
            <a:r>
              <a:rPr lang="en-US" sz="2800" b="1" u="sng" dirty="0" smtClean="0">
                <a:cs typeface="B Nazanin" panose="00000400000000000000" pitchFamily="2" charset="-78"/>
              </a:rPr>
              <a:t>CARIMA</a:t>
            </a:r>
            <a:r>
              <a:rPr lang="fa-IR" sz="2800" b="1" u="sng" dirty="0" smtClean="0">
                <a:cs typeface="B Nazanin" panose="00000400000000000000" pitchFamily="2" charset="-78"/>
              </a:rPr>
              <a:t> برای </a:t>
            </a:r>
            <a:r>
              <a:rPr lang="fa-IR" sz="2800" b="1" u="sng" dirty="0">
                <a:cs typeface="B Nazanin" panose="00000400000000000000" pitchFamily="2" charset="-78"/>
              </a:rPr>
              <a:t>سیستم محرک کلاچ </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به منظور اعمال استراتژی های کنترل یک </a:t>
            </a:r>
            <a:r>
              <a:rPr lang="fa-IR" sz="2800" dirty="0" smtClean="0">
                <a:cs typeface="B Nazanin" panose="00000400000000000000" pitchFamily="2" charset="-78"/>
              </a:rPr>
              <a:t>مدل</a:t>
            </a:r>
            <a:r>
              <a:rPr lang="en-US" sz="2800" dirty="0" smtClean="0">
                <a:cs typeface="B Nazanin" panose="00000400000000000000" pitchFamily="2" charset="-78"/>
              </a:rPr>
              <a:t>CARIMA </a:t>
            </a:r>
            <a:r>
              <a:rPr lang="fa-IR" sz="2800" dirty="0" smtClean="0">
                <a:cs typeface="B Nazanin" panose="00000400000000000000" pitchFamily="2" charset="-78"/>
              </a:rPr>
              <a:t> برای </a:t>
            </a:r>
            <a:r>
              <a:rPr lang="fa-IR" sz="2800" dirty="0">
                <a:cs typeface="B Nazanin" panose="00000400000000000000" pitchFamily="2" charset="-78"/>
              </a:rPr>
              <a:t>توسعه سیستم کلاچ به صورت زیر ارائه شده است</a:t>
            </a:r>
            <a:r>
              <a:rPr lang="fa-IR" sz="2800" dirty="0" smtClean="0">
                <a:cs typeface="B Nazanin" panose="00000400000000000000" pitchFamily="2" charset="-78"/>
              </a:rPr>
              <a:t>.</a:t>
            </a: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19/35</a:t>
            </a:r>
            <a:endParaRPr lang="en-US" dirty="0"/>
          </a:p>
        </p:txBody>
      </p:sp>
      <p:pic>
        <p:nvPicPr>
          <p:cNvPr id="25" name="Picture 24"/>
          <p:cNvPicPr/>
          <p:nvPr/>
        </p:nvPicPr>
        <p:blipFill>
          <a:blip r:embed="rId2"/>
          <a:stretch>
            <a:fillRect/>
          </a:stretch>
        </p:blipFill>
        <p:spPr>
          <a:xfrm>
            <a:off x="2420823" y="3223877"/>
            <a:ext cx="4518973" cy="768574"/>
          </a:xfrm>
          <a:prstGeom prst="rect">
            <a:avLst/>
          </a:prstGeom>
        </p:spPr>
      </p:pic>
    </p:spTree>
    <p:extLst>
      <p:ext uri="{BB962C8B-B14F-4D97-AF65-F5344CB8AC3E}">
        <p14:creationId xmlns:p14="http://schemas.microsoft.com/office/powerpoint/2010/main" val="396051239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مقدمه</a:t>
            </a:r>
            <a:endParaRPr lang="en-US" sz="2000" dirty="0">
              <a:solidFill>
                <a:schemeClr val="bg1"/>
              </a:solidFill>
              <a:cs typeface="B Nazanin" panose="00000400000000000000" pitchFamily="2" charset="-78"/>
            </a:endParaRPr>
          </a:p>
        </p:txBody>
      </p:sp>
      <p:sp>
        <p:nvSpPr>
          <p:cNvPr id="29" name="TextBox 28"/>
          <p:cNvSpPr txBox="1"/>
          <p:nvPr/>
        </p:nvSpPr>
        <p:spPr>
          <a:xfrm>
            <a:off x="6320357" y="5983134"/>
            <a:ext cx="1476358"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مدل سازی کلاچ</a:t>
            </a:r>
            <a:endParaRPr lang="en-US" sz="2000" dirty="0">
              <a:solidFill>
                <a:schemeClr val="bg1"/>
              </a:solidFill>
              <a:cs typeface="B Nazanin" panose="00000400000000000000" pitchFamily="2" charset="-78"/>
            </a:endParaRPr>
          </a:p>
        </p:txBody>
      </p:sp>
      <p:sp>
        <p:nvSpPr>
          <p:cNvPr id="30" name="TextBox 29"/>
          <p:cNvSpPr txBox="1"/>
          <p:nvPr/>
        </p:nvSpPr>
        <p:spPr>
          <a:xfrm>
            <a:off x="4827498" y="5983134"/>
            <a:ext cx="1462395"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شبکه کنترل </a:t>
            </a:r>
            <a:endParaRPr lang="en-US" sz="2000" dirty="0">
              <a:solidFill>
                <a:schemeClr val="bg1"/>
              </a:solidFill>
              <a:cs typeface="B Nazanin" panose="00000400000000000000" pitchFamily="2" charset="-78"/>
            </a:endParaRPr>
          </a:p>
        </p:txBody>
      </p:sp>
      <p:sp>
        <p:nvSpPr>
          <p:cNvPr id="31" name="TextBox 30"/>
          <p:cNvSpPr txBox="1"/>
          <p:nvPr/>
        </p:nvSpPr>
        <p:spPr>
          <a:xfrm>
            <a:off x="3439225" y="5994838"/>
            <a:ext cx="138129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شبیه سازی</a:t>
            </a:r>
            <a:endParaRPr lang="en-US" sz="2000" dirty="0">
              <a:solidFill>
                <a:schemeClr val="bg1"/>
              </a:solidFill>
              <a:cs typeface="B Nazanin" panose="00000400000000000000" pitchFamily="2" charset="-78"/>
            </a:endParaRPr>
          </a:p>
        </p:txBody>
      </p:sp>
      <p:sp>
        <p:nvSpPr>
          <p:cNvPr id="32" name="TextBox 31"/>
          <p:cNvSpPr txBox="1"/>
          <p:nvPr/>
        </p:nvSpPr>
        <p:spPr>
          <a:xfrm>
            <a:off x="1733781" y="5983133"/>
            <a:ext cx="1670440"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نتیجه گیری </a:t>
            </a:r>
            <a:endParaRPr lang="en-US" sz="2000" dirty="0">
              <a:solidFill>
                <a:schemeClr val="bg1"/>
              </a:solidFill>
              <a:cs typeface="B Nazanin" panose="00000400000000000000" pitchFamily="2" charset="-78"/>
            </a:endParaRPr>
          </a:p>
        </p:txBody>
      </p:sp>
      <p:sp>
        <p:nvSpPr>
          <p:cNvPr id="33" name="TextBox 32"/>
          <p:cNvSpPr txBox="1"/>
          <p:nvPr/>
        </p:nvSpPr>
        <p:spPr>
          <a:xfrm>
            <a:off x="226959" y="5967890"/>
            <a:ext cx="1506821" cy="400110"/>
          </a:xfrm>
          <a:prstGeom prst="rect">
            <a:avLst/>
          </a:prstGeom>
          <a:noFill/>
        </p:spPr>
        <p:txBody>
          <a:bodyPr wrap="square" rtlCol="0">
            <a:spAutoFit/>
          </a:bodyPr>
          <a:lstStyle/>
          <a:p>
            <a:pPr algn="ctr" rtl="1"/>
            <a:r>
              <a:rPr lang="fa-IR" sz="2000" dirty="0" smtClean="0">
                <a:solidFill>
                  <a:schemeClr val="bg1"/>
                </a:solidFill>
                <a:cs typeface="B Nazanin" panose="00000400000000000000" pitchFamily="2" charset="-78"/>
              </a:rPr>
              <a:t>پیشنهادات</a:t>
            </a:r>
            <a:endParaRPr lang="en-US" sz="20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با توجه به ورودی منبع تغذیه و به عنوان خروجی جابجایی پیستون کلاچ می توان براساس معادلات عمل کرد. سیستم قابل تشخیص با یک مدل معادل </a:t>
            </a:r>
            <a:r>
              <a:rPr lang="en-US" sz="2800" dirty="0" smtClean="0">
                <a:cs typeface="B Nazanin" panose="00000400000000000000" pitchFamily="2" charset="-78"/>
              </a:rPr>
              <a:t>ARX</a:t>
            </a:r>
            <a:r>
              <a:rPr lang="fa-IR" sz="2800" dirty="0" smtClean="0">
                <a:cs typeface="B Nazanin" panose="00000400000000000000" pitchFamily="2" charset="-78"/>
              </a:rPr>
              <a:t> در </a:t>
            </a:r>
            <a:r>
              <a:rPr lang="fa-IR" sz="2800" dirty="0">
                <a:cs typeface="B Nazanin" panose="00000400000000000000" pitchFamily="2" charset="-78"/>
              </a:rPr>
              <a:t>شبیه سازی استفاده شده است که به عنوان ورودی دو دویی  می باشد. این توالی براساس </a:t>
            </a:r>
            <a:r>
              <a:rPr lang="fa-IR" sz="2800" dirty="0" smtClean="0">
                <a:cs typeface="B Nazanin" panose="00000400000000000000" pitchFamily="2" charset="-78"/>
              </a:rPr>
              <a:t>مدل</a:t>
            </a:r>
            <a:r>
              <a:rPr lang="en-US" sz="2800" dirty="0" smtClean="0">
                <a:cs typeface="B Nazanin" panose="00000400000000000000" pitchFamily="2" charset="-78"/>
              </a:rPr>
              <a:t>ARX </a:t>
            </a:r>
            <a:r>
              <a:rPr lang="fa-IR" sz="2800" dirty="0" smtClean="0">
                <a:cs typeface="B Nazanin" panose="00000400000000000000" pitchFamily="2" charset="-78"/>
              </a:rPr>
              <a:t> توسط </a:t>
            </a:r>
            <a:r>
              <a:rPr lang="fa-IR" sz="2800" dirty="0">
                <a:cs typeface="B Nazanin" panose="00000400000000000000" pitchFamily="2" charset="-78"/>
              </a:rPr>
              <a:t>چند جمله ای زیر شرح داده شده است</a:t>
            </a:r>
            <a:r>
              <a:rPr lang="fa-IR" sz="2800" dirty="0" smtClean="0">
                <a:cs typeface="B Nazanin" panose="00000400000000000000" pitchFamily="2" charset="-78"/>
              </a:rPr>
              <a:t>.</a:t>
            </a:r>
          </a:p>
          <a:p>
            <a:pPr marL="457200" indent="-457200" algn="just" rtl="1">
              <a:lnSpc>
                <a:spcPct val="150000"/>
              </a:lnSpc>
              <a:buFont typeface="Wingdings" panose="05000000000000000000" pitchFamily="2" charset="2"/>
              <a:buChar char="§"/>
            </a:pPr>
            <a:endParaRPr lang="fa-IR" sz="2800" dirty="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20/35</a:t>
            </a:r>
            <a:endParaRPr lang="en-US" dirty="0"/>
          </a:p>
        </p:txBody>
      </p:sp>
      <p:pic>
        <p:nvPicPr>
          <p:cNvPr id="25" name="Picture 24"/>
          <p:cNvPicPr/>
          <p:nvPr/>
        </p:nvPicPr>
        <p:blipFill>
          <a:blip r:embed="rId2"/>
          <a:stretch>
            <a:fillRect/>
          </a:stretch>
        </p:blipFill>
        <p:spPr>
          <a:xfrm>
            <a:off x="2049217" y="4007205"/>
            <a:ext cx="5185081" cy="1002674"/>
          </a:xfrm>
          <a:prstGeom prst="rect">
            <a:avLst/>
          </a:prstGeom>
        </p:spPr>
      </p:pic>
    </p:spTree>
    <p:extLst>
      <p:ext uri="{BB962C8B-B14F-4D97-AF65-F5344CB8AC3E}">
        <p14:creationId xmlns:p14="http://schemas.microsoft.com/office/powerpoint/2010/main" val="124143093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254</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2017-07-29T06:46:20Z</dcterms:modified>
</cp:coreProperties>
</file>