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بیماران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74 </a:t>
            </a:r>
            <a:r>
              <a:rPr lang="fa-IR" sz="2800" dirty="0" smtClean="0">
                <a:cs typeface="B Nazanin" panose="00000400000000000000" pitchFamily="2" charset="-78"/>
              </a:rPr>
              <a:t>بزرگسال </a:t>
            </a:r>
            <a:r>
              <a:rPr lang="fa-IR" sz="2800" dirty="0">
                <a:cs typeface="B Nazanin" panose="00000400000000000000" pitchFamily="2" charset="-78"/>
              </a:rPr>
              <a:t>با </a:t>
            </a:r>
            <a:r>
              <a:rPr lang="en-US" sz="2800" dirty="0" smtClean="0">
                <a:cs typeface="B Nazanin" panose="00000400000000000000" pitchFamily="2" charset="-78"/>
              </a:rPr>
              <a:t>IBD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یک نظر سنجی مورد بررسی قرار </a:t>
            </a:r>
            <a:r>
              <a:rPr lang="fa-IR" sz="2800" dirty="0" smtClean="0">
                <a:cs typeface="B Nazanin" panose="00000400000000000000" pitchFamily="2" charset="-78"/>
              </a:rPr>
              <a:t>گرفتند. </a:t>
            </a:r>
            <a:r>
              <a:rPr lang="fa-IR" sz="2800" dirty="0">
                <a:cs typeface="B Nazanin" panose="00000400000000000000" pitchFamily="2" charset="-78"/>
              </a:rPr>
              <a:t>همه در ارتباط روابط عاشقانه با اکثریت در یک رابطه دگرجنسگرا (95٪) بودند. متوسط طول ارتباط 9/9 سال یعنی از 11 سالگی تا 35 سالگی بوده </a:t>
            </a:r>
            <a:r>
              <a:rPr lang="fa-IR" sz="2800" dirty="0" smtClean="0">
                <a:cs typeface="B Nazanin" panose="00000400000000000000" pitchFamily="2" charset="-78"/>
              </a:rPr>
              <a:t>است. </a:t>
            </a:r>
            <a:r>
              <a:rPr lang="fa-IR" sz="2800" dirty="0">
                <a:cs typeface="B Nazanin" panose="00000400000000000000" pitchFamily="2" charset="-78"/>
              </a:rPr>
              <a:t>میانگین طول مدت بیماری </a:t>
            </a:r>
            <a:r>
              <a:rPr lang="fa-IR" sz="2800" dirty="0" smtClean="0">
                <a:cs typeface="B Nazanin" panose="00000400000000000000" pitchFamily="2" charset="-78"/>
              </a:rPr>
              <a:t>42 درصد </a:t>
            </a:r>
            <a:r>
              <a:rPr lang="fa-IR" sz="2800" dirty="0">
                <a:cs typeface="B Nazanin" panose="00000400000000000000" pitchFamily="2" charset="-78"/>
              </a:rPr>
              <a:t>سال بوده است . 3 درصد از آنها گزارش دادند که در حال حاضر حمل کننده فستیول می باشد و معیار های ورود به مطالعه شامل تشخیص خود بیماری التهابی روده می باشد که در یک رابطه متعهد عاشقانه بوده و سنی بیشتر از 18 سال را داشته است 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7/36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5239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معیارها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u="sng" dirty="0">
                <a:cs typeface="B Nazanin" panose="00000400000000000000" pitchFamily="2" charset="-78"/>
              </a:rPr>
              <a:t>برداشت کوتاه بیماری از پرسشنامه </a:t>
            </a:r>
            <a:r>
              <a:rPr lang="en-US" sz="2800" u="sng" dirty="0">
                <a:cs typeface="B Nazanin" panose="00000400000000000000" pitchFamily="2" charset="-78"/>
              </a:rPr>
              <a:t>(BIPQ</a:t>
            </a:r>
            <a:r>
              <a:rPr lang="en-US" sz="2800" u="sng" dirty="0" smtClean="0">
                <a:cs typeface="B Nazanin" panose="00000400000000000000" pitchFamily="2" charset="-78"/>
              </a:rPr>
              <a:t>)</a:t>
            </a:r>
            <a:endParaRPr lang="fa-IR" sz="2800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پرسشنامه ادراک بیماری به طور ختصر به بررسی بازنمایی عاطفی و شناخت بیماری بر اساس دیگر ادراکات بیماری پرسشنامه بوده است که توسط وینمن و همکارانش مورد تجدید نظر قرار گرفته </a:t>
            </a:r>
            <a:r>
              <a:rPr lang="fa-IR" sz="2800" dirty="0" smtClean="0">
                <a:cs typeface="B Nazanin" panose="00000400000000000000" pitchFamily="2" charset="-78"/>
              </a:rPr>
              <a:t>است. </a:t>
            </a:r>
            <a:r>
              <a:rPr lang="fa-IR" sz="2800" dirty="0">
                <a:cs typeface="B Nazanin" panose="00000400000000000000" pitchFamily="2" charset="-78"/>
              </a:rPr>
              <a:t>براد بنت و همکارانش </a:t>
            </a:r>
            <a:r>
              <a:rPr lang="fa-IR" sz="2800" dirty="0" smtClean="0">
                <a:cs typeface="B Nazanin" panose="00000400000000000000" pitchFamily="2" charset="-78"/>
              </a:rPr>
              <a:t>نیز </a:t>
            </a:r>
            <a:r>
              <a:rPr lang="fa-IR" sz="2800" dirty="0">
                <a:cs typeface="B Nazanin" panose="00000400000000000000" pitchFamily="2" charset="-78"/>
              </a:rPr>
              <a:t>به بررسی درک بیماری در 8 بعد کنترل </a:t>
            </a:r>
            <a:r>
              <a:rPr lang="fa-IR" sz="2800" dirty="0" smtClean="0">
                <a:cs typeface="B Nazanin" panose="00000400000000000000" pitchFamily="2" charset="-78"/>
              </a:rPr>
              <a:t>درمان، </a:t>
            </a:r>
            <a:r>
              <a:rPr lang="fa-IR" sz="2800" dirty="0">
                <a:cs typeface="B Nazanin" panose="00000400000000000000" pitchFamily="2" charset="-78"/>
              </a:rPr>
              <a:t>هویت ، </a:t>
            </a:r>
            <a:r>
              <a:rPr lang="fa-IR" sz="2800" dirty="0" smtClean="0">
                <a:cs typeface="B Nazanin" panose="00000400000000000000" pitchFamily="2" charset="-78"/>
              </a:rPr>
              <a:t>عواقب، ‌جدول زمانی،‌ درک، </a:t>
            </a:r>
            <a:r>
              <a:rPr lang="fa-IR" sz="2800" dirty="0">
                <a:cs typeface="B Nazanin" panose="00000400000000000000" pitchFamily="2" charset="-78"/>
              </a:rPr>
              <a:t>نگرانی ،‌پاسخ عاطفی و کنترل مشخص پرداخته اند . 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8/36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5370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آیتم ها برروی یک مقیاس لیکرت با 11 نقطه ارزیابی شده است و اینکه چقد بیماری ، زندگی بیمار را تحت تاثیر قرار داده است ، بررسی شده است. برای بهبود بیشتر سازگاری مدل و هماهنگی درونی، تمام چهار پرسشنامه در یک حالت تایید عاملی مورد بررسی با تجزیه و </a:t>
            </a:r>
            <a:r>
              <a:rPr lang="fa-IR" sz="2800" dirty="0" smtClean="0">
                <a:cs typeface="B Nazanin" panose="00000400000000000000" pitchFamily="2" charset="-78"/>
              </a:rPr>
              <a:t>تحلیل</a:t>
            </a:r>
            <a:r>
              <a:rPr lang="en-US" sz="2800" dirty="0" smtClean="0">
                <a:cs typeface="B Nazanin" panose="00000400000000000000" pitchFamily="2" charset="-78"/>
              </a:rPr>
              <a:t>CFA </a:t>
            </a:r>
            <a:r>
              <a:rPr lang="fa-IR" sz="2800" dirty="0" smtClean="0">
                <a:cs typeface="B Nazanin" panose="00000400000000000000" pitchFamily="2" charset="-78"/>
              </a:rPr>
              <a:t> با </a:t>
            </a:r>
            <a:r>
              <a:rPr lang="fa-IR" sz="2800" dirty="0">
                <a:cs typeface="B Nazanin" panose="00000400000000000000" pitchFamily="2" charset="-78"/>
              </a:rPr>
              <a:t>استفاده از نرم افزار</a:t>
            </a:r>
            <a:r>
              <a:rPr lang="en-US" sz="2800" dirty="0">
                <a:cs typeface="B Nazanin" panose="00000400000000000000" pitchFamily="2" charset="-78"/>
              </a:rPr>
              <a:t>AMOS 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fa-IR" sz="2800" dirty="0">
                <a:cs typeface="B Nazanin" panose="00000400000000000000" pitchFamily="2" charset="-78"/>
              </a:rPr>
              <a:t>آلفایس کرونباخ مورد بررسی قرار گرفت . فقط </a:t>
            </a:r>
            <a:r>
              <a:rPr lang="en-US" sz="2800" dirty="0" smtClean="0">
                <a:cs typeface="B Nazanin" panose="00000400000000000000" pitchFamily="2" charset="-78"/>
              </a:rPr>
              <a:t>BIPQ</a:t>
            </a:r>
            <a:r>
              <a:rPr lang="fa-IR" sz="2800" dirty="0" smtClean="0">
                <a:cs typeface="B Nazanin" panose="00000400000000000000" pitchFamily="2" charset="-78"/>
              </a:rPr>
              <a:t> برای </a:t>
            </a:r>
            <a:r>
              <a:rPr lang="fa-IR" sz="2800" dirty="0">
                <a:cs typeface="B Nazanin" panose="00000400000000000000" pitchFamily="2" charset="-78"/>
              </a:rPr>
              <a:t>اصلاح نیاز بود.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9/36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4590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مقیاس </a:t>
            </a:r>
            <a:r>
              <a:rPr lang="fa-IR" sz="2800" b="1" u="sng" dirty="0">
                <a:cs typeface="B Nazanin" panose="00000400000000000000" pitchFamily="2" charset="-78"/>
              </a:rPr>
              <a:t>مشکلات جنسی </a:t>
            </a:r>
            <a:r>
              <a:rPr lang="en-US" sz="2800" b="1" u="sng" dirty="0">
                <a:cs typeface="B Nazanin" panose="00000400000000000000" pitchFamily="2" charset="-78"/>
              </a:rPr>
              <a:t>(SPS)</a:t>
            </a:r>
            <a:r>
              <a:rPr lang="fa-IR" sz="2800" b="1" u="sng" dirty="0" smtClean="0">
                <a:cs typeface="B Nazanin" panose="00000400000000000000" pitchFamily="2" charset="-78"/>
              </a:rPr>
              <a:t>: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مقیاس مشکلات جنسی براساس یک پرسشنامه با چهار مورد ارزیابی سطح اختلال در درک ظرفیت بزرگسالان برای رسیدن به تحریک جنسی و ارگاسم ارائه شده </a:t>
            </a:r>
            <a:r>
              <a:rPr lang="fa-IR" sz="2800" dirty="0" smtClean="0">
                <a:cs typeface="B Nazanin" panose="00000400000000000000" pitchFamily="2" charset="-78"/>
              </a:rPr>
              <a:t>است. </a:t>
            </a:r>
            <a:r>
              <a:rPr lang="fa-IR" sz="2800" dirty="0">
                <a:cs typeface="B Nazanin" panose="00000400000000000000" pitchFamily="2" charset="-78"/>
              </a:rPr>
              <a:t>این به عنوان بخشی از نتایج تحقیقات پزشکی مطالعه، ‌توسعه داده شده </a:t>
            </a:r>
            <a:r>
              <a:rPr lang="fa-IR" sz="2800" dirty="0" smtClean="0">
                <a:cs typeface="B Nazanin" panose="00000400000000000000" pitchFamily="2" charset="-78"/>
              </a:rPr>
              <a:t>است. </a:t>
            </a:r>
            <a:r>
              <a:rPr lang="fa-IR" sz="2800" dirty="0">
                <a:cs typeface="B Nazanin" panose="00000400000000000000" pitchFamily="2" charset="-78"/>
              </a:rPr>
              <a:t>هر سوال مانند چقدر کمبود میل جنس در 4 هفته گذشته را داشته </a:t>
            </a:r>
            <a:r>
              <a:rPr lang="fa-IR" sz="2800" dirty="0" smtClean="0">
                <a:cs typeface="B Nazanin" panose="00000400000000000000" pitchFamily="2" charset="-78"/>
              </a:rPr>
              <a:t>اید، </a:t>
            </a:r>
            <a:r>
              <a:rPr lang="fa-IR" sz="2800" dirty="0">
                <a:cs typeface="B Nazanin" panose="00000400000000000000" pitchFamily="2" charset="-78"/>
              </a:rPr>
              <a:t>در مقیاس لیکرت با 5 نقطه ارزیابی می شده است که مقدار زیاد را نشان می دهد 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10/36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9993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377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2017-07-29T06:02:08Z</dcterms:modified>
</cp:coreProperties>
</file>