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مطالعه </a:t>
            </a:r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DG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واحد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DG 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چندگانه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تشخیص حالت جزیره ای مبتنی بر فرکانس کلید زنی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PWM </a:t>
            </a:r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اینورتر</a:t>
            </a:r>
            <a:endParaRPr lang="fa-I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PWM 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اینورتر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9053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مطالعه </a:t>
            </a:r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DG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واحد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DG 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چندگانه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en-US" sz="2800" b="1" u="sng" dirty="0" smtClean="0">
                <a:cs typeface="B Nazanin" panose="00000400000000000000" pitchFamily="2" charset="-78"/>
              </a:rPr>
              <a:t>NDZ </a:t>
            </a:r>
            <a:r>
              <a:rPr lang="fa-IR" sz="2800" b="1" u="sng" dirty="0" smtClean="0">
                <a:cs typeface="B Nazanin" panose="00000400000000000000" pitchFamily="2" charset="-78"/>
              </a:rPr>
              <a:t> به </a:t>
            </a:r>
            <a:r>
              <a:rPr lang="fa-IR" sz="2800" b="1" u="sng" dirty="0">
                <a:cs typeface="B Nazanin" panose="00000400000000000000" pitchFamily="2" charset="-78"/>
              </a:rPr>
              <a:t>وسیله روش </a:t>
            </a:r>
            <a:r>
              <a:rPr lang="en-US" sz="2800" b="1" u="sng" dirty="0" smtClean="0">
                <a:cs typeface="B Nazanin" panose="00000400000000000000" pitchFamily="2" charset="-78"/>
              </a:rPr>
              <a:t>OUV/OUF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cs typeface="B Nazanin" panose="00000400000000000000" pitchFamily="2" charset="-78"/>
              </a:rPr>
              <a:t>بعد از این که حالت جزیره ای رخ می دهد، ممکن است که عدم تطابق توان بین تولید توان و مصرف بار در سیستم جدا شده وجود داشته باشد. سپس، باعث ایجاد تغییرات ولتاژ و فرکانس  می شود و حالت جزیره ای بوسیله نظارت بر آن تغییرات در صورتی که به اندازه کافی بزرگ باشند، تشخیص داده می شود. به هر حال روش غیر فعال </a:t>
            </a:r>
            <a:r>
              <a:rPr lang="fa-IR" sz="2600" dirty="0" smtClean="0">
                <a:cs typeface="B Nazanin" panose="00000400000000000000" pitchFamily="2" charset="-78"/>
              </a:rPr>
              <a:t>مرسوم</a:t>
            </a:r>
            <a:r>
              <a:rPr lang="en-US" sz="2600" dirty="0" smtClean="0">
                <a:cs typeface="B Nazanin" panose="00000400000000000000" pitchFamily="2" charset="-78"/>
              </a:rPr>
              <a:t>OUV/OUF </a:t>
            </a:r>
            <a:r>
              <a:rPr lang="fa-IR" sz="2600" dirty="0" smtClean="0">
                <a:cs typeface="B Nazanin" panose="00000400000000000000" pitchFamily="2" charset="-78"/>
              </a:rPr>
              <a:t>، </a:t>
            </a:r>
            <a:r>
              <a:rPr lang="en-US" sz="2600" dirty="0" smtClean="0">
                <a:cs typeface="B Nazanin" panose="00000400000000000000" pitchFamily="2" charset="-78"/>
              </a:rPr>
              <a:t>NDZ</a:t>
            </a:r>
            <a:r>
              <a:rPr lang="fa-IR" sz="2600" dirty="0" smtClean="0">
                <a:cs typeface="B Nazanin" panose="00000400000000000000" pitchFamily="2" charset="-78"/>
              </a:rPr>
              <a:t> دارد</a:t>
            </a:r>
            <a:r>
              <a:rPr lang="fa-IR" sz="2600" dirty="0">
                <a:cs typeface="B Nazanin" panose="00000400000000000000" pitchFamily="2" charset="-78"/>
              </a:rPr>
              <a:t>، در شکل 2 نشان داده است، جایی که حالت جزیره ای </a:t>
            </a:r>
            <a:r>
              <a:rPr lang="fa-IR" sz="2600" dirty="0" smtClean="0">
                <a:cs typeface="B Nazanin" panose="00000400000000000000" pitchFamily="2" charset="-78"/>
              </a:rPr>
              <a:t>دراثر تغییرات </a:t>
            </a:r>
            <a:r>
              <a:rPr lang="fa-IR" sz="2600" dirty="0">
                <a:cs typeface="B Nazanin" panose="00000400000000000000" pitchFamily="2" charset="-78"/>
              </a:rPr>
              <a:t>کوچک ولتاژ و فرکانس تشخیص داده نشده </a:t>
            </a:r>
            <a:r>
              <a:rPr lang="fa-IR" sz="2600" dirty="0" smtClean="0">
                <a:cs typeface="B Nazanin" panose="00000400000000000000" pitchFamily="2" charset="-78"/>
              </a:rPr>
              <a:t>است.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PWM 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اینورتر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7504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مطالعه </a:t>
            </a:r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DG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واحد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DG 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چندگانه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cs typeface="B Nazanin" panose="00000400000000000000" pitchFamily="2" charset="-78"/>
              </a:rPr>
              <a:t>شکل2. </a:t>
            </a:r>
            <a:r>
              <a:rPr lang="en-US" sz="2200" dirty="0">
                <a:cs typeface="B Nazanin" panose="00000400000000000000" pitchFamily="2" charset="-78"/>
              </a:rPr>
              <a:t>NDZ </a:t>
            </a:r>
            <a:r>
              <a:rPr lang="fa-IR" sz="2200" dirty="0" smtClean="0">
                <a:cs typeface="B Nazanin" panose="00000400000000000000" pitchFamily="2" charset="-78"/>
              </a:rPr>
              <a:t> بوسیله </a:t>
            </a:r>
            <a:r>
              <a:rPr lang="fa-IR" sz="2200" dirty="0">
                <a:cs typeface="B Nazanin" panose="00000400000000000000" pitchFamily="2" charset="-78"/>
              </a:rPr>
              <a:t>روش مبتنی بر </a:t>
            </a:r>
            <a:r>
              <a:rPr lang="en-US" sz="2200" dirty="0">
                <a:cs typeface="B Nazanin" panose="00000400000000000000" pitchFamily="2" charset="-78"/>
              </a:rPr>
              <a:t>OUV/OUF</a:t>
            </a:r>
            <a:endParaRPr lang="fa-IR" sz="22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PWM 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اینورتر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834" y="531235"/>
            <a:ext cx="515302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109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مطالعه </a:t>
            </a:r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DG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واحد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DG 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چندگانه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سیستم</a:t>
            </a:r>
            <a:r>
              <a:rPr lang="en-US" sz="2800" b="1" u="sng" dirty="0" smtClean="0">
                <a:cs typeface="B Nazanin" panose="00000400000000000000" pitchFamily="2" charset="-78"/>
              </a:rPr>
              <a:t>DG </a:t>
            </a:r>
            <a:r>
              <a:rPr lang="fa-IR" sz="2800" b="1" u="sng" dirty="0" smtClean="0">
                <a:cs typeface="B Nazanin" panose="00000400000000000000" pitchFamily="2" charset="-78"/>
              </a:rPr>
              <a:t> سینگل </a:t>
            </a:r>
            <a:r>
              <a:rPr lang="fa-IR" sz="2800" b="1" u="sng" dirty="0">
                <a:cs typeface="B Nazanin" panose="00000400000000000000" pitchFamily="2" charset="-78"/>
              </a:rPr>
              <a:t>متصل به </a:t>
            </a:r>
            <a:r>
              <a:rPr lang="fa-IR" sz="2800" b="1" u="sng" dirty="0" smtClean="0">
                <a:cs typeface="B Nazanin" panose="00000400000000000000" pitchFamily="2" charset="-78"/>
              </a:rPr>
              <a:t>گرید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یک شبکه توزیع واقعی، فیدر بین ولتاژي بالا</a:t>
            </a:r>
            <a:r>
              <a:rPr lang="en-US" sz="2800" dirty="0">
                <a:cs typeface="B Nazanin" panose="00000400000000000000" pitchFamily="2" charset="-78"/>
              </a:rPr>
              <a:t>(HV) </a:t>
            </a:r>
            <a:r>
              <a:rPr lang="fa-IR" sz="2800" dirty="0">
                <a:cs typeface="B Nazanin" panose="00000400000000000000" pitchFamily="2" charset="-78"/>
              </a:rPr>
              <a:t> ولتاژ متوسط </a:t>
            </a:r>
            <a:r>
              <a:rPr lang="en-US" sz="2800" dirty="0">
                <a:cs typeface="B Nazanin" panose="00000400000000000000" pitchFamily="2" charset="-78"/>
              </a:rPr>
              <a:t>(MV)</a:t>
            </a:r>
            <a:r>
              <a:rPr lang="fa-IR" sz="2800" dirty="0">
                <a:cs typeface="B Nazanin" panose="00000400000000000000" pitchFamily="2" charset="-78"/>
              </a:rPr>
              <a:t> و ترانسفورماتورهای </a:t>
            </a:r>
            <a:r>
              <a:rPr lang="en-US" sz="2800" dirty="0">
                <a:cs typeface="B Nazanin" panose="00000400000000000000" pitchFamily="2" charset="-78"/>
              </a:rPr>
              <a:t>MV/LV</a:t>
            </a:r>
            <a:r>
              <a:rPr lang="fa-IR" sz="2800" dirty="0">
                <a:cs typeface="B Nazanin" panose="00000400000000000000" pitchFamily="2" charset="-78"/>
              </a:rPr>
              <a:t> در شکل 1 دارای یک امپدانس بزرگ از نظر بزرگی نسبت به امپدانس ترانسفورماتور در مقایسه با خطوط توزیع کوتاه در طرف </a:t>
            </a:r>
            <a:r>
              <a:rPr lang="en-US" sz="2800" dirty="0">
                <a:cs typeface="B Nazanin" panose="00000400000000000000" pitchFamily="2" charset="-78"/>
              </a:rPr>
              <a:t>LV</a:t>
            </a:r>
            <a:r>
              <a:rPr lang="fa-IR" sz="2800" dirty="0">
                <a:cs typeface="B Nazanin" panose="00000400000000000000" pitchFamily="2" charset="-78"/>
              </a:rPr>
              <a:t> می باشد. برای مثال، شبکه توزیع در بخشی از سئول کره جنوبی در شکل 1 نشان داده شده است.که فیدر های اتصال کوتاه در طرف </a:t>
            </a:r>
            <a:r>
              <a:rPr lang="en-US" sz="2800" dirty="0">
                <a:cs typeface="B Nazanin" panose="00000400000000000000" pitchFamily="2" charset="-78"/>
              </a:rPr>
              <a:t>LV</a:t>
            </a:r>
            <a:r>
              <a:rPr lang="fa-IR" sz="2800" dirty="0">
                <a:cs typeface="B Nazanin" panose="00000400000000000000" pitchFamily="2" charset="-78"/>
              </a:rPr>
              <a:t> با امپدانس کمتر از </a:t>
            </a:r>
            <a:r>
              <a:rPr lang="en-US" sz="2800" dirty="0">
                <a:cs typeface="B Nazanin" panose="00000400000000000000" pitchFamily="2" charset="-78"/>
              </a:rPr>
              <a:t>0.05 </a:t>
            </a:r>
            <a:r>
              <a:rPr lang="en-US" sz="2800" dirty="0" err="1">
                <a:cs typeface="B Nazanin" panose="00000400000000000000" pitchFamily="2" charset="-78"/>
              </a:rPr>
              <a:t>p.u</a:t>
            </a:r>
            <a:r>
              <a:rPr lang="en-US" sz="2800" dirty="0">
                <a:cs typeface="B Nazanin" panose="00000400000000000000" pitchFamily="2" charset="-78"/>
              </a:rPr>
              <a:t>. </a:t>
            </a:r>
            <a:r>
              <a:rPr lang="fa-IR" sz="2800" dirty="0" smtClean="0">
                <a:cs typeface="B Nazanin" panose="00000400000000000000" pitchFamily="2" charset="-78"/>
              </a:rPr>
              <a:t> دارد</a:t>
            </a:r>
            <a:r>
              <a:rPr lang="fa-IR" sz="2800" dirty="0">
                <a:cs typeface="B Nazanin" panose="00000400000000000000" pitchFamily="2" charset="-78"/>
              </a:rPr>
              <a:t>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PWM </a:t>
            </a:r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 اینورتر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3012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268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2017-07-24T07:00:14Z</dcterms:modified>
</cp:coreProperties>
</file>