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امنیت ترکیبی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 امنیت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تست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یک  </a:t>
            </a:r>
            <a:r>
              <a:rPr lang="fa-IR" sz="2800" b="1" u="sng" dirty="0">
                <a:cs typeface="B Nazanin" panose="00000400000000000000" pitchFamily="2" charset="-78"/>
              </a:rPr>
              <a:t>شبکه  پیش خور چند لایه  </a:t>
            </a:r>
            <a:r>
              <a:rPr lang="en-US" sz="2800" b="1" u="sng" dirty="0">
                <a:cs typeface="B Nazanin" panose="00000400000000000000" pitchFamily="2" charset="-78"/>
              </a:rPr>
              <a:t>(MLFFN</a:t>
            </a:r>
            <a:r>
              <a:rPr lang="en-US" sz="2800" b="1" u="sng" dirty="0" smtClean="0">
                <a:cs typeface="B Nazanin" panose="00000400000000000000" pitchFamily="2" charset="-78"/>
              </a:rPr>
              <a:t>)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این مقاله، </a:t>
            </a:r>
            <a:r>
              <a:rPr lang="en-US" sz="2800" dirty="0" smtClean="0">
                <a:cs typeface="B Nazanin" panose="00000400000000000000" pitchFamily="2" charset="-78"/>
              </a:rPr>
              <a:t>MLFFN</a:t>
            </a:r>
            <a:r>
              <a:rPr lang="fa-IR" sz="2800" dirty="0" smtClean="0">
                <a:cs typeface="B Nazanin" panose="00000400000000000000" pitchFamily="2" charset="-78"/>
              </a:rPr>
              <a:t> شامل </a:t>
            </a:r>
            <a:r>
              <a:rPr lang="fa-IR" sz="2800" dirty="0">
                <a:cs typeface="B Nazanin" panose="00000400000000000000" pitchFamily="2" charset="-78"/>
              </a:rPr>
              <a:t>دو لایه پنهان است که </a:t>
            </a:r>
            <a:r>
              <a:rPr lang="fa-IR" sz="2800" dirty="0" smtClean="0">
                <a:cs typeface="B Nazanin" panose="00000400000000000000" pitchFamily="2" charset="-78"/>
              </a:rPr>
              <a:t>داری </a:t>
            </a:r>
            <a:r>
              <a:rPr lang="fa-IR" sz="2800" dirty="0">
                <a:cs typeface="B Nazanin" panose="00000400000000000000" pitchFamily="2" charset="-78"/>
              </a:rPr>
              <a:t>گره‌هایی با تابع </a:t>
            </a:r>
            <a:r>
              <a:rPr lang="fa-IR" sz="2800" dirty="0" smtClean="0">
                <a:cs typeface="B Nazanin" panose="00000400000000000000" pitchFamily="2" charset="-78"/>
              </a:rPr>
              <a:t>فعالیت </a:t>
            </a:r>
            <a:r>
              <a:rPr lang="fa-IR" sz="2800" dirty="0">
                <a:cs typeface="B Nazanin" panose="00000400000000000000" pitchFamily="2" charset="-78"/>
              </a:rPr>
              <a:t>غیرخطی </a:t>
            </a:r>
            <a:r>
              <a:rPr lang="fa-IR" sz="2800" dirty="0" smtClean="0">
                <a:cs typeface="B Nazanin" panose="00000400000000000000" pitchFamily="2" charset="-78"/>
              </a:rPr>
              <a:t>هستند </a:t>
            </a:r>
            <a:r>
              <a:rPr lang="fa-IR" sz="2800" dirty="0">
                <a:cs typeface="B Nazanin" panose="00000400000000000000" pitchFamily="2" charset="-78"/>
              </a:rPr>
              <a:t>و برای ارزیابی امنیت </a:t>
            </a:r>
            <a:r>
              <a:rPr lang="fa-IR" sz="2800" dirty="0" smtClean="0">
                <a:cs typeface="B Nazanin" panose="00000400000000000000" pitchFamily="2" charset="-78"/>
              </a:rPr>
              <a:t>سیستم قدرت بیان‌ شده‌اند</a:t>
            </a:r>
            <a:r>
              <a:rPr lang="fa-IR" sz="2800" dirty="0">
                <a:cs typeface="B Nazanin" panose="00000400000000000000" pitchFamily="2" charset="-78"/>
              </a:rPr>
              <a:t>. </a:t>
            </a:r>
            <a:r>
              <a:rPr lang="fa-IR" sz="2800" dirty="0" smtClean="0">
                <a:cs typeface="B Nazanin" panose="00000400000000000000" pitchFamily="2" charset="-78"/>
              </a:rPr>
              <a:t>هر </a:t>
            </a:r>
            <a:r>
              <a:rPr lang="fa-IR" sz="2800" dirty="0">
                <a:cs typeface="B Nazanin" panose="00000400000000000000" pitchFamily="2" charset="-78"/>
              </a:rPr>
              <a:t>گره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لایه  با  یک </a:t>
            </a:r>
            <a:r>
              <a:rPr lang="fa-IR" sz="2800" dirty="0" smtClean="0">
                <a:cs typeface="B Nazanin" panose="00000400000000000000" pitchFamily="2" charset="-78"/>
              </a:rPr>
              <a:t>مقدار </a:t>
            </a:r>
            <a:r>
              <a:rPr lang="fa-IR" sz="2800" dirty="0">
                <a:cs typeface="B Nazanin" panose="00000400000000000000" pitchFamily="2" charset="-78"/>
              </a:rPr>
              <a:t>وزن‌ اصلی به هر گره  دیگر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لایه‌های بعدی متصل است.  توان واکنشی و واقعی در </a:t>
            </a:r>
            <a:r>
              <a:rPr lang="fa-IR" sz="2800" dirty="0" smtClean="0">
                <a:cs typeface="B Nazanin" panose="00000400000000000000" pitchFamily="2" charset="-78"/>
              </a:rPr>
              <a:t>انواع گذرگاه‌های </a:t>
            </a:r>
            <a:r>
              <a:rPr lang="fa-IR" sz="2800" dirty="0">
                <a:cs typeface="B Nazanin" panose="00000400000000000000" pitchFamily="2" charset="-78"/>
              </a:rPr>
              <a:t>بار  تقاضا می‌شوند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عدد باینری </a:t>
            </a:r>
            <a:r>
              <a:rPr lang="fa-IR" sz="2800" dirty="0" smtClean="0">
                <a:cs typeface="B Nazanin" panose="00000400000000000000" pitchFamily="2" charset="-78"/>
              </a:rPr>
              <a:t>نمایش‌ دهنده </a:t>
            </a:r>
            <a:r>
              <a:rPr lang="fa-IR" sz="2800" dirty="0">
                <a:cs typeface="B Nazanin" panose="00000400000000000000" pitchFamily="2" charset="-78"/>
              </a:rPr>
              <a:t>پیشامدها </a:t>
            </a:r>
            <a:r>
              <a:rPr lang="fa-IR" sz="2800" dirty="0" smtClean="0">
                <a:cs typeface="B Nazanin" panose="00000400000000000000" pitchFamily="2" charset="-78"/>
              </a:rPr>
              <a:t>به </a:t>
            </a:r>
            <a:r>
              <a:rPr lang="fa-IR" sz="2800" dirty="0">
                <a:cs typeface="B Nazanin" panose="00000400000000000000" pitchFamily="2" charset="-78"/>
              </a:rPr>
              <a:t>عنوان </a:t>
            </a:r>
            <a:r>
              <a:rPr lang="fa-IR" sz="2800" dirty="0" smtClean="0">
                <a:cs typeface="B Nazanin" panose="00000400000000000000" pitchFamily="2" charset="-78"/>
              </a:rPr>
              <a:t>ورودی </a:t>
            </a:r>
            <a:r>
              <a:rPr lang="en-US" sz="2800" dirty="0" smtClean="0">
                <a:cs typeface="B Nazanin" panose="00000400000000000000" pitchFamily="2" charset="-78"/>
              </a:rPr>
              <a:t>MLFFN</a:t>
            </a:r>
            <a:r>
              <a:rPr lang="fa-IR" sz="2800" dirty="0" smtClean="0">
                <a:cs typeface="B Nazanin" panose="00000400000000000000" pitchFamily="2" charset="-78"/>
              </a:rPr>
              <a:t> در نظر گرفته </a:t>
            </a:r>
            <a:r>
              <a:rPr lang="fa-IR" sz="2800" dirty="0">
                <a:cs typeface="B Nazanin" panose="00000400000000000000" pitchFamily="2" charset="-78"/>
              </a:rPr>
              <a:t>می‌شوند.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18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951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امنیت ترکیبی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 امنیت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تست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تابع  فعال‌سازی  استفاده شده در لایه  پنهان </a:t>
            </a:r>
            <a:r>
              <a:rPr lang="fa-IR" sz="2800" dirty="0" smtClean="0">
                <a:cs typeface="B Nazanin" panose="00000400000000000000" pitchFamily="2" charset="-78"/>
              </a:rPr>
              <a:t>"</a:t>
            </a:r>
            <a:r>
              <a:rPr lang="fa-IR" sz="2800" dirty="0">
                <a:cs typeface="B Nazanin" panose="00000400000000000000" pitchFamily="2" charset="-78"/>
              </a:rPr>
              <a:t>مماس هذلولی" </a:t>
            </a:r>
            <a:r>
              <a:rPr lang="fa-IR" sz="2800" dirty="0" smtClean="0">
                <a:cs typeface="B Nazanin" panose="00000400000000000000" pitchFamily="2" charset="-78"/>
              </a:rPr>
              <a:t>است</a:t>
            </a:r>
            <a:r>
              <a:rPr lang="fa-IR" sz="2800" dirty="0">
                <a:cs typeface="B Nazanin" panose="00000400000000000000" pitchFamily="2" charset="-78"/>
              </a:rPr>
              <a:t>،  و در لایه  خروجی،  تابع خطی استفاده می‌شود. </a:t>
            </a:r>
            <a:r>
              <a:rPr lang="fa-IR" sz="2800" dirty="0" smtClean="0">
                <a:cs typeface="B Nazanin" panose="00000400000000000000" pitchFamily="2" charset="-78"/>
              </a:rPr>
              <a:t>شبکه  </a:t>
            </a:r>
            <a:r>
              <a:rPr lang="fa-IR" sz="2800" dirty="0">
                <a:cs typeface="B Nazanin" panose="00000400000000000000" pitchFamily="2" charset="-78"/>
              </a:rPr>
              <a:t>با </a:t>
            </a:r>
            <a:r>
              <a:rPr lang="fa-IR" sz="2800" dirty="0" smtClean="0">
                <a:cs typeface="B Nazanin" panose="00000400000000000000" pitchFamily="2" charset="-78"/>
              </a:rPr>
              <a:t>الگوریتم  </a:t>
            </a:r>
            <a:r>
              <a:rPr lang="fa-IR" sz="2800" dirty="0">
                <a:cs typeface="B Nazanin" panose="00000400000000000000" pitchFamily="2" charset="-78"/>
              </a:rPr>
              <a:t>انتشار به  </a:t>
            </a:r>
            <a:r>
              <a:rPr lang="fa-IR" sz="2800" dirty="0" smtClean="0">
                <a:cs typeface="B Nazanin" panose="00000400000000000000" pitchFamily="2" charset="-78"/>
              </a:rPr>
              <a:t>عقب </a:t>
            </a:r>
            <a:r>
              <a:rPr lang="en-US" sz="2800" dirty="0" smtClean="0">
                <a:cs typeface="B Nazanin" panose="00000400000000000000" pitchFamily="2" charset="-78"/>
              </a:rPr>
              <a:t>“</a:t>
            </a:r>
            <a:r>
              <a:rPr lang="en-US" sz="2800" dirty="0" err="1" smtClean="0">
                <a:cs typeface="B Nazanin" panose="00000400000000000000" pitchFamily="2" charset="-78"/>
              </a:rPr>
              <a:t>Levenberg</a:t>
            </a:r>
            <a:r>
              <a:rPr lang="en-US" sz="2800" dirty="0" smtClean="0">
                <a:cs typeface="B Nazanin" panose="00000400000000000000" pitchFamily="2" charset="-78"/>
              </a:rPr>
              <a:t>-Marquardt "</a:t>
            </a:r>
            <a:r>
              <a:rPr lang="fa-IR" sz="2800" dirty="0" smtClean="0">
                <a:cs typeface="B Nazanin" panose="00000400000000000000" pitchFamily="2" charset="-78"/>
              </a:rPr>
              <a:t> با </a:t>
            </a:r>
            <a:r>
              <a:rPr lang="fa-IR" sz="2800" dirty="0">
                <a:cs typeface="B Nazanin" panose="00000400000000000000" pitchFamily="2" charset="-78"/>
              </a:rPr>
              <a:t>توجه به </a:t>
            </a:r>
            <a:r>
              <a:rPr lang="fa-IR" sz="2800" dirty="0" smtClean="0">
                <a:cs typeface="B Nazanin" panose="00000400000000000000" pitchFamily="2" charset="-78"/>
              </a:rPr>
              <a:t>خصیصه همگرایی خوب </a:t>
            </a:r>
            <a:r>
              <a:rPr lang="fa-IR" sz="2800" dirty="0">
                <a:cs typeface="B Nazanin" panose="00000400000000000000" pitchFamily="2" charset="-78"/>
              </a:rPr>
              <a:t>آموزش داده‌شده است.  به منظور بدست آوردن </a:t>
            </a:r>
            <a:r>
              <a:rPr lang="fa-IR" sz="2800" dirty="0" smtClean="0">
                <a:cs typeface="B Nazanin" panose="00000400000000000000" pitchFamily="2" charset="-78"/>
              </a:rPr>
              <a:t>تعداد </a:t>
            </a:r>
            <a:r>
              <a:rPr lang="fa-IR" sz="2800" dirty="0">
                <a:cs typeface="B Nazanin" panose="00000400000000000000" pitchFamily="2" charset="-78"/>
              </a:rPr>
              <a:t>بهینه  از نورون‌ها  در لایه  پنهان، </a:t>
            </a:r>
            <a:r>
              <a:rPr lang="fa-IR" sz="2800" dirty="0" smtClean="0">
                <a:cs typeface="B Nazanin" panose="00000400000000000000" pitchFamily="2" charset="-78"/>
              </a:rPr>
              <a:t>تعداد </a:t>
            </a:r>
            <a:r>
              <a:rPr lang="fa-IR" sz="2800" dirty="0">
                <a:cs typeface="B Nazanin" panose="00000400000000000000" pitchFamily="2" charset="-78"/>
              </a:rPr>
              <a:t>نورون‌ها در اولین </a:t>
            </a:r>
            <a:r>
              <a:rPr lang="fa-IR" sz="2800" dirty="0" smtClean="0">
                <a:cs typeface="B Nazanin" panose="00000400000000000000" pitchFamily="2" charset="-78"/>
              </a:rPr>
              <a:t>لایه پنهان  از </a:t>
            </a:r>
            <a:r>
              <a:rPr lang="fa-IR" sz="2800" dirty="0">
                <a:cs typeface="B Nazanin" panose="00000400000000000000" pitchFamily="2" charset="-78"/>
              </a:rPr>
              <a:t>10 تا 60  تغییر می‌کند و در دومین لایه  پنهان  از  3  تا 10 تغییر می‌کند.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19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95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امنیت ترکیبی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 امنیت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تست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شبکه  تابع بنیادی شعاعی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600" dirty="0" smtClean="0">
                <a:cs typeface="B Nazanin" panose="00000400000000000000" pitchFamily="2" charset="-78"/>
              </a:rPr>
              <a:t>RBFN</a:t>
            </a:r>
            <a:r>
              <a:rPr lang="fa-IR" sz="2600" dirty="0" smtClean="0">
                <a:cs typeface="B Nazanin" panose="00000400000000000000" pitchFamily="2" charset="-78"/>
              </a:rPr>
              <a:t> یک کلاس از </a:t>
            </a:r>
            <a:r>
              <a:rPr lang="fa-IR" sz="2600" dirty="0">
                <a:cs typeface="B Nazanin" panose="00000400000000000000" pitchFamily="2" charset="-78"/>
              </a:rPr>
              <a:t>شبکه‌های عصبی پیشخور و شامل  یک لایه </a:t>
            </a:r>
            <a:r>
              <a:rPr lang="fa-IR" sz="2600" dirty="0" smtClean="0">
                <a:cs typeface="B Nazanin" panose="00000400000000000000" pitchFamily="2" charset="-78"/>
              </a:rPr>
              <a:t>ورودی </a:t>
            </a:r>
            <a:r>
              <a:rPr lang="fa-IR" sz="2600" dirty="0">
                <a:cs typeface="B Nazanin" panose="00000400000000000000" pitchFamily="2" charset="-78"/>
              </a:rPr>
              <a:t>، یک لایه مخفی، و یک لایه  خروجی بودند. </a:t>
            </a:r>
            <a:r>
              <a:rPr lang="fa-IR" sz="2600" dirty="0" smtClean="0">
                <a:cs typeface="B Nazanin" panose="00000400000000000000" pitchFamily="2" charset="-78"/>
              </a:rPr>
              <a:t>شبکه  </a:t>
            </a:r>
            <a:r>
              <a:rPr lang="fa-IR" sz="2600" dirty="0">
                <a:cs typeface="B Nazanin" panose="00000400000000000000" pitchFamily="2" charset="-78"/>
              </a:rPr>
              <a:t>قادر به </a:t>
            </a:r>
            <a:r>
              <a:rPr lang="fa-IR" sz="2600" dirty="0" smtClean="0">
                <a:cs typeface="B Nazanin" panose="00000400000000000000" pitchFamily="2" charset="-78"/>
              </a:rPr>
              <a:t>اجرای  </a:t>
            </a:r>
            <a:r>
              <a:rPr lang="fa-IR" sz="2600" dirty="0">
                <a:cs typeface="B Nazanin" panose="00000400000000000000" pitchFamily="2" charset="-78"/>
              </a:rPr>
              <a:t>نگاشت غیرخطی </a:t>
            </a:r>
            <a:r>
              <a:rPr lang="fa-IR" sz="2600" dirty="0" smtClean="0">
                <a:cs typeface="B Nazanin" panose="00000400000000000000" pitchFamily="2" charset="-78"/>
              </a:rPr>
              <a:t>خصیصه‌های ورودی در </a:t>
            </a:r>
            <a:r>
              <a:rPr lang="fa-IR" sz="2600" dirty="0">
                <a:cs typeface="B Nazanin" panose="00000400000000000000" pitchFamily="2" charset="-78"/>
              </a:rPr>
              <a:t>خروجی بود. </a:t>
            </a:r>
            <a:r>
              <a:rPr lang="fa-IR" sz="2600" dirty="0" smtClean="0">
                <a:cs typeface="B Nazanin" panose="00000400000000000000" pitchFamily="2" charset="-78"/>
              </a:rPr>
              <a:t>لایه مخفی شامل نورون‌هایی </a:t>
            </a:r>
            <a:r>
              <a:rPr lang="fa-IR" sz="2600" dirty="0">
                <a:cs typeface="B Nazanin" panose="00000400000000000000" pitchFamily="2" charset="-78"/>
              </a:rPr>
              <a:t>با </a:t>
            </a:r>
            <a:r>
              <a:rPr lang="fa-IR" sz="2600" dirty="0" smtClean="0">
                <a:cs typeface="B Nazanin" panose="00000400000000000000" pitchFamily="2" charset="-78"/>
              </a:rPr>
              <a:t>تابع فعال‌سازی گاووس بود. </a:t>
            </a:r>
            <a:r>
              <a:rPr lang="fa-IR" sz="2600" dirty="0">
                <a:cs typeface="B Nazanin" panose="00000400000000000000" pitchFamily="2" charset="-78"/>
              </a:rPr>
              <a:t>در طول آموزش، </a:t>
            </a:r>
            <a:r>
              <a:rPr lang="fa-IR" sz="2600" dirty="0" smtClean="0">
                <a:cs typeface="B Nazanin" panose="00000400000000000000" pitchFamily="2" charset="-78"/>
              </a:rPr>
              <a:t>همه </a:t>
            </a:r>
            <a:r>
              <a:rPr lang="fa-IR" sz="2600" dirty="0">
                <a:cs typeface="B Nazanin" panose="00000400000000000000" pitchFamily="2" charset="-78"/>
              </a:rPr>
              <a:t>متغییرهای ورودی به  نورن‌ها در طول </a:t>
            </a:r>
            <a:r>
              <a:rPr lang="fa-IR" sz="2600" dirty="0" smtClean="0">
                <a:cs typeface="B Nazanin" panose="00000400000000000000" pitchFamily="2" charset="-78"/>
              </a:rPr>
              <a:t>لایه‌مخفی </a:t>
            </a:r>
            <a:r>
              <a:rPr lang="fa-IR" sz="2600" dirty="0">
                <a:cs typeface="B Nazanin" panose="00000400000000000000" pitchFamily="2" charset="-78"/>
              </a:rPr>
              <a:t>به </a:t>
            </a:r>
            <a:r>
              <a:rPr lang="fa-IR" sz="2600" dirty="0" smtClean="0">
                <a:cs typeface="B Nazanin" panose="00000400000000000000" pitchFamily="2" charset="-78"/>
              </a:rPr>
              <a:t>طور </a:t>
            </a:r>
            <a:r>
              <a:rPr lang="fa-IR" sz="2600" dirty="0">
                <a:cs typeface="B Nazanin" panose="00000400000000000000" pitchFamily="2" charset="-78"/>
              </a:rPr>
              <a:t>مستقیم از طریق </a:t>
            </a:r>
            <a:r>
              <a:rPr lang="fa-IR" sz="2600" dirty="0" smtClean="0">
                <a:cs typeface="B Nazanin" panose="00000400000000000000" pitchFamily="2" charset="-78"/>
              </a:rPr>
              <a:t>ارتباطات </a:t>
            </a:r>
            <a:r>
              <a:rPr lang="fa-IR" sz="2600" dirty="0">
                <a:cs typeface="B Nazanin" panose="00000400000000000000" pitchFamily="2" charset="-78"/>
              </a:rPr>
              <a:t>درونی </a:t>
            </a:r>
            <a:r>
              <a:rPr lang="fa-IR" sz="2600" dirty="0" smtClean="0">
                <a:cs typeface="B Nazanin" panose="00000400000000000000" pitchFamily="2" charset="-78"/>
              </a:rPr>
              <a:t>با وزن </a:t>
            </a:r>
            <a:r>
              <a:rPr lang="fa-IR" sz="2600" dirty="0">
                <a:cs typeface="B Nazanin" panose="00000400000000000000" pitchFamily="2" charset="-78"/>
              </a:rPr>
              <a:t>واحد خورانده  می‌شود و </a:t>
            </a:r>
            <a:r>
              <a:rPr lang="fa-IR" sz="2600" dirty="0" smtClean="0">
                <a:cs typeface="B Nazanin" panose="00000400000000000000" pitchFamily="2" charset="-78"/>
              </a:rPr>
              <a:t>تنها وزن‌ها </a:t>
            </a:r>
            <a:r>
              <a:rPr lang="fa-IR" sz="2600" dirty="0">
                <a:cs typeface="B Nazanin" panose="00000400000000000000" pitchFamily="2" charset="-78"/>
              </a:rPr>
              <a:t>بین </a:t>
            </a:r>
            <a:r>
              <a:rPr lang="fa-IR" sz="2600" dirty="0" smtClean="0">
                <a:cs typeface="B Nazanin" panose="00000400000000000000" pitchFamily="2" charset="-78"/>
              </a:rPr>
              <a:t>لایه </a:t>
            </a:r>
            <a:r>
              <a:rPr lang="fa-IR" sz="2600" dirty="0">
                <a:cs typeface="B Nazanin" panose="00000400000000000000" pitchFamily="2" charset="-78"/>
              </a:rPr>
              <a:t>مخفی </a:t>
            </a:r>
            <a:r>
              <a:rPr lang="fa-IR" sz="2600" dirty="0" smtClean="0">
                <a:cs typeface="B Nazanin" panose="00000400000000000000" pitchFamily="2" charset="-78"/>
              </a:rPr>
              <a:t>و </a:t>
            </a:r>
            <a:r>
              <a:rPr lang="fa-IR" sz="2600" dirty="0">
                <a:cs typeface="B Nazanin" panose="00000400000000000000" pitchFamily="2" charset="-78"/>
              </a:rPr>
              <a:t>لایه  </a:t>
            </a:r>
            <a:r>
              <a:rPr lang="fa-IR" sz="2600" dirty="0" smtClean="0">
                <a:cs typeface="B Nazanin" panose="00000400000000000000" pitchFamily="2" charset="-78"/>
              </a:rPr>
              <a:t>یاد گرفته </a:t>
            </a:r>
            <a:r>
              <a:rPr lang="fa-IR" sz="2600" dirty="0">
                <a:cs typeface="B Nazanin" panose="00000400000000000000" pitchFamily="2" charset="-78"/>
              </a:rPr>
              <a:t>می‌شدند. </a:t>
            </a:r>
            <a:r>
              <a:rPr lang="fa-IR" sz="2600" dirty="0" smtClean="0">
                <a:cs typeface="B Nazanin" panose="00000400000000000000" pitchFamily="2" charset="-78"/>
              </a:rPr>
              <a:t>بنابراین</a:t>
            </a:r>
            <a:r>
              <a:rPr lang="fa-IR" sz="2600" dirty="0">
                <a:cs typeface="B Nazanin" panose="00000400000000000000" pitchFamily="2" charset="-78"/>
              </a:rPr>
              <a:t>، </a:t>
            </a:r>
            <a:r>
              <a:rPr lang="en-US" sz="2600" dirty="0" smtClean="0">
                <a:cs typeface="B Nazanin" panose="00000400000000000000" pitchFamily="2" charset="-78"/>
              </a:rPr>
              <a:t>RBFN </a:t>
            </a:r>
            <a:r>
              <a:rPr lang="fa-IR" sz="2600" dirty="0" smtClean="0">
                <a:cs typeface="B Nazanin" panose="00000400000000000000" pitchFamily="2" charset="-78"/>
              </a:rPr>
              <a:t> همگرایی </a:t>
            </a:r>
            <a:r>
              <a:rPr lang="fa-IR" sz="2600" dirty="0">
                <a:cs typeface="B Nazanin" panose="00000400000000000000" pitchFamily="2" charset="-78"/>
              </a:rPr>
              <a:t>سریعتری را  نسبت  به </a:t>
            </a:r>
            <a:r>
              <a:rPr lang="en-US" sz="2600" dirty="0" smtClean="0">
                <a:cs typeface="B Nazanin" panose="00000400000000000000" pitchFamily="2" charset="-78"/>
              </a:rPr>
              <a:t>MLFFN </a:t>
            </a:r>
            <a:r>
              <a:rPr lang="fa-IR" sz="2600" dirty="0" smtClean="0">
                <a:cs typeface="B Nazanin" panose="00000400000000000000" pitchFamily="2" charset="-78"/>
              </a:rPr>
              <a:t> معمولی </a:t>
            </a:r>
            <a:r>
              <a:rPr lang="fa-IR" sz="2600" dirty="0">
                <a:cs typeface="B Nazanin" panose="00000400000000000000" pitchFamily="2" charset="-78"/>
              </a:rPr>
              <a:t>ارائه می‌دهد.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20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6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امنیت ترکیبی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 امنیت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تست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تولید داده، آموزش و تست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500" dirty="0">
                <a:cs typeface="B Nazanin" panose="00000400000000000000" pitchFamily="2" charset="-78"/>
              </a:rPr>
              <a:t>برای سیستم  تحت بررسی، </a:t>
            </a:r>
            <a:r>
              <a:rPr lang="fa-IR" sz="2500" dirty="0" smtClean="0">
                <a:cs typeface="B Nazanin" panose="00000400000000000000" pitchFamily="2" charset="-78"/>
              </a:rPr>
              <a:t>اول پیشامدهای </a:t>
            </a:r>
            <a:r>
              <a:rPr lang="fa-IR" sz="2500" dirty="0">
                <a:cs typeface="B Nazanin" panose="00000400000000000000" pitchFamily="2" charset="-78"/>
              </a:rPr>
              <a:t>احتمالی لیست می‌شوند. </a:t>
            </a:r>
            <a:r>
              <a:rPr lang="fa-IR" sz="2500" dirty="0" smtClean="0">
                <a:cs typeface="B Nazanin" panose="00000400000000000000" pitchFamily="2" charset="-78"/>
              </a:rPr>
              <a:t>در </a:t>
            </a:r>
            <a:r>
              <a:rPr lang="fa-IR" sz="2500" dirty="0">
                <a:cs typeface="B Nazanin" panose="00000400000000000000" pitchFamily="2" charset="-78"/>
              </a:rPr>
              <a:t>این کار تنها قطع </a:t>
            </a:r>
            <a:r>
              <a:rPr lang="fa-IR" sz="2500" dirty="0" smtClean="0">
                <a:cs typeface="B Nazanin" panose="00000400000000000000" pitchFamily="2" charset="-78"/>
              </a:rPr>
              <a:t>خط درنظرگرفته </a:t>
            </a:r>
            <a:r>
              <a:rPr lang="fa-IR" sz="2500" dirty="0">
                <a:cs typeface="B Nazanin" panose="00000400000000000000" pitchFamily="2" charset="-78"/>
              </a:rPr>
              <a:t>می‌شود. </a:t>
            </a:r>
            <a:r>
              <a:rPr lang="fa-IR" sz="2500" dirty="0" smtClean="0">
                <a:cs typeface="B Nazanin" panose="00000400000000000000" pitchFamily="2" charset="-78"/>
              </a:rPr>
              <a:t>داده‌های </a:t>
            </a:r>
            <a:r>
              <a:rPr lang="fa-IR" sz="2500" dirty="0">
                <a:cs typeface="B Nazanin" panose="00000400000000000000" pitchFamily="2" charset="-78"/>
              </a:rPr>
              <a:t>آموزشی با </a:t>
            </a:r>
            <a:r>
              <a:rPr lang="fa-IR" sz="2500" dirty="0" smtClean="0">
                <a:cs typeface="B Nazanin" panose="00000400000000000000" pitchFamily="2" charset="-78"/>
              </a:rPr>
              <a:t>تغییر </a:t>
            </a:r>
            <a:r>
              <a:rPr lang="fa-IR" sz="2500" dirty="0">
                <a:cs typeface="B Nazanin" panose="00000400000000000000" pitchFamily="2" charset="-78"/>
              </a:rPr>
              <a:t>بار </a:t>
            </a:r>
            <a:r>
              <a:rPr lang="fa-IR" sz="2500" dirty="0" smtClean="0">
                <a:cs typeface="B Nazanin" panose="00000400000000000000" pitchFamily="2" charset="-78"/>
              </a:rPr>
              <a:t>به صورت  </a:t>
            </a:r>
            <a:r>
              <a:rPr lang="fa-IR" sz="2500" dirty="0">
                <a:cs typeface="B Nazanin" panose="00000400000000000000" pitchFamily="2" charset="-78"/>
              </a:rPr>
              <a:t>تصادفی </a:t>
            </a:r>
            <a:r>
              <a:rPr lang="fa-IR" sz="2500" dirty="0" smtClean="0">
                <a:cs typeface="B Nazanin" panose="00000400000000000000" pitchFamily="2" charset="-78"/>
              </a:rPr>
              <a:t>بین 50 </a:t>
            </a:r>
            <a:r>
              <a:rPr lang="fa-IR" sz="2500" dirty="0">
                <a:cs typeface="B Nazanin" panose="00000400000000000000" pitchFamily="2" charset="-78"/>
              </a:rPr>
              <a:t>تا 150 درصد </a:t>
            </a:r>
            <a:r>
              <a:rPr lang="fa-IR" sz="2500" dirty="0" smtClean="0">
                <a:cs typeface="B Nazanin" panose="00000400000000000000" pitchFamily="2" charset="-78"/>
              </a:rPr>
              <a:t>مقدار </a:t>
            </a:r>
            <a:r>
              <a:rPr lang="fa-IR" sz="2500" dirty="0">
                <a:cs typeface="B Nazanin" panose="00000400000000000000" pitchFamily="2" charset="-78"/>
              </a:rPr>
              <a:t>پایه </a:t>
            </a:r>
            <a:r>
              <a:rPr lang="fa-IR" sz="2500" dirty="0" smtClean="0">
                <a:cs typeface="B Nazanin" panose="00000400000000000000" pitchFamily="2" charset="-78"/>
              </a:rPr>
              <a:t>تولید </a:t>
            </a:r>
            <a:r>
              <a:rPr lang="fa-IR" sz="2500" dirty="0">
                <a:cs typeface="B Nazanin" panose="00000400000000000000" pitchFamily="2" charset="-78"/>
              </a:rPr>
              <a:t>می‌شوند. برای هر شرط  بارگذاری بعد و پس از قطع </a:t>
            </a:r>
            <a:r>
              <a:rPr lang="fa-IR" sz="2500" dirty="0" smtClean="0">
                <a:cs typeface="B Nazanin" panose="00000400000000000000" pitchFamily="2" charset="-78"/>
              </a:rPr>
              <a:t>ولتاژ </a:t>
            </a:r>
            <a:r>
              <a:rPr lang="fa-IR" sz="2500" dirty="0">
                <a:cs typeface="B Nazanin" panose="00000400000000000000" pitchFamily="2" charset="-78"/>
              </a:rPr>
              <a:t>گذرگاه </a:t>
            </a:r>
            <a:r>
              <a:rPr lang="fa-IR" sz="2500" dirty="0" smtClean="0">
                <a:cs typeface="B Nazanin" panose="00000400000000000000" pitchFamily="2" charset="-78"/>
              </a:rPr>
              <a:t>و جریان </a:t>
            </a:r>
            <a:r>
              <a:rPr lang="fa-IR" sz="2500" dirty="0">
                <a:cs typeface="B Nazanin" panose="00000400000000000000" pitchFamily="2" charset="-78"/>
              </a:rPr>
              <a:t>خط </a:t>
            </a:r>
            <a:r>
              <a:rPr lang="fa-IR" sz="2500" dirty="0" smtClean="0">
                <a:cs typeface="B Nazanin" panose="00000400000000000000" pitchFamily="2" charset="-78"/>
              </a:rPr>
              <a:t>با تکرار </a:t>
            </a:r>
            <a:r>
              <a:rPr lang="fa-IR" sz="2500" dirty="0">
                <a:cs typeface="B Nazanin" panose="00000400000000000000" pitchFamily="2" charset="-78"/>
              </a:rPr>
              <a:t>کامل </a:t>
            </a:r>
            <a:r>
              <a:rPr lang="fa-IR" sz="2500" dirty="0" smtClean="0">
                <a:cs typeface="B Nazanin" panose="00000400000000000000" pitchFamily="2" charset="-78"/>
              </a:rPr>
              <a:t>تحلیل </a:t>
            </a:r>
            <a:r>
              <a:rPr lang="fa-IR" sz="2500" dirty="0">
                <a:cs typeface="B Nazanin" panose="00000400000000000000" pitchFamily="2" charset="-78"/>
              </a:rPr>
              <a:t>جریان بار  نیوتون </a:t>
            </a:r>
            <a:r>
              <a:rPr lang="fa-IR" sz="2500" dirty="0" smtClean="0">
                <a:cs typeface="B Nazanin" panose="00000400000000000000" pitchFamily="2" charset="-78"/>
              </a:rPr>
              <a:t>رافسون </a:t>
            </a:r>
            <a:r>
              <a:rPr lang="en-US" sz="2500" dirty="0" smtClean="0">
                <a:cs typeface="B Nazanin" panose="00000400000000000000" pitchFamily="2" charset="-78"/>
              </a:rPr>
              <a:t>(NR</a:t>
            </a:r>
            <a:r>
              <a:rPr lang="en-US" sz="2500" dirty="0">
                <a:cs typeface="B Nazanin" panose="00000400000000000000" pitchFamily="2" charset="-78"/>
              </a:rPr>
              <a:t>)</a:t>
            </a:r>
            <a:r>
              <a:rPr lang="fa-IR" sz="2500" dirty="0">
                <a:cs typeface="B Nazanin" panose="00000400000000000000" pitchFamily="2" charset="-78"/>
              </a:rPr>
              <a:t> </a:t>
            </a:r>
            <a:r>
              <a:rPr lang="fa-IR" sz="2500" dirty="0" smtClean="0">
                <a:cs typeface="B Nazanin" panose="00000400000000000000" pitchFamily="2" charset="-78"/>
              </a:rPr>
              <a:t>محاسبه </a:t>
            </a:r>
            <a:r>
              <a:rPr lang="fa-IR" sz="2500" dirty="0">
                <a:cs typeface="B Nazanin" panose="00000400000000000000" pitchFamily="2" charset="-78"/>
              </a:rPr>
              <a:t>می‌شود. برای هر مورد، </a:t>
            </a:r>
            <a:r>
              <a:rPr lang="fa-IR" sz="2500" dirty="0" smtClean="0">
                <a:cs typeface="B Nazanin" panose="00000400000000000000" pitchFamily="2" charset="-78"/>
              </a:rPr>
              <a:t>شاخص </a:t>
            </a:r>
            <a:r>
              <a:rPr lang="fa-IR" sz="2500" dirty="0">
                <a:cs typeface="B Nazanin" panose="00000400000000000000" pitchFamily="2" charset="-78"/>
              </a:rPr>
              <a:t>امنیت  ترکیبی  بااستفاده از معادله (</a:t>
            </a:r>
            <a:r>
              <a:rPr lang="fa-IR" sz="2500" dirty="0" smtClean="0">
                <a:cs typeface="B Nazanin" panose="00000400000000000000" pitchFamily="2" charset="-78"/>
              </a:rPr>
              <a:t>5)  با در </a:t>
            </a:r>
            <a:r>
              <a:rPr lang="fa-IR" sz="2500" dirty="0">
                <a:cs typeface="B Nazanin" panose="00000400000000000000" pitchFamily="2" charset="-78"/>
              </a:rPr>
              <a:t>نظرگرفتن </a:t>
            </a:r>
            <a:r>
              <a:rPr lang="en-US" sz="2500" dirty="0" smtClean="0">
                <a:cs typeface="B Nazanin" panose="00000400000000000000" pitchFamily="2" charset="-78"/>
              </a:rPr>
              <a:t>n</a:t>
            </a:r>
            <a:r>
              <a:rPr lang="fa-IR" sz="2500" dirty="0" smtClean="0">
                <a:cs typeface="B Nazanin" panose="00000400000000000000" pitchFamily="2" charset="-78"/>
              </a:rPr>
              <a:t> </a:t>
            </a:r>
            <a:r>
              <a:rPr lang="fa-IR" sz="2500" dirty="0">
                <a:cs typeface="B Nazanin" panose="00000400000000000000" pitchFamily="2" charset="-78"/>
              </a:rPr>
              <a:t>برابر 2 </a:t>
            </a:r>
            <a:r>
              <a:rPr lang="fa-IR" sz="2500" dirty="0" smtClean="0">
                <a:cs typeface="B Nazanin" panose="00000400000000000000" pitchFamily="2" charset="-78"/>
              </a:rPr>
              <a:t>محاسبه </a:t>
            </a:r>
            <a:r>
              <a:rPr lang="fa-IR" sz="2500" dirty="0">
                <a:cs typeface="B Nazanin" panose="00000400000000000000" pitchFamily="2" charset="-78"/>
              </a:rPr>
              <a:t>می‌شود.  نزدیک به  5000  مجموعه  آموزشی یا  </a:t>
            </a:r>
            <a:r>
              <a:rPr lang="fa-IR" sz="2500" dirty="0" smtClean="0">
                <a:cs typeface="B Nazanin" panose="00000400000000000000" pitchFamily="2" charset="-78"/>
              </a:rPr>
              <a:t>یاد دهنده از </a:t>
            </a:r>
            <a:r>
              <a:rPr lang="fa-IR" sz="2500" dirty="0">
                <a:cs typeface="B Nazanin" panose="00000400000000000000" pitchFamily="2" charset="-78"/>
              </a:rPr>
              <a:t>سیستم تست تحت بررسی تولید شد.  </a:t>
            </a:r>
            <a:endParaRPr lang="en-US" sz="25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21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03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419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2017-07-24T05:18:08Z</dcterms:modified>
</cp:coreProperties>
</file>