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چارچوب نظری و توسعه فرضیه ها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340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پشتیبانی سرپرست تصورشده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مفهوم </a:t>
            </a:r>
            <a:r>
              <a:rPr lang="en-US" sz="2800" dirty="0">
                <a:cs typeface="B Nazanin" panose="00000400000000000000" pitchFamily="2" charset="-78"/>
              </a:rPr>
              <a:t>PSS</a:t>
            </a:r>
            <a:r>
              <a:rPr lang="fa-IR" sz="2800" dirty="0">
                <a:cs typeface="B Nazanin" panose="00000400000000000000" pitchFamily="2" charset="-78"/>
              </a:rPr>
              <a:t> از تئوری پشتیبانی سازمانی می‌آید </a:t>
            </a:r>
            <a:r>
              <a:rPr lang="en-US" sz="2800" dirty="0" err="1" smtClean="0">
                <a:cs typeface="B Nazanin" panose="00000400000000000000" pitchFamily="2" charset="-78"/>
              </a:rPr>
              <a:t>Kottke</a:t>
            </a:r>
            <a:r>
              <a:rPr lang="fa-IR" sz="2800" dirty="0" smtClean="0">
                <a:cs typeface="B Nazanin" panose="00000400000000000000" pitchFamily="2" charset="-78"/>
              </a:rPr>
              <a:t> و  </a:t>
            </a:r>
            <a:r>
              <a:rPr lang="en-US" sz="2800" dirty="0" err="1" smtClean="0">
                <a:cs typeface="B Nazanin" panose="00000400000000000000" pitchFamily="2" charset="-78"/>
              </a:rPr>
              <a:t>Sharrafinski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در سال 1988  </a:t>
            </a:r>
            <a:r>
              <a:rPr lang="en-US" sz="2800" dirty="0">
                <a:cs typeface="B Nazanin" panose="00000400000000000000" pitchFamily="2" charset="-78"/>
              </a:rPr>
              <a:t>PSS</a:t>
            </a:r>
            <a:r>
              <a:rPr lang="fa-IR" sz="2800" dirty="0">
                <a:cs typeface="B Nazanin" panose="00000400000000000000" pitchFamily="2" charset="-78"/>
              </a:rPr>
              <a:t> را  به عنوان  </a:t>
            </a:r>
            <a:r>
              <a:rPr lang="fa-IR" sz="2800" dirty="0" smtClean="0">
                <a:cs typeface="B Nazanin" panose="00000400000000000000" pitchFamily="2" charset="-78"/>
              </a:rPr>
              <a:t>شکل ‌دهنده </a:t>
            </a:r>
            <a:r>
              <a:rPr lang="fa-IR" sz="2800" dirty="0">
                <a:cs typeface="B Nazanin" panose="00000400000000000000" pitchFamily="2" charset="-78"/>
              </a:rPr>
              <a:t>درک کلی کارکنان در رابطه با  درجه‌ای که  کدام سرپرست  سهم خود را ارج می‌نهد و از رفاه خود مراقبت می‌کند، تعیین می‌شود. </a:t>
            </a:r>
            <a:r>
              <a:rPr lang="en-US" sz="2800" dirty="0" err="1" smtClean="0">
                <a:cs typeface="B Nazanin" panose="00000400000000000000" pitchFamily="2" charset="-78"/>
              </a:rPr>
              <a:t>Shanock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en-US" sz="2800" dirty="0" err="1">
                <a:cs typeface="B Nazanin" panose="00000400000000000000" pitchFamily="2" charset="-78"/>
              </a:rPr>
              <a:t>Eisenberger</a:t>
            </a:r>
            <a:r>
              <a:rPr lang="fa-IR" sz="2800" dirty="0">
                <a:cs typeface="B Nazanin" panose="00000400000000000000" pitchFamily="2" charset="-78"/>
              </a:rPr>
              <a:t> اشاره کردند که  درخطی با   تئوری پشتیبان سازمانی،   بررسی‌هایی از تبادلات اجتماعی در تمرکز سازمان برروی تعهدات کارکنان به   بازپرداخت  تغییرات مثبت </a:t>
            </a:r>
            <a:r>
              <a:rPr lang="fa-IR" sz="2800" dirty="0" smtClean="0">
                <a:cs typeface="B Nazanin" panose="00000400000000000000" pitchFamily="2" charset="-78"/>
              </a:rPr>
              <a:t>دریافت‌ شده </a:t>
            </a:r>
            <a:r>
              <a:rPr lang="fa-IR" sz="2800" dirty="0">
                <a:cs typeface="B Nazanin" panose="00000400000000000000" pitchFamily="2" charset="-78"/>
              </a:rPr>
              <a:t>از سازمان تغییر می‌کند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682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قرارداد روانشناختی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مفهومی‌سازی </a:t>
            </a:r>
            <a:r>
              <a:rPr lang="en-US" sz="2800" dirty="0">
                <a:cs typeface="B Nazanin" panose="00000400000000000000" pitchFamily="2" charset="-78"/>
              </a:rPr>
              <a:t>PC</a:t>
            </a:r>
            <a:r>
              <a:rPr lang="fa-IR" sz="2800" dirty="0">
                <a:cs typeface="B Nazanin" panose="00000400000000000000" pitchFamily="2" charset="-78"/>
              </a:rPr>
              <a:t> از ریشه‌های تاریخی در تئوری </a:t>
            </a:r>
            <a:r>
              <a:rPr lang="en-US" sz="2800" dirty="0">
                <a:cs typeface="B Nazanin" panose="00000400000000000000" pitchFamily="2" charset="-78"/>
              </a:rPr>
              <a:t>Barnard (1938)</a:t>
            </a:r>
            <a:r>
              <a:rPr lang="fa-IR" sz="2800" dirty="0">
                <a:cs typeface="B Nazanin" panose="00000400000000000000" pitchFamily="2" charset="-78"/>
              </a:rPr>
              <a:t>  تعادل و تئوری </a:t>
            </a:r>
            <a:r>
              <a:rPr lang="en-US" sz="2800" dirty="0" err="1">
                <a:cs typeface="B Nazanin" panose="00000400000000000000" pitchFamily="2" charset="-78"/>
              </a:rPr>
              <a:t>Gouldner</a:t>
            </a:r>
            <a:r>
              <a:rPr lang="fa-IR" sz="2800" dirty="0">
                <a:cs typeface="B Nazanin" panose="00000400000000000000" pitchFamily="2" charset="-78"/>
              </a:rPr>
              <a:t>  متقابل را  شامل می‌شود. با  رابطه کارفرما-کارمند تحت یک تغییر، و با  رکور اقتصادی اخیر که اقتصاد جهانی را مورد هدف قرار داده‌است،  ساختار </a:t>
            </a:r>
            <a:r>
              <a:rPr lang="en-US" sz="2800" dirty="0">
                <a:cs typeface="B Nazanin" panose="00000400000000000000" pitchFamily="2" charset="-78"/>
              </a:rPr>
              <a:t>PC </a:t>
            </a:r>
            <a:r>
              <a:rPr lang="fa-IR" sz="2800" dirty="0">
                <a:cs typeface="B Nazanin" panose="00000400000000000000" pitchFamily="2" charset="-78"/>
              </a:rPr>
              <a:t> به عنوان  یک ناحیه مهم، به خصوص در شرایط </a:t>
            </a:r>
            <a:r>
              <a:rPr lang="fa-IR" sz="2800" dirty="0" smtClean="0">
                <a:cs typeface="B Nazanin" panose="00000400000000000000" pitchFamily="2" charset="-78"/>
              </a:rPr>
              <a:t>سبک‌های </a:t>
            </a:r>
            <a:r>
              <a:rPr lang="fa-IR" sz="2800" dirty="0">
                <a:cs typeface="B Nazanin" panose="00000400000000000000" pitchFamily="2" charset="-78"/>
              </a:rPr>
              <a:t>اسنادی و فاصله‌های قدرتی برای مدیریت </a:t>
            </a:r>
            <a:r>
              <a:rPr lang="fa-IR" sz="2800" dirty="0" smtClean="0">
                <a:cs typeface="B Nazanin" panose="00000400000000000000" pitchFamily="2" charset="-78"/>
              </a:rPr>
              <a:t>پژوهشی </a:t>
            </a:r>
            <a:r>
              <a:rPr lang="fa-IR" sz="2800" dirty="0">
                <a:cs typeface="B Nazanin" panose="00000400000000000000" pitchFamily="2" charset="-78"/>
              </a:rPr>
              <a:t>ظهورکرد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876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اندازه گیری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و 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cs typeface="B Nazanin" panose="00000400000000000000" pitchFamily="2" charset="-78"/>
              </a:rPr>
              <a:t>PC</a:t>
            </a:r>
            <a:r>
              <a:rPr lang="fa-IR" sz="2800" dirty="0" smtClean="0">
                <a:cs typeface="B Nazanin" panose="00000400000000000000" pitchFamily="2" charset="-78"/>
              </a:rPr>
              <a:t> توسط </a:t>
            </a:r>
            <a:r>
              <a:rPr lang="en-US" sz="2800" dirty="0" smtClean="0">
                <a:cs typeface="B Nazanin" panose="00000400000000000000" pitchFamily="2" charset="-78"/>
              </a:rPr>
              <a:t>Rousseau</a:t>
            </a:r>
            <a:r>
              <a:rPr lang="fa-IR" sz="2800" dirty="0" smtClean="0">
                <a:cs typeface="B Nazanin" panose="00000400000000000000" pitchFamily="2" charset="-78"/>
              </a:rPr>
              <a:t> به عنوان </a:t>
            </a:r>
            <a:r>
              <a:rPr lang="fa-IR" sz="2800" dirty="0">
                <a:cs typeface="B Nazanin" panose="00000400000000000000" pitchFamily="2" charset="-78"/>
              </a:rPr>
              <a:t>"باور شخصی، </a:t>
            </a:r>
            <a:r>
              <a:rPr lang="fa-IR" sz="2800" dirty="0" smtClean="0">
                <a:cs typeface="B Nazanin" panose="00000400000000000000" pitchFamily="2" charset="-78"/>
              </a:rPr>
              <a:t>شکل‌ گرفته </a:t>
            </a:r>
            <a:r>
              <a:rPr lang="fa-IR" sz="2800" dirty="0">
                <a:cs typeface="B Nazanin" panose="00000400000000000000" pitchFamily="2" charset="-78"/>
              </a:rPr>
              <a:t>توسط سازمان، با توجه به  شرایط </a:t>
            </a:r>
            <a:r>
              <a:rPr lang="fa-IR" sz="2800" dirty="0" smtClean="0">
                <a:cs typeface="B Nazanin" panose="00000400000000000000" pitchFamily="2" charset="-78"/>
              </a:rPr>
              <a:t>توافقات </a:t>
            </a:r>
            <a:r>
              <a:rPr lang="fa-IR" sz="2800" dirty="0">
                <a:cs typeface="B Nazanin" panose="00000400000000000000" pitchFamily="2" charset="-78"/>
              </a:rPr>
              <a:t>تبادلات بین </a:t>
            </a:r>
            <a:r>
              <a:rPr lang="fa-IR" sz="2800" dirty="0" smtClean="0">
                <a:cs typeface="B Nazanin" panose="00000400000000000000" pitchFamily="2" charset="-78"/>
              </a:rPr>
              <a:t>فرد </a:t>
            </a:r>
            <a:r>
              <a:rPr lang="fa-IR" sz="2800" dirty="0">
                <a:cs typeface="B Nazanin" panose="00000400000000000000" pitchFamily="2" charset="-78"/>
              </a:rPr>
              <a:t>و سازمانش" تعریف شده است.  این موضوع </a:t>
            </a:r>
            <a:r>
              <a:rPr lang="fa-IR" sz="2800" dirty="0" smtClean="0">
                <a:cs typeface="B Nazanin" panose="00000400000000000000" pitchFamily="2" charset="-78"/>
              </a:rPr>
              <a:t>برمبنای </a:t>
            </a:r>
            <a:r>
              <a:rPr lang="fa-IR" sz="2800" dirty="0">
                <a:cs typeface="B Nazanin" panose="00000400000000000000" pitchFamily="2" charset="-78"/>
              </a:rPr>
              <a:t>تئوری تبادلات اجتماعی  است،  که بیان می‌کند اگر  سازمان برای فراهم‌کردن بازده </a:t>
            </a:r>
            <a:r>
              <a:rPr lang="fa-IR" sz="2800" dirty="0" smtClean="0">
                <a:cs typeface="B Nazanin" panose="00000400000000000000" pitchFamily="2" charset="-78"/>
              </a:rPr>
              <a:t>متقابل </a:t>
            </a:r>
            <a:r>
              <a:rPr lang="fa-IR" sz="2800" dirty="0">
                <a:cs typeface="B Nazanin" panose="00000400000000000000" pitchFamily="2" charset="-78"/>
              </a:rPr>
              <a:t>شکست بخورد، کارکنان ممکن است یک نقض ارتباط تبادلی مورد انتظار را  درک‌کنند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تبدیل </a:t>
            </a:r>
            <a:r>
              <a:rPr lang="fa-IR" sz="2800" dirty="0" smtClean="0">
                <a:cs typeface="B Nazanin" panose="00000400000000000000" pitchFamily="2" charset="-78"/>
              </a:rPr>
              <a:t>به‌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موردی </a:t>
            </a:r>
            <a:r>
              <a:rPr lang="fa-IR" sz="2800" dirty="0">
                <a:cs typeface="B Nazanin" panose="00000400000000000000" pitchFamily="2" charset="-78"/>
              </a:rPr>
              <a:t>شوند که  تمایلی به ملاقات تعهدات خود برای سازمان ندارد.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009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2017-07-23T10:17:38Z</dcterms:modified>
</cp:coreProperties>
</file>