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راه حل پیشنهادی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مدل ها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 اینترنت  اشیای اجتماعی  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در این مقاله،  بدون از دست دادن  کلیت،  به  </a:t>
            </a:r>
            <a:r>
              <a:rPr lang="fa-IR" sz="2800" dirty="0" smtClean="0">
                <a:cs typeface="B Nazanin" panose="00000400000000000000" pitchFamily="2" charset="-78"/>
              </a:rPr>
              <a:t>مدل</a:t>
            </a:r>
            <a:r>
              <a:rPr lang="en-US" sz="2800" dirty="0" err="1" smtClean="0">
                <a:cs typeface="B Nazanin" panose="00000400000000000000" pitchFamily="2" charset="-78"/>
              </a:rPr>
              <a:t>IoT</a:t>
            </a:r>
            <a:r>
              <a:rPr lang="en-US" sz="2800" dirty="0" smtClean="0">
                <a:cs typeface="B Nazanin" panose="00000400000000000000" pitchFamily="2" charset="-78"/>
              </a:rPr>
              <a:t>  </a:t>
            </a:r>
            <a:r>
              <a:rPr lang="fa-IR" sz="2800" dirty="0" smtClean="0">
                <a:cs typeface="B Nazanin" panose="00000400000000000000" pitchFamily="2" charset="-78"/>
              </a:rPr>
              <a:t> اجتماعی </a:t>
            </a:r>
            <a:r>
              <a:rPr lang="fa-IR" sz="2800" dirty="0">
                <a:cs typeface="B Nazanin" panose="00000400000000000000" pitchFamily="2" charset="-78"/>
              </a:rPr>
              <a:t>مراجعه </a:t>
            </a:r>
            <a:r>
              <a:rPr lang="fa-IR" sz="2800" dirty="0" smtClean="0">
                <a:cs typeface="B Nazanin" panose="00000400000000000000" pitchFamily="2" charset="-78"/>
              </a:rPr>
              <a:t>می‌کنیم (از </a:t>
            </a:r>
            <a:r>
              <a:rPr lang="fa-IR" sz="2800" dirty="0">
                <a:cs typeface="B Nazanin" panose="00000400000000000000" pitchFamily="2" charset="-78"/>
              </a:rPr>
              <a:t>کلمه </a:t>
            </a:r>
            <a:r>
              <a:rPr lang="fa-IR" sz="2800" dirty="0" smtClean="0">
                <a:cs typeface="B Nazanin" panose="00000400000000000000" pitchFamily="2" charset="-78"/>
              </a:rPr>
              <a:t>اختصاری</a:t>
            </a:r>
            <a:r>
              <a:rPr lang="en-US" sz="2800" dirty="0" err="1" smtClean="0">
                <a:cs typeface="B Nazanin" panose="00000400000000000000" pitchFamily="2" charset="-78"/>
              </a:rPr>
              <a:t>SIoT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 برای </a:t>
            </a:r>
            <a:r>
              <a:rPr lang="fa-IR" sz="2800" dirty="0">
                <a:cs typeface="B Nazanin" panose="00000400000000000000" pitchFamily="2" charset="-78"/>
              </a:rPr>
              <a:t>اشاره به آن استفاده می‌کنیم).  برطبق این </a:t>
            </a:r>
            <a:r>
              <a:rPr lang="fa-IR" sz="2800" dirty="0" smtClean="0">
                <a:cs typeface="B Nazanin" panose="00000400000000000000" pitchFamily="2" charset="-78"/>
              </a:rPr>
              <a:t>مدل</a:t>
            </a:r>
            <a:r>
              <a:rPr lang="fa-IR" sz="2800" dirty="0">
                <a:cs typeface="B Nazanin" panose="00000400000000000000" pitchFamily="2" charset="-78"/>
              </a:rPr>
              <a:t>، </a:t>
            </a:r>
            <a:r>
              <a:rPr lang="fa-IR" sz="2800" dirty="0" smtClean="0">
                <a:cs typeface="B Nazanin" panose="00000400000000000000" pitchFamily="2" charset="-78"/>
              </a:rPr>
              <a:t>یک  </a:t>
            </a:r>
            <a:r>
              <a:rPr lang="fa-IR" sz="2800" dirty="0">
                <a:cs typeface="B Nazanin" panose="00000400000000000000" pitchFamily="2" charset="-78"/>
              </a:rPr>
              <a:t>مجموعه  از فرم‌های  اجتماعی‌کردن  در میان اشیای مشابه  تعریف شده است، که </a:t>
            </a:r>
            <a:r>
              <a:rPr lang="fa-IR" sz="2800" dirty="0" smtClean="0">
                <a:cs typeface="B Nazanin" panose="00000400000000000000" pitchFamily="2" charset="-78"/>
              </a:rPr>
              <a:t>در </a:t>
            </a:r>
            <a:r>
              <a:rPr lang="fa-IR" sz="2800" dirty="0">
                <a:cs typeface="B Nazanin" panose="00000400000000000000" pitchFamily="2" charset="-78"/>
              </a:rPr>
              <a:t>همان دوره  با همان سازنده  ایجاد می‌شود.  علاوه براین، اشیا می‌توانند </a:t>
            </a:r>
            <a:r>
              <a:rPr lang="fa-IR" sz="2800" dirty="0" smtClean="0">
                <a:cs typeface="B Nazanin" panose="00000400000000000000" pitchFamily="2" charset="-78"/>
              </a:rPr>
              <a:t>رابطه  </a:t>
            </a:r>
            <a:r>
              <a:rPr lang="fa-IR" sz="2800" dirty="0">
                <a:cs typeface="B Nazanin" panose="00000400000000000000" pitchFamily="2" charset="-78"/>
              </a:rPr>
              <a:t>اشیا را  در یک  محل و در یک  کار مشترک </a:t>
            </a:r>
            <a:r>
              <a:rPr lang="fa-IR" sz="2800" dirty="0" smtClean="0">
                <a:cs typeface="B Nazanin" panose="00000400000000000000" pitchFamily="2" charset="-78"/>
              </a:rPr>
              <a:t>را  </a:t>
            </a:r>
            <a:r>
              <a:rPr lang="fa-IR" sz="2800" dirty="0">
                <a:cs typeface="B Nazanin" panose="00000400000000000000" pitchFamily="2" charset="-78"/>
              </a:rPr>
              <a:t>ایجاد کنند، مانند انسان‌هایی که  تجربیات </a:t>
            </a:r>
            <a:r>
              <a:rPr lang="fa-IR" sz="2800" dirty="0" smtClean="0">
                <a:cs typeface="B Nazanin" panose="00000400000000000000" pitchFamily="2" charset="-78"/>
              </a:rPr>
              <a:t>شخصی یا  </a:t>
            </a:r>
            <a:r>
              <a:rPr lang="fa-IR" sz="2800" dirty="0">
                <a:cs typeface="B Nazanin" panose="00000400000000000000" pitchFamily="2" charset="-78"/>
              </a:rPr>
              <a:t>عمومی  را به </a:t>
            </a:r>
            <a:r>
              <a:rPr lang="fa-IR" sz="2800" dirty="0" smtClean="0">
                <a:cs typeface="B Nazanin" panose="00000400000000000000" pitchFamily="2" charset="-78"/>
              </a:rPr>
              <a:t>اشتراک‌ می‌گذارند</a:t>
            </a:r>
            <a:r>
              <a:rPr lang="fa-IR" sz="2800" dirty="0">
                <a:cs typeface="B Nazanin" panose="00000400000000000000" pitchFamily="2" charset="-78"/>
              </a:rPr>
              <a:t>.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5</a:t>
            </a:r>
            <a:r>
              <a:rPr lang="en-US" sz="2400" dirty="0" smtClean="0"/>
              <a:t>/</a:t>
            </a:r>
            <a:r>
              <a:rPr lang="fa-IR" sz="2400" dirty="0" smtClean="0"/>
              <a:t>39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 زمینه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35621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راه حل پیشنهادی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مدل ها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 نوع  مضاعف  روابط برای اشیای متعلق به  همان  کاربر  تعریف می‌شود (  گوشی تلفن  همراه، کنسول بازی</a:t>
            </a:r>
            <a:r>
              <a:rPr lang="fa-IR" sz="2800" dirty="0" smtClean="0">
                <a:cs typeface="B Nazanin" panose="00000400000000000000" pitchFamily="2" charset="-78"/>
              </a:rPr>
              <a:t>) </a:t>
            </a:r>
            <a:r>
              <a:rPr lang="fa-IR" sz="2800" dirty="0">
                <a:cs typeface="B Nazanin" panose="00000400000000000000" pitchFamily="2" charset="-78"/>
              </a:rPr>
              <a:t>که  نام آن‌ها  روابط اشیای مالکیت  است .  روابط اخیر  زمانی ایجاد می‌شوند که  اشیا،  یا  گاه  و بیگاه  یا  به  طور مداوم، با  </a:t>
            </a:r>
            <a:r>
              <a:rPr lang="fa-IR" sz="2800" dirty="0" smtClean="0">
                <a:cs typeface="B Nazanin" panose="00000400000000000000" pitchFamily="2" charset="-78"/>
              </a:rPr>
              <a:t>هم </a:t>
            </a:r>
            <a:r>
              <a:rPr lang="fa-IR" sz="2800" dirty="0">
                <a:cs typeface="B Nazanin" panose="00000400000000000000" pitchFamily="2" charset="-78"/>
              </a:rPr>
              <a:t>در ارتباط باشند، صرفآ به  دلیل روابط بین صاحبان  آن‌ها ،  که به آن‌ها  روابط  اشیای اجتماعی می‌گویند.  این روابط  ایجاد می‌شوند و  برمبنای </a:t>
            </a:r>
            <a:r>
              <a:rPr lang="fa-IR" sz="2800" dirty="0" smtClean="0">
                <a:cs typeface="B Nazanin" panose="00000400000000000000" pitchFamily="2" charset="-78"/>
              </a:rPr>
              <a:t>خصیصه  </a:t>
            </a:r>
            <a:r>
              <a:rPr lang="fa-IR" sz="2800" dirty="0">
                <a:cs typeface="B Nazanin" panose="00000400000000000000" pitchFamily="2" charset="-78"/>
              </a:rPr>
              <a:t>اشیا </a:t>
            </a:r>
            <a:r>
              <a:rPr lang="fa-IR" sz="2800" dirty="0" smtClean="0">
                <a:cs typeface="B Nazanin" panose="00000400000000000000" pitchFamily="2" charset="-78"/>
              </a:rPr>
              <a:t>(مانند</a:t>
            </a:r>
            <a:r>
              <a:rPr lang="fa-IR" sz="2800" dirty="0">
                <a:cs typeface="B Nazanin" panose="00000400000000000000" pitchFamily="2" charset="-78"/>
              </a:rPr>
              <a:t>: نوع  شی،  قدرت  محاسباتی،  قابلیت‌های تحرک،  برند</a:t>
            </a:r>
            <a:r>
              <a:rPr lang="fa-IR" sz="2800" dirty="0" smtClean="0">
                <a:cs typeface="B Nazanin" panose="00000400000000000000" pitchFamily="2" charset="-78"/>
              </a:rPr>
              <a:t>) </a:t>
            </a:r>
            <a:r>
              <a:rPr lang="fa-IR" sz="2800" dirty="0">
                <a:cs typeface="B Nazanin" panose="00000400000000000000" pitchFamily="2" charset="-78"/>
              </a:rPr>
              <a:t>و فعالیت ان‌ها </a:t>
            </a:r>
            <a:r>
              <a:rPr lang="fa-IR" sz="2800" dirty="0" smtClean="0">
                <a:cs typeface="B Nazanin" panose="00000400000000000000" pitchFamily="2" charset="-78"/>
              </a:rPr>
              <a:t>(تعداد </a:t>
            </a:r>
            <a:r>
              <a:rPr lang="fa-IR" sz="2800" dirty="0">
                <a:cs typeface="B Nazanin" panose="00000400000000000000" pitchFamily="2" charset="-78"/>
              </a:rPr>
              <a:t>ملاقات ها  با  اشیای دیگر)  به  روزرسانی می‌شوند. 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6</a:t>
            </a:r>
            <a:r>
              <a:rPr lang="en-US" sz="2400" dirty="0" smtClean="0"/>
              <a:t>/</a:t>
            </a:r>
            <a:r>
              <a:rPr lang="fa-IR" sz="2400" dirty="0" smtClean="0"/>
              <a:t>39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 زمینه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02463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راه حل پیشنهادی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مدل ها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 ارتقای تکنولوژی در مدیریت  اعتماد </a:t>
            </a:r>
            <a:r>
              <a:rPr lang="fa-IR" sz="2800" b="1" u="sng" dirty="0" smtClean="0">
                <a:cs typeface="B Nazanin" panose="00000400000000000000" pitchFamily="2" charset="-78"/>
              </a:rPr>
              <a:t>شبکه‌های</a:t>
            </a:r>
            <a:r>
              <a:rPr lang="en-US" sz="2800" b="1" u="sng" dirty="0" smtClean="0">
                <a:cs typeface="B Nazanin" panose="00000400000000000000" pitchFamily="2" charset="-78"/>
              </a:rPr>
              <a:t>P2P</a:t>
            </a:r>
            <a:endParaRPr lang="en-US" sz="2800" b="1" u="sng" dirty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 smtClean="0">
                <a:cs typeface="B Nazanin" panose="00000400000000000000" pitchFamily="2" charset="-78"/>
              </a:rPr>
              <a:t>با استفاده </a:t>
            </a:r>
            <a:r>
              <a:rPr lang="fa-IR" sz="2800" dirty="0">
                <a:cs typeface="B Nazanin" panose="00000400000000000000" pitchFamily="2" charset="-78"/>
              </a:rPr>
              <a:t>از اعتماد اجتماعی </a:t>
            </a:r>
            <a:r>
              <a:rPr lang="fa-IR" sz="2800" dirty="0" smtClean="0">
                <a:cs typeface="B Nazanin" panose="00000400000000000000" pitchFamily="2" charset="-78"/>
              </a:rPr>
              <a:t>و </a:t>
            </a:r>
            <a:r>
              <a:rPr lang="fa-IR" sz="2800" dirty="0">
                <a:cs typeface="B Nazanin" panose="00000400000000000000" pitchFamily="2" charset="-78"/>
              </a:rPr>
              <a:t>اعتماد </a:t>
            </a:r>
            <a:r>
              <a:rPr lang="en-US" sz="2800" dirty="0" err="1">
                <a:cs typeface="B Nazanin" panose="00000400000000000000" pitchFamily="2" charset="-78"/>
              </a:rPr>
              <a:t>QoS</a:t>
            </a:r>
            <a:r>
              <a:rPr lang="en-US" sz="2800" dirty="0">
                <a:cs typeface="B Nazanin" panose="00000400000000000000" pitchFamily="2" charset="-78"/>
              </a:rPr>
              <a:t>، </a:t>
            </a:r>
            <a:r>
              <a:rPr lang="fa-IR" sz="2800" dirty="0" smtClean="0">
                <a:cs typeface="B Nazanin" panose="00000400000000000000" pitchFamily="2" charset="-78"/>
              </a:rPr>
              <a:t>پروتکل </a:t>
            </a:r>
            <a:r>
              <a:rPr lang="fa-IR" sz="2800" dirty="0">
                <a:cs typeface="B Nazanin" panose="00000400000000000000" pitchFamily="2" charset="-78"/>
              </a:rPr>
              <a:t>مدیریت </a:t>
            </a:r>
            <a:r>
              <a:rPr lang="fa-IR" sz="2800" dirty="0" smtClean="0">
                <a:cs typeface="B Nazanin" panose="00000400000000000000" pitchFamily="2" charset="-78"/>
              </a:rPr>
              <a:t>اعتماد </a:t>
            </a:r>
            <a:r>
              <a:rPr lang="fa-IR" sz="2800" dirty="0">
                <a:cs typeface="B Nazanin" panose="00000400000000000000" pitchFamily="2" charset="-78"/>
              </a:rPr>
              <a:t>سلسله مراتبی بیان می‌شود. </a:t>
            </a:r>
            <a:r>
              <a:rPr lang="fa-IR" sz="2800" dirty="0" smtClean="0">
                <a:cs typeface="B Nazanin" panose="00000400000000000000" pitchFamily="2" charset="-78"/>
              </a:rPr>
              <a:t>در</a:t>
            </a:r>
            <a:r>
              <a:rPr lang="fa-IR" sz="2800" dirty="0">
                <a:cs typeface="B Nazanin" panose="00000400000000000000" pitchFamily="2" charset="-78"/>
              </a:rPr>
              <a:t>، </a:t>
            </a:r>
            <a:r>
              <a:rPr lang="fa-IR" sz="2800" dirty="0" smtClean="0">
                <a:cs typeface="B Nazanin" panose="00000400000000000000" pitchFamily="2" charset="-78"/>
              </a:rPr>
              <a:t>نویسندگان از </a:t>
            </a:r>
            <a:r>
              <a:rPr lang="fa-IR" sz="2800" dirty="0">
                <a:cs typeface="B Nazanin" panose="00000400000000000000" pitchFamily="2" charset="-78"/>
              </a:rPr>
              <a:t>یک </a:t>
            </a:r>
            <a:r>
              <a:rPr lang="fa-IR" sz="2800" dirty="0" smtClean="0">
                <a:cs typeface="B Nazanin" panose="00000400000000000000" pitchFamily="2" charset="-78"/>
              </a:rPr>
              <a:t>جدول </a:t>
            </a:r>
            <a:r>
              <a:rPr lang="fa-IR" sz="2800" dirty="0">
                <a:cs typeface="B Nazanin" panose="00000400000000000000" pitchFamily="2" charset="-78"/>
              </a:rPr>
              <a:t>تخمین </a:t>
            </a:r>
            <a:r>
              <a:rPr lang="fa-IR" sz="2800" dirty="0" smtClean="0">
                <a:cs typeface="B Nazanin" panose="00000400000000000000" pitchFamily="2" charset="-78"/>
              </a:rPr>
              <a:t>گروه‌بندی </a:t>
            </a:r>
            <a:r>
              <a:rPr lang="fa-IR" sz="2800" dirty="0">
                <a:cs typeface="B Nazanin" panose="00000400000000000000" pitchFamily="2" charset="-78"/>
              </a:rPr>
              <a:t>سرویس‌ها </a:t>
            </a:r>
            <a:r>
              <a:rPr lang="fa-IR" sz="2800" dirty="0" smtClean="0">
                <a:cs typeface="B Nazanin" panose="00000400000000000000" pitchFamily="2" charset="-78"/>
              </a:rPr>
              <a:t>برای </a:t>
            </a:r>
            <a:r>
              <a:rPr lang="fa-IR" sz="2800" dirty="0">
                <a:cs typeface="B Nazanin" panose="00000400000000000000" pitchFamily="2" charset="-78"/>
              </a:rPr>
              <a:t>ارزیابی قابلیت اعتماد کاربر استفاده کردند. </a:t>
            </a:r>
            <a:r>
              <a:rPr lang="fa-IR" sz="2800" dirty="0" smtClean="0">
                <a:cs typeface="B Nazanin" panose="00000400000000000000" pitchFamily="2" charset="-78"/>
              </a:rPr>
              <a:t>در قابلیت </a:t>
            </a:r>
            <a:r>
              <a:rPr lang="fa-IR" sz="2800" dirty="0">
                <a:cs typeface="B Nazanin" panose="00000400000000000000" pitchFamily="2" charset="-78"/>
              </a:rPr>
              <a:t>اعتماد کاربر در شبکه‌های اجتماعی برای ارزیابی ترکیب سرویس‌های بین  اشیا  است. 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7</a:t>
            </a:r>
            <a:r>
              <a:rPr lang="en-US" sz="2400" dirty="0" smtClean="0"/>
              <a:t>/</a:t>
            </a:r>
            <a:r>
              <a:rPr lang="fa-IR" sz="2400" dirty="0" smtClean="0"/>
              <a:t>39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 زمینه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01062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راه حل پیشنهادی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مدل ها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 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مسئله  تعامل با  همتای ناشناخته  و  ایزوله  سازی همتای مخرب 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>
                <a:cs typeface="B Nazanin" panose="00000400000000000000" pitchFamily="2" charset="-78"/>
              </a:rPr>
              <a:t>عمیقآ  در شبکه‌های </a:t>
            </a:r>
            <a:r>
              <a:rPr lang="en-US" sz="2800" dirty="0" smtClean="0">
                <a:cs typeface="B Nazanin" panose="00000400000000000000" pitchFamily="2" charset="-78"/>
              </a:rPr>
              <a:t>2P </a:t>
            </a:r>
            <a:r>
              <a:rPr lang="fa-IR" sz="2800" dirty="0" smtClean="0">
                <a:cs typeface="B Nazanin" panose="00000400000000000000" pitchFamily="2" charset="-78"/>
              </a:rPr>
              <a:t> بررسی </a:t>
            </a:r>
            <a:r>
              <a:rPr lang="fa-IR" sz="2800" dirty="0">
                <a:cs typeface="B Nazanin" panose="00000400000000000000" pitchFamily="2" charset="-78"/>
              </a:rPr>
              <a:t>شده است. برای محاسبه  قابلیت اعتماد همتا، یک  سیستم  باید اطلاعات  شهرت و اعتبار آن </a:t>
            </a:r>
            <a:r>
              <a:rPr lang="fa-IR" sz="2800" dirty="0" smtClean="0">
                <a:cs typeface="B Nazanin" panose="00000400000000000000" pitchFamily="2" charset="-78"/>
              </a:rPr>
              <a:t>را ذخیره کند</a:t>
            </a:r>
            <a:r>
              <a:rPr lang="fa-IR" sz="2800" dirty="0">
                <a:cs typeface="B Nazanin" panose="00000400000000000000" pitchFamily="2" charset="-78"/>
              </a:rPr>
              <a:t>،  اشتراک‌گذاری اطلاعات  بین همتاها  را  تشویق کند، و قوانینی را که از شهرت  به  سطح اعتبار همتا  تبدیل می‌شود را  تعریف کند ( جدول 1). 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8</a:t>
            </a:r>
            <a:r>
              <a:rPr lang="en-US" sz="2400" dirty="0" smtClean="0"/>
              <a:t>/</a:t>
            </a:r>
            <a:r>
              <a:rPr lang="fa-IR" sz="2400" dirty="0" smtClean="0"/>
              <a:t>39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 زمینه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48168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371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2017-07-23T09:10:37Z</dcterms:modified>
</cp:coreProperties>
</file>