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قابلیت اطمینان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تست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cs typeface="B Nazanin" panose="00000400000000000000" pitchFamily="2" charset="-78"/>
              </a:rPr>
              <a:t>شکل 1. مثال از اتصالات داخلی مزارع بادی همراه با مکان ذخیره‌سازی انرژی</a:t>
            </a:r>
            <a:endParaRPr lang="fa-IR" sz="22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ادغام باد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039" y="1007918"/>
            <a:ext cx="4611916" cy="314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79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قابلیت اطمینان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تست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ذخیره‌سازی انرژی </a:t>
            </a:r>
            <a:r>
              <a:rPr lang="fa-IR" sz="2800" b="1" u="sng" dirty="0" smtClean="0">
                <a:cs typeface="B Nazanin" panose="00000400000000000000" pitchFamily="2" charset="-78"/>
              </a:rPr>
              <a:t>درمحل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Nazanin" panose="00000400000000000000" pitchFamily="2" charset="-78"/>
              </a:rPr>
              <a:t>ذخیره‌ سازی ‌انرژی </a:t>
            </a:r>
            <a:r>
              <a:rPr lang="fa-IR" sz="2600" dirty="0">
                <a:cs typeface="B Nazanin" panose="00000400000000000000" pitchFamily="2" charset="-78"/>
              </a:rPr>
              <a:t>درمحل و تولید </a:t>
            </a:r>
            <a:r>
              <a:rPr lang="fa-IR" sz="2600" dirty="0" smtClean="0">
                <a:cs typeface="B Nazanin" panose="00000400000000000000" pitchFamily="2" charset="-78"/>
              </a:rPr>
              <a:t>نیروی ‌باد خط ‌انتقال </a:t>
            </a:r>
            <a:r>
              <a:rPr lang="fa-IR" sz="2600" dirty="0">
                <a:cs typeface="B Nazanin" panose="00000400000000000000" pitchFamily="2" charset="-78"/>
              </a:rPr>
              <a:t>نیروی مشابهی را به </a:t>
            </a:r>
            <a:r>
              <a:rPr lang="fa-IR" sz="2600" dirty="0" smtClean="0">
                <a:cs typeface="B Nazanin" panose="00000400000000000000" pitchFamily="2" charset="-78"/>
              </a:rPr>
              <a:t>اشتراک ‌می‌گذارد </a:t>
            </a:r>
            <a:r>
              <a:rPr lang="fa-IR" sz="2600" dirty="0">
                <a:cs typeface="B Nazanin" panose="00000400000000000000" pitchFamily="2" charset="-78"/>
              </a:rPr>
              <a:t>که آن‌ها را به شبکه اصلی مرتبط می‌کند. ایده استفاده از </a:t>
            </a:r>
            <a:r>
              <a:rPr lang="fa-IR" sz="2600" dirty="0" smtClean="0">
                <a:cs typeface="B Nazanin" panose="00000400000000000000" pitchFamily="2" charset="-78"/>
              </a:rPr>
              <a:t>ذخیره ‌سازی </a:t>
            </a:r>
            <a:r>
              <a:rPr lang="fa-IR" sz="2600" dirty="0">
                <a:cs typeface="B Nazanin" panose="00000400000000000000" pitchFamily="2" charset="-78"/>
              </a:rPr>
              <a:t>درمحل برای استفاده از قابلیت‌های شارژ و دشارژ </a:t>
            </a:r>
            <a:r>
              <a:rPr lang="fa-IR" sz="2600" dirty="0" smtClean="0">
                <a:cs typeface="B Nazanin" panose="00000400000000000000" pitchFamily="2" charset="-78"/>
              </a:rPr>
              <a:t>ذخیره ‌سازی </a:t>
            </a:r>
            <a:r>
              <a:rPr lang="fa-IR" sz="2600" dirty="0">
                <a:cs typeface="B Nazanin" panose="00000400000000000000" pitchFamily="2" charset="-78"/>
              </a:rPr>
              <a:t>انرژی برای جبران نوسانات خروجی تولید نیروی باد است. زمانی که تولید نیروی باد از ظرفیت انتقال نیرو تجاوزمی‌کند، ذخیره‌سازی انرژی در حالت شارژ برای جذب انرژی بادی بیشتر </a:t>
            </a:r>
            <a:r>
              <a:rPr lang="fa-IR" sz="2600" dirty="0" smtClean="0">
                <a:cs typeface="B Nazanin" panose="00000400000000000000" pitchFamily="2" charset="-78"/>
              </a:rPr>
              <a:t>عمل‌ می‌کند</a:t>
            </a:r>
            <a:r>
              <a:rPr lang="fa-IR" sz="2600" dirty="0">
                <a:cs typeface="B Nazanin" panose="00000400000000000000" pitchFamily="2" charset="-78"/>
              </a:rPr>
              <a:t>. </a:t>
            </a:r>
            <a:r>
              <a:rPr lang="fa-IR" sz="2600" dirty="0" smtClean="0">
                <a:cs typeface="B Nazanin" panose="00000400000000000000" pitchFamily="2" charset="-78"/>
              </a:rPr>
              <a:t>ذخیره ‌سازی‌ انرژی </a:t>
            </a:r>
            <a:r>
              <a:rPr lang="fa-IR" sz="2600" dirty="0">
                <a:cs typeface="B Nazanin" panose="00000400000000000000" pitchFamily="2" charset="-78"/>
              </a:rPr>
              <a:t>در زمانی که ظرفیت انتقال یدکی </a:t>
            </a:r>
            <a:r>
              <a:rPr lang="fa-IR" sz="2600" dirty="0" smtClean="0">
                <a:cs typeface="B Nazanin" panose="00000400000000000000" pitchFamily="2" charset="-78"/>
              </a:rPr>
              <a:t>وجود دارد</a:t>
            </a:r>
            <a:r>
              <a:rPr lang="fa-IR" sz="2600" dirty="0">
                <a:cs typeface="B Nazanin" panose="00000400000000000000" pitchFamily="2" charset="-78"/>
              </a:rPr>
              <a:t>، تخلیه می‌شود.</a:t>
            </a:r>
            <a:endParaRPr lang="fa-IR" sz="26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ادغام باد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7573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قابلیت اطمینان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تست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500" dirty="0">
                <a:cs typeface="B Nazanin" panose="00000400000000000000" pitchFamily="2" charset="-78"/>
              </a:rPr>
              <a:t>خصیصه‌های مشترک ذخیره‌سازی </a:t>
            </a:r>
            <a:r>
              <a:rPr lang="fa-IR" sz="2500" dirty="0" smtClean="0">
                <a:cs typeface="B Nazanin" panose="00000400000000000000" pitchFamily="2" charset="-78"/>
              </a:rPr>
              <a:t>انرژی</a:t>
            </a:r>
          </a:p>
          <a:p>
            <a:pPr marL="342900" lvl="0" indent="-3429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a-IR" sz="2500" u="sng" dirty="0">
                <a:cs typeface="B Nazanin" panose="00000400000000000000" pitchFamily="2" charset="-78"/>
              </a:rPr>
              <a:t>ظرفیت شارژ</a:t>
            </a:r>
            <a:r>
              <a:rPr lang="fa-IR" sz="2500" b="1" dirty="0">
                <a:cs typeface="B Nazanin" panose="00000400000000000000" pitchFamily="2" charset="-78"/>
              </a:rPr>
              <a:t>:</a:t>
            </a:r>
            <a:r>
              <a:rPr lang="fa-IR" sz="2500" dirty="0">
                <a:cs typeface="B Nazanin" panose="00000400000000000000" pitchFamily="2" charset="-78"/>
              </a:rPr>
              <a:t>  بیشینه انرژی </a:t>
            </a:r>
            <a:r>
              <a:rPr lang="fa-IR" sz="2500" dirty="0" smtClean="0">
                <a:cs typeface="B Nazanin" panose="00000400000000000000" pitchFamily="2" charset="-78"/>
              </a:rPr>
              <a:t>جذب ‌شده </a:t>
            </a:r>
            <a:r>
              <a:rPr lang="fa-IR" sz="2500" dirty="0">
                <a:cs typeface="B Nazanin" panose="00000400000000000000" pitchFamily="2" charset="-78"/>
              </a:rPr>
              <a:t>از شبکه در </a:t>
            </a:r>
            <a:r>
              <a:rPr lang="fa-IR" sz="2500" dirty="0" smtClean="0">
                <a:cs typeface="B Nazanin" panose="00000400000000000000" pitchFamily="2" charset="-78"/>
              </a:rPr>
              <a:t>دوره ‌داده ‌شده</a:t>
            </a:r>
            <a:r>
              <a:rPr lang="fa-IR" sz="2500" dirty="0">
                <a:cs typeface="B Nazanin" panose="00000400000000000000" pitchFamily="2" charset="-78"/>
              </a:rPr>
              <a:t>. این مرزهای فنی ذخیره‌سازی‌انرژی در حالت شارژ است</a:t>
            </a:r>
            <a:r>
              <a:rPr lang="fa-IR" sz="2500" dirty="0" smtClean="0">
                <a:cs typeface="B Nazanin" panose="00000400000000000000" pitchFamily="2" charset="-78"/>
              </a:rPr>
              <a:t>، </a:t>
            </a:r>
            <a:r>
              <a:rPr lang="fa-IR" sz="2500" dirty="0">
                <a:cs typeface="B Nazanin" panose="00000400000000000000" pitchFamily="2" charset="-78"/>
              </a:rPr>
              <a:t>به طور معمول در مقیاس مگاوات </a:t>
            </a:r>
            <a:r>
              <a:rPr lang="fa-IR" sz="2500" dirty="0" smtClean="0">
                <a:cs typeface="B Nazanin" panose="00000400000000000000" pitchFamily="2" charset="-78"/>
              </a:rPr>
              <a:t>است. </a:t>
            </a:r>
            <a:r>
              <a:rPr lang="fa-IR" sz="2500" u="sng" dirty="0" smtClean="0">
                <a:cs typeface="B Nazanin" panose="00000400000000000000" pitchFamily="2" charset="-78"/>
              </a:rPr>
              <a:t>ظرفیت </a:t>
            </a:r>
            <a:r>
              <a:rPr lang="fa-IR" sz="2500" u="sng" dirty="0">
                <a:cs typeface="B Nazanin" panose="00000400000000000000" pitchFamily="2" charset="-78"/>
              </a:rPr>
              <a:t>دشارژ</a:t>
            </a:r>
            <a:r>
              <a:rPr lang="fa-IR" sz="2500" b="1" dirty="0">
                <a:cs typeface="B Nazanin" panose="00000400000000000000" pitchFamily="2" charset="-78"/>
              </a:rPr>
              <a:t>:</a:t>
            </a:r>
            <a:r>
              <a:rPr lang="fa-IR" sz="2500" dirty="0">
                <a:cs typeface="B Nazanin" panose="00000400000000000000" pitchFamily="2" charset="-78"/>
              </a:rPr>
              <a:t>  بیشینه انرژی تحویل داده‌شده برای شبکه در دوره‌داده‌شده. این مرز فنی ذخیره‌سازی انرژی در حالت دشارژ است، به طور معمول در مقیاس </a:t>
            </a:r>
            <a:r>
              <a:rPr lang="en-US" sz="2500" dirty="0">
                <a:cs typeface="B Nazanin" panose="00000400000000000000" pitchFamily="2" charset="-78"/>
              </a:rPr>
              <a:t>MW</a:t>
            </a:r>
            <a:r>
              <a:rPr lang="fa-IR" sz="2500" dirty="0">
                <a:cs typeface="B Nazanin" panose="00000400000000000000" pitchFamily="2" charset="-78"/>
              </a:rPr>
              <a:t>. </a:t>
            </a:r>
            <a:endParaRPr lang="en-US" sz="2500" dirty="0">
              <a:cs typeface="B Nazanin" panose="00000400000000000000" pitchFamily="2" charset="-78"/>
            </a:endParaRPr>
          </a:p>
          <a:p>
            <a:pPr marL="342900" lvl="0" indent="-3429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a-IR" sz="2500" u="sng" dirty="0">
                <a:cs typeface="B Nazanin" panose="00000400000000000000" pitchFamily="2" charset="-78"/>
              </a:rPr>
              <a:t>بازده شارژ و دشارژ</a:t>
            </a:r>
            <a:r>
              <a:rPr lang="fa-IR" sz="2500" b="1" dirty="0">
                <a:cs typeface="B Nazanin" panose="00000400000000000000" pitchFamily="2" charset="-78"/>
              </a:rPr>
              <a:t>:</a:t>
            </a:r>
            <a:r>
              <a:rPr lang="fa-IR" sz="2500" dirty="0">
                <a:cs typeface="B Nazanin" panose="00000400000000000000" pitchFamily="2" charset="-78"/>
              </a:rPr>
              <a:t>  نسبت بازده انتقال انرژی ذخیره‌سازی‌انرژی. به طور معمول کمتر از یک است. </a:t>
            </a:r>
            <a:endParaRPr lang="en-US" sz="2500" dirty="0">
              <a:cs typeface="B Nazanin" panose="00000400000000000000" pitchFamily="2" charset="-78"/>
            </a:endParaRPr>
          </a:p>
          <a:p>
            <a:pPr marL="342900" lvl="0" indent="-3429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a-IR" sz="2500" u="sng" dirty="0">
                <a:cs typeface="B Nazanin" panose="00000400000000000000" pitchFamily="2" charset="-78"/>
              </a:rPr>
              <a:t>مقدار انرژی ذخیره‌شده </a:t>
            </a:r>
            <a:r>
              <a:rPr lang="fa-IR" sz="2500" dirty="0">
                <a:cs typeface="B Nazanin" panose="00000400000000000000" pitchFamily="2" charset="-78"/>
              </a:rPr>
              <a:t>:  بیشینه حجم انرژی امکانات ذخیره‌سازی، به طور معمول در مگاوات ساعت </a:t>
            </a:r>
            <a:r>
              <a:rPr lang="en-US" sz="2500" dirty="0">
                <a:cs typeface="B Nazanin" panose="00000400000000000000" pitchFamily="2" charset="-78"/>
              </a:rPr>
              <a:t>(MWh)</a:t>
            </a:r>
            <a:r>
              <a:rPr lang="fa-IR" sz="2500" dirty="0">
                <a:cs typeface="B Nazanin" panose="00000400000000000000" pitchFamily="2" charset="-78"/>
              </a:rPr>
              <a:t> یا گیگاوات ساعت </a:t>
            </a:r>
            <a:r>
              <a:rPr lang="en-US" sz="2500" dirty="0">
                <a:cs typeface="B Nazanin" panose="00000400000000000000" pitchFamily="2" charset="-78"/>
              </a:rPr>
              <a:t>(GWh</a:t>
            </a:r>
            <a:r>
              <a:rPr lang="en-US" sz="2500" dirty="0" smtClean="0">
                <a:cs typeface="B Nazanin" panose="00000400000000000000" pitchFamily="2" charset="-78"/>
              </a:rPr>
              <a:t>)</a:t>
            </a:r>
            <a:endParaRPr lang="en-US" sz="25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ادغام باد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4170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قابلیت اطمینان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تست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بحث کاربردهای ذخیره‌سازی انرژی 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ذخیره‌سازی انرژی می‌تواند در موقعیت‌های متفاوت در سیستم‌های قدرت </a:t>
            </a:r>
            <a:r>
              <a:rPr lang="fa-IR" sz="2800" dirty="0" smtClean="0">
                <a:cs typeface="B Nazanin" panose="00000400000000000000" pitchFamily="2" charset="-78"/>
              </a:rPr>
              <a:t>راه‌اندازی‌شود </a:t>
            </a:r>
            <a:r>
              <a:rPr lang="fa-IR" sz="2800" dirty="0">
                <a:cs typeface="B Nazanin" panose="00000400000000000000" pitchFamily="2" charset="-78"/>
              </a:rPr>
              <a:t>و می‌تواند برای اهداف متفاوتی استفاده‌شود. برای مثال، امکان ذخیره‌سازی انرژی </a:t>
            </a:r>
            <a:r>
              <a:rPr lang="fa-IR" sz="2800" dirty="0" smtClean="0">
                <a:cs typeface="B Nazanin" panose="00000400000000000000" pitchFamily="2" charset="-78"/>
              </a:rPr>
              <a:t>ممکن </a:t>
            </a:r>
            <a:r>
              <a:rPr lang="fa-IR" sz="2800" dirty="0">
                <a:cs typeface="B Nazanin" panose="00000400000000000000" pitchFamily="2" charset="-78"/>
              </a:rPr>
              <a:t>است در انرژی و خدمات جانبی بازار شرکت داشته‌باشد. </a:t>
            </a:r>
            <a:r>
              <a:rPr lang="fa-IR" sz="2800" dirty="0" smtClean="0">
                <a:cs typeface="B Nazanin" panose="00000400000000000000" pitchFamily="2" charset="-78"/>
              </a:rPr>
              <a:t>وابسته </a:t>
            </a:r>
            <a:r>
              <a:rPr lang="fa-IR" sz="2800" dirty="0">
                <a:cs typeface="B Nazanin" panose="00000400000000000000" pitchFamily="2" charset="-78"/>
              </a:rPr>
              <a:t>به موقعیت و اهداف کاربردها، </a:t>
            </a:r>
            <a:r>
              <a:rPr lang="fa-IR" sz="2800" dirty="0" smtClean="0">
                <a:cs typeface="B Nazanin" panose="00000400000000000000" pitchFamily="2" charset="-78"/>
              </a:rPr>
              <a:t>اتصالات </a:t>
            </a:r>
            <a:r>
              <a:rPr lang="fa-IR" sz="2800" dirty="0">
                <a:cs typeface="B Nazanin" panose="00000400000000000000" pitchFamily="2" charset="-78"/>
              </a:rPr>
              <a:t>داخلی امکانات ذخیره‌سازی </a:t>
            </a:r>
            <a:r>
              <a:rPr lang="fa-IR" sz="2800" dirty="0" smtClean="0">
                <a:cs typeface="B Nazanin" panose="00000400000000000000" pitchFamily="2" charset="-78"/>
              </a:rPr>
              <a:t>ممکن </a:t>
            </a:r>
            <a:r>
              <a:rPr lang="fa-IR" sz="2800" dirty="0">
                <a:cs typeface="B Nazanin" panose="00000400000000000000" pitchFamily="2" charset="-78"/>
              </a:rPr>
              <a:t>است در گروه‌های متفاوت </a:t>
            </a:r>
            <a:r>
              <a:rPr lang="fa-IR" sz="2800" dirty="0" smtClean="0">
                <a:cs typeface="B Nazanin" panose="00000400000000000000" pitchFamily="2" charset="-78"/>
              </a:rPr>
              <a:t>افزایش </a:t>
            </a:r>
            <a:r>
              <a:rPr lang="fa-IR" sz="2800" dirty="0">
                <a:cs typeface="B Nazanin" panose="00000400000000000000" pitchFamily="2" charset="-78"/>
              </a:rPr>
              <a:t>قدرت سیستم باشد، از این رو، هزینه و تعرفه طرح‌های متفاوت مکانیزم بازیابی بکار می‌رود.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ادغام باد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133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Courier New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2017-07-18T08:20:23Z</dcterms:modified>
</cp:coreProperties>
</file>