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8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اندازه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مقایسه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 rtl="1"/>
            <a:r>
              <a:rPr lang="fa-I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دوم</a:t>
            </a:r>
          </a:p>
          <a:p>
            <a:pPr algn="ctr" rtl="1"/>
            <a:r>
              <a:rPr lang="fa-IR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فرآیند طراحی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54082" y="5212462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5</a:t>
            </a:r>
            <a:r>
              <a:rPr lang="en-US" sz="2400" dirty="0" smtClean="0"/>
              <a:t>/</a:t>
            </a:r>
            <a:r>
              <a:rPr lang="fa-IR" sz="2400" dirty="0" smtClean="0"/>
              <a:t>33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فرآیند طراحی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1607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اندازه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مقایسه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تعیین معماری </a:t>
            </a:r>
            <a:endParaRPr lang="fa-IR" sz="2800" b="1" u="sng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600" dirty="0">
                <a:cs typeface="B Nazanin" panose="00000400000000000000" pitchFamily="2" charset="-78"/>
              </a:rPr>
              <a:t>کلاس </a:t>
            </a:r>
            <a:r>
              <a:rPr lang="en-US" sz="2600" dirty="0">
                <a:cs typeface="B Nazanin" panose="00000400000000000000" pitchFamily="2" charset="-78"/>
              </a:rPr>
              <a:t>AB </a:t>
            </a:r>
            <a:r>
              <a:rPr lang="en-US" sz="2600" dirty="0" smtClean="0">
                <a:cs typeface="B Nazanin" panose="00000400000000000000" pitchFamily="2" charset="-78"/>
              </a:rPr>
              <a:t>PA</a:t>
            </a:r>
            <a:r>
              <a:rPr lang="fa-IR" sz="2600" dirty="0" smtClean="0">
                <a:cs typeface="B Nazanin" panose="00000400000000000000" pitchFamily="2" charset="-78"/>
              </a:rPr>
              <a:t> </a:t>
            </a:r>
            <a:r>
              <a:rPr lang="fa-IR" sz="2600" dirty="0">
                <a:cs typeface="B Nazanin" panose="00000400000000000000" pitchFamily="2" charset="-78"/>
              </a:rPr>
              <a:t>معرفی‌شده  در اینجا  از ولتاژ تغذیه  </a:t>
            </a:r>
            <a:r>
              <a:rPr lang="en-US" sz="2600" dirty="0">
                <a:cs typeface="B Nazanin" panose="00000400000000000000" pitchFamily="2" charset="-78"/>
              </a:rPr>
              <a:t>1.9v</a:t>
            </a:r>
            <a:r>
              <a:rPr lang="fa-IR" sz="2600" dirty="0">
                <a:cs typeface="B Nazanin" panose="00000400000000000000" pitchFamily="2" charset="-78"/>
              </a:rPr>
              <a:t>  </a:t>
            </a:r>
            <a:r>
              <a:rPr lang="fa-IR" sz="2600" dirty="0" smtClean="0">
                <a:cs typeface="B Nazanin" panose="00000400000000000000" pitchFamily="2" charset="-78"/>
              </a:rPr>
              <a:t>استفاده‌ می‌کند </a:t>
            </a:r>
            <a:r>
              <a:rPr lang="fa-IR" sz="2600" dirty="0">
                <a:cs typeface="B Nazanin" panose="00000400000000000000" pitchFamily="2" charset="-78"/>
              </a:rPr>
              <a:t>و برای محدوده فرکانس بین 5 تا 6 </a:t>
            </a:r>
            <a:r>
              <a:rPr lang="en-US" sz="2600" dirty="0">
                <a:cs typeface="B Nazanin" panose="00000400000000000000" pitchFamily="2" charset="-78"/>
              </a:rPr>
              <a:t>GHz</a:t>
            </a:r>
            <a:r>
              <a:rPr lang="fa-IR" sz="2600" dirty="0">
                <a:cs typeface="B Nazanin" panose="00000400000000000000" pitchFamily="2" charset="-78"/>
              </a:rPr>
              <a:t> </a:t>
            </a:r>
            <a:r>
              <a:rPr lang="fa-IR" sz="2600" dirty="0" smtClean="0">
                <a:cs typeface="B Nazanin" panose="00000400000000000000" pitchFamily="2" charset="-78"/>
              </a:rPr>
              <a:t>درنظرگرفته‌ شده ‌است</a:t>
            </a:r>
            <a:r>
              <a:rPr lang="fa-IR" sz="2600" dirty="0">
                <a:cs typeface="B Nazanin" panose="00000400000000000000" pitchFamily="2" charset="-78"/>
              </a:rPr>
              <a:t>.  فرآیند </a:t>
            </a:r>
            <a:r>
              <a:rPr lang="fa-IR" sz="2600" dirty="0" smtClean="0">
                <a:cs typeface="B Nazanin" panose="00000400000000000000" pitchFamily="2" charset="-78"/>
              </a:rPr>
              <a:t>بکار رفته برابر </a:t>
            </a:r>
            <a:r>
              <a:rPr lang="fa-IR" sz="2600" dirty="0">
                <a:cs typeface="B Nazanin" panose="00000400000000000000" pitchFamily="2" charset="-78"/>
              </a:rPr>
              <a:t>فرآیند </a:t>
            </a:r>
            <a:r>
              <a:rPr lang="en-US" sz="2600" dirty="0">
                <a:cs typeface="B Nazanin" panose="00000400000000000000" pitchFamily="2" charset="-78"/>
              </a:rPr>
              <a:t>IBM-7WL CMOS</a:t>
            </a:r>
            <a:r>
              <a:rPr lang="fa-IR" sz="2600" dirty="0">
                <a:cs typeface="B Nazanin" panose="00000400000000000000" pitchFamily="2" charset="-78"/>
              </a:rPr>
              <a:t> با </a:t>
            </a:r>
            <a:r>
              <a:rPr lang="fa-IR" sz="2600" dirty="0" smtClean="0">
                <a:cs typeface="B Nazanin" panose="00000400000000000000" pitchFamily="2" charset="-78"/>
              </a:rPr>
              <a:t>حداقل </a:t>
            </a:r>
            <a:r>
              <a:rPr lang="fa-IR" sz="2600" dirty="0">
                <a:cs typeface="B Nazanin" panose="00000400000000000000" pitchFamily="2" charset="-78"/>
              </a:rPr>
              <a:t>طول گیت  </a:t>
            </a:r>
            <a:r>
              <a:rPr lang="en-US" sz="2600" dirty="0">
                <a:cs typeface="B Nazanin" panose="00000400000000000000" pitchFamily="2" charset="-78"/>
              </a:rPr>
              <a:t>180nm</a:t>
            </a:r>
            <a:r>
              <a:rPr lang="fa-IR" sz="2600" dirty="0">
                <a:cs typeface="B Nazanin" panose="00000400000000000000" pitchFamily="2" charset="-78"/>
              </a:rPr>
              <a:t> و یک </a:t>
            </a:r>
            <a:r>
              <a:rPr lang="en-US" sz="2600" dirty="0">
                <a:cs typeface="B Nazanin" panose="00000400000000000000" pitchFamily="2" charset="-78"/>
              </a:rPr>
              <a:t>FT</a:t>
            </a:r>
            <a:r>
              <a:rPr lang="fa-IR" sz="2600" dirty="0">
                <a:cs typeface="B Nazanin" panose="00000400000000000000" pitchFamily="2" charset="-78"/>
              </a:rPr>
              <a:t> برای </a:t>
            </a:r>
            <a:r>
              <a:rPr lang="en-US" sz="2600" dirty="0">
                <a:cs typeface="B Nazanin" panose="00000400000000000000" pitchFamily="2" charset="-78"/>
              </a:rPr>
              <a:t>35 GHz</a:t>
            </a:r>
            <a:r>
              <a:rPr lang="fa-IR" sz="2600" dirty="0">
                <a:cs typeface="B Nazanin" panose="00000400000000000000" pitchFamily="2" charset="-78"/>
              </a:rPr>
              <a:t> برای ترانزیستور </a:t>
            </a:r>
            <a:r>
              <a:rPr lang="en-US" sz="2600" dirty="0">
                <a:cs typeface="B Nazanin" panose="00000400000000000000" pitchFamily="2" charset="-78"/>
              </a:rPr>
              <a:t>MOS</a:t>
            </a:r>
            <a:r>
              <a:rPr lang="fa-IR" sz="2600" dirty="0">
                <a:cs typeface="B Nazanin" panose="00000400000000000000" pitchFamily="2" charset="-78"/>
              </a:rPr>
              <a:t> </a:t>
            </a:r>
            <a:r>
              <a:rPr lang="fa-IR" sz="2600" dirty="0" smtClean="0">
                <a:cs typeface="B Nazanin" panose="00000400000000000000" pitchFamily="2" charset="-78"/>
              </a:rPr>
              <a:t>است. </a:t>
            </a:r>
            <a:r>
              <a:rPr lang="fa-IR" sz="2600" dirty="0">
                <a:cs typeface="B Nazanin" panose="00000400000000000000" pitchFamily="2" charset="-78"/>
              </a:rPr>
              <a:t>نقطه شروع  طراحی انتخاب تکنولوژی؛ معماری </a:t>
            </a:r>
            <a:r>
              <a:rPr lang="fa-IR" sz="2600" dirty="0" smtClean="0">
                <a:cs typeface="B Nazanin" panose="00000400000000000000" pitchFamily="2" charset="-78"/>
              </a:rPr>
              <a:t>و نقاط </a:t>
            </a:r>
            <a:r>
              <a:rPr lang="fa-IR" sz="2600" dirty="0">
                <a:cs typeface="B Nazanin" panose="00000400000000000000" pitchFamily="2" charset="-78"/>
              </a:rPr>
              <a:t>عملیاتی در </a:t>
            </a:r>
            <a:r>
              <a:rPr lang="fa-IR" sz="2600" dirty="0" smtClean="0">
                <a:cs typeface="B Nazanin" panose="00000400000000000000" pitchFamily="2" charset="-78"/>
              </a:rPr>
              <a:t>نظر گرفته ‌شده</a:t>
            </a:r>
            <a:r>
              <a:rPr lang="fa-IR" sz="2600" dirty="0">
                <a:cs typeface="B Nazanin" panose="00000400000000000000" pitchFamily="2" charset="-78"/>
              </a:rPr>
              <a:t>، است</a:t>
            </a:r>
            <a:r>
              <a:rPr lang="fa-IR" sz="2600" dirty="0" smtClean="0">
                <a:cs typeface="B Nazanin" panose="00000400000000000000" pitchFamily="2" charset="-78"/>
              </a:rPr>
              <a:t>.  </a:t>
            </a:r>
            <a:r>
              <a:rPr lang="fa-IR" sz="2600" dirty="0">
                <a:cs typeface="B Nazanin" panose="00000400000000000000" pitchFamily="2" charset="-78"/>
              </a:rPr>
              <a:t>انتخاب </a:t>
            </a:r>
            <a:r>
              <a:rPr lang="en-US" sz="2600" dirty="0">
                <a:cs typeface="B Nazanin" panose="00000400000000000000" pitchFamily="2" charset="-78"/>
              </a:rPr>
              <a:t>MOSFET</a:t>
            </a:r>
            <a:r>
              <a:rPr lang="fa-IR" sz="2600" dirty="0">
                <a:cs typeface="B Nazanin" panose="00000400000000000000" pitchFamily="2" charset="-78"/>
              </a:rPr>
              <a:t>، </a:t>
            </a:r>
            <a:r>
              <a:rPr lang="fa-IR" sz="2600" dirty="0" smtClean="0">
                <a:cs typeface="B Nazanin" panose="00000400000000000000" pitchFamily="2" charset="-78"/>
              </a:rPr>
              <a:t>پشتیبانی </a:t>
            </a:r>
            <a:r>
              <a:rPr lang="en-US" sz="2600" dirty="0">
                <a:cs typeface="B Nazanin" panose="00000400000000000000" pitchFamily="2" charset="-78"/>
              </a:rPr>
              <a:t>1.9V</a:t>
            </a:r>
            <a:r>
              <a:rPr lang="fa-IR" sz="2600" dirty="0">
                <a:cs typeface="B Nazanin" panose="00000400000000000000" pitchFamily="2" charset="-78"/>
              </a:rPr>
              <a:t>، براساس نیاز برای هزینه رقابتی معماری </a:t>
            </a:r>
            <a:r>
              <a:rPr lang="fa-IR" sz="2600" dirty="0" smtClean="0">
                <a:cs typeface="B Nazanin" panose="00000400000000000000" pitchFamily="2" charset="-78"/>
              </a:rPr>
              <a:t>است که </a:t>
            </a:r>
            <a:r>
              <a:rPr lang="fa-IR" sz="2600" dirty="0">
                <a:cs typeface="B Nazanin" panose="00000400000000000000" pitchFamily="2" charset="-78"/>
              </a:rPr>
              <a:t>از ولتاژ تغذیه </a:t>
            </a:r>
            <a:r>
              <a:rPr lang="fa-IR" sz="2600" dirty="0" smtClean="0">
                <a:cs typeface="B Nazanin" panose="00000400000000000000" pitchFamily="2" charset="-78"/>
              </a:rPr>
              <a:t>فوق ‌العاده </a:t>
            </a:r>
            <a:r>
              <a:rPr lang="fa-IR" sz="2600" dirty="0">
                <a:cs typeface="B Nazanin" panose="00000400000000000000" pitchFamily="2" charset="-78"/>
              </a:rPr>
              <a:t>پایین </a:t>
            </a:r>
            <a:r>
              <a:rPr lang="fa-IR" sz="2600" dirty="0" smtClean="0">
                <a:cs typeface="B Nazanin" panose="00000400000000000000" pitchFamily="2" charset="-78"/>
              </a:rPr>
              <a:t>استفاده ‌می‌کند</a:t>
            </a:r>
            <a:r>
              <a:rPr lang="fa-IR" sz="2600" dirty="0">
                <a:cs typeface="B Nazanin" panose="00000400000000000000" pitchFamily="2" charset="-78"/>
              </a:rPr>
              <a:t>. </a:t>
            </a:r>
            <a:endParaRPr lang="en-US" sz="26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6</a:t>
            </a:r>
            <a:r>
              <a:rPr lang="en-US" sz="2400" dirty="0" smtClean="0"/>
              <a:t>/</a:t>
            </a:r>
            <a:r>
              <a:rPr lang="fa-IR" sz="2400" dirty="0" smtClean="0"/>
              <a:t>33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فرآیند طراحی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25937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اندازه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مقایسه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 smtClean="0">
                <a:cs typeface="B Nazanin" panose="00000400000000000000" pitchFamily="2" charset="-78"/>
              </a:rPr>
              <a:t>انتخاب </a:t>
            </a:r>
            <a:r>
              <a:rPr lang="fa-IR" sz="2800" dirty="0">
                <a:cs typeface="B Nazanin" panose="00000400000000000000" pitchFamily="2" charset="-78"/>
              </a:rPr>
              <a:t>دوم انتخاب معماری و نقطه بایاس است. برای سطح توان خروجی </a:t>
            </a:r>
            <a:r>
              <a:rPr lang="en-US" sz="2800" dirty="0">
                <a:cs typeface="B Nazanin" panose="00000400000000000000" pitchFamily="2" charset="-78"/>
              </a:rPr>
              <a:t>20dBm</a:t>
            </a:r>
            <a:r>
              <a:rPr lang="fa-IR" sz="2800" dirty="0">
                <a:cs typeface="B Nazanin" panose="00000400000000000000" pitchFamily="2" charset="-78"/>
              </a:rPr>
              <a:t>،  تقویت‌کننده خطی </a:t>
            </a:r>
            <a:r>
              <a:rPr lang="en-US" sz="2800" dirty="0">
                <a:cs typeface="B Nazanin" panose="00000400000000000000" pitchFamily="2" charset="-78"/>
              </a:rPr>
              <a:t>PA</a:t>
            </a:r>
            <a:r>
              <a:rPr lang="fa-IR" sz="2800" dirty="0">
                <a:cs typeface="B Nazanin" panose="00000400000000000000" pitchFamily="2" charset="-78"/>
              </a:rPr>
              <a:t>  تحت کلاس </a:t>
            </a:r>
            <a:r>
              <a:rPr lang="en-US" sz="2800" dirty="0">
                <a:cs typeface="B Nazanin" panose="00000400000000000000" pitchFamily="2" charset="-78"/>
              </a:rPr>
              <a:t>AB</a:t>
            </a:r>
            <a:r>
              <a:rPr lang="fa-IR" sz="2800" dirty="0">
                <a:cs typeface="B Nazanin" panose="00000400000000000000" pitchFamily="2" charset="-78"/>
              </a:rPr>
              <a:t> با  تلفات اعوجاج کم یک انتخاب خوب برای مرحله یک  طراحی </a:t>
            </a:r>
            <a:r>
              <a:rPr lang="en-US" sz="2800" dirty="0" smtClean="0">
                <a:cs typeface="B Nazanin" panose="00000400000000000000" pitchFamily="2" charset="-78"/>
              </a:rPr>
              <a:t>PA</a:t>
            </a:r>
            <a:r>
              <a:rPr lang="fa-IR" sz="2800" dirty="0" smtClean="0">
                <a:cs typeface="B Nazanin" panose="00000400000000000000" pitchFamily="2" charset="-78"/>
              </a:rPr>
              <a:t> است</a:t>
            </a:r>
            <a:r>
              <a:rPr lang="fa-IR" sz="2800" dirty="0">
                <a:cs typeface="B Nazanin" panose="00000400000000000000" pitchFamily="2" charset="-78"/>
              </a:rPr>
              <a:t>.  مرحله بعدی بررسی پهنای ترانزیستور است.  هدف 25 تا 30%  نشانه‌های بهره‌وری درین </a:t>
            </a:r>
            <a:r>
              <a:rPr lang="en-US" sz="2800" dirty="0">
                <a:cs typeface="B Nazanin" panose="00000400000000000000" pitchFamily="2" charset="-78"/>
              </a:rPr>
              <a:t>DC</a:t>
            </a:r>
            <a:r>
              <a:rPr lang="fa-IR" sz="2800" dirty="0">
                <a:cs typeface="B Nazanin" panose="00000400000000000000" pitchFamily="2" charset="-78"/>
              </a:rPr>
              <a:t> کنونی حول </a:t>
            </a:r>
            <a:r>
              <a:rPr lang="en-US" sz="2800" dirty="0">
                <a:cs typeface="B Nazanin" panose="00000400000000000000" pitchFamily="2" charset="-78"/>
              </a:rPr>
              <a:t>200mA</a:t>
            </a:r>
            <a:r>
              <a:rPr lang="fa-IR" sz="2800" dirty="0">
                <a:cs typeface="B Nazanin" panose="00000400000000000000" pitchFamily="2" charset="-78"/>
              </a:rPr>
              <a:t> است. این به نوبه خود به عرض ترانزیستور  </a:t>
            </a:r>
            <a:r>
              <a:rPr lang="en-US" sz="2800" dirty="0">
                <a:cs typeface="B Nazanin" panose="00000400000000000000" pitchFamily="2" charset="-78"/>
              </a:rPr>
              <a:t>1mm</a:t>
            </a:r>
            <a:r>
              <a:rPr lang="fa-IR" sz="2800" dirty="0">
                <a:cs typeface="B Nazanin" panose="00000400000000000000" pitchFamily="2" charset="-78"/>
              </a:rPr>
              <a:t> برای بایاس گیت بین </a:t>
            </a:r>
            <a:r>
              <a:rPr lang="en-US" sz="2800" dirty="0">
                <a:cs typeface="B Nazanin" panose="00000400000000000000" pitchFamily="2" charset="-78"/>
              </a:rPr>
              <a:t>1.1V</a:t>
            </a:r>
            <a:r>
              <a:rPr lang="fa-IR" sz="2800" dirty="0">
                <a:cs typeface="B Nazanin" panose="00000400000000000000" pitchFamily="2" charset="-78"/>
              </a:rPr>
              <a:t> و </a:t>
            </a:r>
            <a:r>
              <a:rPr lang="en-US" sz="2800" dirty="0">
                <a:cs typeface="B Nazanin" panose="00000400000000000000" pitchFamily="2" charset="-78"/>
              </a:rPr>
              <a:t>1.2V</a:t>
            </a:r>
            <a:r>
              <a:rPr lang="fa-IR" sz="2800" dirty="0">
                <a:cs typeface="B Nazanin" panose="00000400000000000000" pitchFamily="2" charset="-78"/>
              </a:rPr>
              <a:t> منجر می‌شود. 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7</a:t>
            </a:r>
            <a:r>
              <a:rPr lang="en-US" sz="2400" dirty="0" smtClean="0"/>
              <a:t>/</a:t>
            </a:r>
            <a:r>
              <a:rPr lang="fa-IR" sz="2400" dirty="0" smtClean="0"/>
              <a:t>33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فرآیند طراحی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8483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اندازه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مقایسه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تحلیل کشش بار 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خروجی  شبکه تطبیقی از اهمیت زیادی برخوردار است تا سطح قدرت مورد نظر را بدست آورد این نه تنها برای تطبیق امپدانس برای پایان </a:t>
            </a:r>
            <a:r>
              <a:rPr lang="fa-IR" sz="2800" dirty="0" smtClean="0">
                <a:cs typeface="B Nazanin" panose="00000400000000000000" pitchFamily="2" charset="-78"/>
              </a:rPr>
              <a:t>خدمت، </a:t>
            </a:r>
            <a:r>
              <a:rPr lang="fa-IR" sz="2800" dirty="0">
                <a:cs typeface="B Nazanin" panose="00000400000000000000" pitchFamily="2" charset="-78"/>
              </a:rPr>
              <a:t>بلکه همچنین برای ارائه یک امپدانس بهینه برای ترانزیستور که منجر به حداکثر توان انتقال به بار می شود انجام می شود. برای اندازه ترانزیستور </a:t>
            </a:r>
            <a:r>
              <a:rPr lang="fa-IR" sz="2800" dirty="0" smtClean="0">
                <a:cs typeface="B Nazanin" panose="00000400000000000000" pitchFamily="2" charset="-78"/>
              </a:rPr>
              <a:t>داده ‌شده</a:t>
            </a:r>
            <a:r>
              <a:rPr lang="fa-IR" sz="2800" dirty="0">
                <a:cs typeface="B Nazanin" panose="00000400000000000000" pitchFamily="2" charset="-78"/>
              </a:rPr>
              <a:t>، بایاس و ورودی تطبیقی </a:t>
            </a:r>
            <a:r>
              <a:rPr lang="fa-IR" sz="2800" dirty="0" smtClean="0">
                <a:cs typeface="B Nazanin" panose="00000400000000000000" pitchFamily="2" charset="-78"/>
              </a:rPr>
              <a:t>برآورده‌ شده</a:t>
            </a:r>
            <a:r>
              <a:rPr lang="fa-IR" sz="2800" dirty="0">
                <a:cs typeface="B Nazanin" panose="00000400000000000000" pitchFamily="2" charset="-78"/>
              </a:rPr>
              <a:t>، </a:t>
            </a:r>
            <a:r>
              <a:rPr lang="fa-IR" sz="2800" dirty="0" smtClean="0">
                <a:cs typeface="B Nazanin" panose="00000400000000000000" pitchFamily="2" charset="-78"/>
              </a:rPr>
              <a:t>نوسان </a:t>
            </a:r>
            <a:r>
              <a:rPr lang="fa-IR" sz="2800" dirty="0">
                <a:cs typeface="B Nazanin" panose="00000400000000000000" pitchFamily="2" charset="-78"/>
              </a:rPr>
              <a:t>امپدانس کشش بار </a:t>
            </a:r>
            <a:r>
              <a:rPr lang="fa-IR" sz="2800" dirty="0" smtClean="0">
                <a:cs typeface="B Nazanin" panose="00000400000000000000" pitchFamily="2" charset="-78"/>
              </a:rPr>
              <a:t>دیده ‌شده </a:t>
            </a:r>
            <a:r>
              <a:rPr lang="fa-IR" sz="2800" dirty="0">
                <a:cs typeface="B Nazanin" panose="00000400000000000000" pitchFamily="2" charset="-78"/>
              </a:rPr>
              <a:t>توسط ترانزیستور را </a:t>
            </a:r>
            <a:r>
              <a:rPr lang="fa-IR" sz="2800" dirty="0" smtClean="0">
                <a:cs typeface="B Nazanin" panose="00000400000000000000" pitchFamily="2" charset="-78"/>
              </a:rPr>
              <a:t>تحلیل ‌می‌کند </a:t>
            </a:r>
            <a:r>
              <a:rPr lang="fa-IR" sz="2800" dirty="0">
                <a:cs typeface="B Nazanin" panose="00000400000000000000" pitchFamily="2" charset="-78"/>
              </a:rPr>
              <a:t>و توان خروجی واقعی </a:t>
            </a:r>
            <a:r>
              <a:rPr lang="fa-IR" sz="2800" dirty="0" smtClean="0">
                <a:cs typeface="B Nazanin" panose="00000400000000000000" pitchFamily="2" charset="-78"/>
              </a:rPr>
              <a:t>بدست‌ آمده </a:t>
            </a:r>
            <a:r>
              <a:rPr lang="fa-IR" sz="2800" dirty="0">
                <a:cs typeface="B Nazanin" panose="00000400000000000000" pitchFamily="2" charset="-78"/>
              </a:rPr>
              <a:t>در سراسر بخش مقاومتی بار را محاسبه می‌کند. 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8</a:t>
            </a:r>
            <a:r>
              <a:rPr lang="en-US" sz="2400" dirty="0" smtClean="0"/>
              <a:t>/</a:t>
            </a:r>
            <a:r>
              <a:rPr lang="fa-IR" sz="2400" dirty="0" smtClean="0"/>
              <a:t>33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فرآیند طراحی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274844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307</Words>
  <Application>Microsoft Office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Wingdings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2017-07-18T07:54:28Z</dcterms:modified>
</cp:coreProperties>
</file>